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13716000" cx="24384000"/>
  <p:notesSz cx="6858000" cy="9144000"/>
  <p:embeddedFontLst>
    <p:embeddedFont>
      <p:font typeface="Poppins"/>
      <p:bold r:id="rId20"/>
      <p:boldItalic r:id="rId21"/>
    </p:embeddedFont>
    <p:embeddedFont>
      <p:font typeface="Roboto Condensed"/>
      <p:regular r:id="rId22"/>
      <p:bold r:id="rId23"/>
      <p:italic r:id="rId24"/>
      <p:boldItalic r:id="rId25"/>
    </p:embeddedFont>
    <p:embeddedFont>
      <p:font typeface="Poppins Light"/>
      <p:regular r:id="rId26"/>
      <p:bold r:id="rId27"/>
      <p:italic r:id="rId28"/>
      <p:boldItalic r:id="rId29"/>
    </p:embeddedFont>
    <p:embeddedFont>
      <p:font typeface="Poppins Medium"/>
      <p:regular r:id="rId30"/>
      <p:bold r:id="rId31"/>
      <p:italic r:id="rId32"/>
      <p:boldItalic r:id="rId33"/>
    </p:embeddedFont>
    <p:embeddedFont>
      <p:font typeface="Helvetica Neue"/>
      <p:regular r:id="rId34"/>
      <p:bold r:id="rId35"/>
      <p:italic r:id="rId36"/>
      <p:boldItalic r:id="rId37"/>
    </p:embeddedFont>
    <p:embeddedFont>
      <p:font typeface="Poppins SemiBold"/>
      <p:regular r:id="rId38"/>
      <p:bold r:id="rId39"/>
      <p:italic r:id="rId40"/>
      <p:boldItalic r:id="rId41"/>
    </p:embeddedFont>
    <p:embeddedFont>
      <p:font typeface="Helvetica Neue Light"/>
      <p:regular r:id="rId42"/>
      <p:bold r:id="rId43"/>
      <p:italic r:id="rId44"/>
      <p:boldItalic r:id="rId45"/>
    </p:embeddedFont>
    <p:embeddedFont>
      <p:font typeface="Poppins ExtraLight"/>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PoppinsSemiBold-italic.fntdata"/><Relationship Id="rId42" Type="http://schemas.openxmlformats.org/officeDocument/2006/relationships/font" Target="fonts/HelveticaNeueLight-regular.fntdata"/><Relationship Id="rId41" Type="http://schemas.openxmlformats.org/officeDocument/2006/relationships/font" Target="fonts/PoppinsSemiBold-boldItalic.fntdata"/><Relationship Id="rId44" Type="http://schemas.openxmlformats.org/officeDocument/2006/relationships/font" Target="fonts/HelveticaNeueLight-italic.fntdata"/><Relationship Id="rId43" Type="http://schemas.openxmlformats.org/officeDocument/2006/relationships/font" Target="fonts/HelveticaNeueLight-bold.fntdata"/><Relationship Id="rId46" Type="http://schemas.openxmlformats.org/officeDocument/2006/relationships/font" Target="fonts/PoppinsExtraLight-regular.fntdata"/><Relationship Id="rId45" Type="http://schemas.openxmlformats.org/officeDocument/2006/relationships/font" Target="fonts/HelveticaNeueLight-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ExtraLight-italic.fntdata"/><Relationship Id="rId47" Type="http://schemas.openxmlformats.org/officeDocument/2006/relationships/font" Target="fonts/PoppinsExtraLight-bold.fntdata"/><Relationship Id="rId49" Type="http://schemas.openxmlformats.org/officeDocument/2006/relationships/font" Target="fonts/PoppinsExtraLight-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Medium-bold.fntdata"/><Relationship Id="rId30" Type="http://schemas.openxmlformats.org/officeDocument/2006/relationships/font" Target="fonts/PoppinsMedium-regular.fntdata"/><Relationship Id="rId33" Type="http://schemas.openxmlformats.org/officeDocument/2006/relationships/font" Target="fonts/PoppinsMedium-boldItalic.fntdata"/><Relationship Id="rId32" Type="http://schemas.openxmlformats.org/officeDocument/2006/relationships/font" Target="fonts/PoppinsMedium-italic.fntdata"/><Relationship Id="rId35" Type="http://schemas.openxmlformats.org/officeDocument/2006/relationships/font" Target="fonts/HelveticaNeue-bold.fntdata"/><Relationship Id="rId34" Type="http://schemas.openxmlformats.org/officeDocument/2006/relationships/font" Target="fonts/HelveticaNeue-regular.fntdata"/><Relationship Id="rId37" Type="http://schemas.openxmlformats.org/officeDocument/2006/relationships/font" Target="fonts/HelveticaNeue-boldItalic.fntdata"/><Relationship Id="rId36" Type="http://schemas.openxmlformats.org/officeDocument/2006/relationships/font" Target="fonts/HelveticaNeue-italic.fntdata"/><Relationship Id="rId39" Type="http://schemas.openxmlformats.org/officeDocument/2006/relationships/font" Target="fonts/PoppinsSemiBold-bold.fntdata"/><Relationship Id="rId38" Type="http://schemas.openxmlformats.org/officeDocument/2006/relationships/font" Target="fonts/PoppinsSemiBold-regular.fntdata"/><Relationship Id="rId20" Type="http://schemas.openxmlformats.org/officeDocument/2006/relationships/font" Target="fonts/Poppins-bold.fntdata"/><Relationship Id="rId22" Type="http://schemas.openxmlformats.org/officeDocument/2006/relationships/font" Target="fonts/RobotoCondensed-regular.fntdata"/><Relationship Id="rId21" Type="http://schemas.openxmlformats.org/officeDocument/2006/relationships/font" Target="fonts/Poppins-boldItalic.fntdata"/><Relationship Id="rId24" Type="http://schemas.openxmlformats.org/officeDocument/2006/relationships/font" Target="fonts/RobotoCondensed-italic.fntdata"/><Relationship Id="rId23" Type="http://schemas.openxmlformats.org/officeDocument/2006/relationships/font" Target="fonts/RobotoCondensed-bold.fntdata"/><Relationship Id="rId26" Type="http://schemas.openxmlformats.org/officeDocument/2006/relationships/font" Target="fonts/PoppinsLight-regular.fntdata"/><Relationship Id="rId25" Type="http://schemas.openxmlformats.org/officeDocument/2006/relationships/font" Target="fonts/RobotoCondensed-boldItalic.fntdata"/><Relationship Id="rId28" Type="http://schemas.openxmlformats.org/officeDocument/2006/relationships/font" Target="fonts/PoppinsLight-italic.fntdata"/><Relationship Id="rId27" Type="http://schemas.openxmlformats.org/officeDocument/2006/relationships/font" Target="fonts/PoppinsLight-bold.fntdata"/><Relationship Id="rId29" Type="http://schemas.openxmlformats.org/officeDocument/2006/relationships/font" Target="fonts/PoppinsLight-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 name="Google Shape;6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11"/>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13" name="Shape 13"/>
        <p:cNvGrpSpPr/>
        <p:nvPr/>
      </p:nvGrpSpPr>
      <p:grpSpPr>
        <a:xfrm>
          <a:off x="0" y="0"/>
          <a:ext cx="0" cy="0"/>
          <a:chOff x="0" y="0"/>
          <a:chExt cx="0" cy="0"/>
        </a:xfrm>
      </p:grpSpPr>
      <p:sp>
        <p:nvSpPr>
          <p:cNvPr id="14" name="Google Shape;14;p3"/>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jpg"/><Relationship Id="rId4" Type="http://schemas.openxmlformats.org/officeDocument/2006/relationships/image" Target="../media/image16.jpg"/><Relationship Id="rId5" Type="http://schemas.openxmlformats.org/officeDocument/2006/relationships/image" Target="../media/image19.jpg"/><Relationship Id="rId6"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 Id="rId4" Type="http://schemas.openxmlformats.org/officeDocument/2006/relationships/image" Target="../media/image21.jpg"/><Relationship Id="rId5"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jpg"/><Relationship Id="rId4" Type="http://schemas.openxmlformats.org/officeDocument/2006/relationships/hyperlink" Target="mailto:seo@optics.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descr="585.jpg" id="59" name="Google Shape;59;p14"/>
          <p:cNvPicPr preferRelativeResize="0"/>
          <p:nvPr/>
        </p:nvPicPr>
        <p:blipFill rotWithShape="1">
          <a:blip r:embed="rId3">
            <a:alphaModFix/>
          </a:blip>
          <a:srcRect b="15224" l="0" r="0" t="563"/>
          <a:stretch/>
        </p:blipFill>
        <p:spPr>
          <a:xfrm flipH="1">
            <a:off x="-46832" y="595"/>
            <a:ext cx="24477663" cy="13714810"/>
          </a:xfrm>
          <a:prstGeom prst="rect">
            <a:avLst/>
          </a:prstGeom>
          <a:noFill/>
          <a:ln>
            <a:noFill/>
          </a:ln>
        </p:spPr>
      </p:pic>
      <p:sp>
        <p:nvSpPr>
          <p:cNvPr id="60" name="Google Shape;60;p14"/>
          <p:cNvSpPr txBox="1"/>
          <p:nvPr/>
        </p:nvSpPr>
        <p:spPr>
          <a:xfrm>
            <a:off x="7515860" y="5029207"/>
            <a:ext cx="9352281" cy="365758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76B9"/>
              </a:buClr>
              <a:buSzPts val="20000"/>
              <a:buFont typeface="Poppins"/>
              <a:buNone/>
            </a:pPr>
            <a:r>
              <a:rPr b="1" i="0" lang="en-US" sz="20000" u="none" cap="none" strike="noStrike">
                <a:solidFill>
                  <a:srgbClr val="0076B9"/>
                </a:solidFill>
                <a:latin typeface="Poppins"/>
                <a:ea typeface="Poppins"/>
                <a:cs typeface="Poppins"/>
                <a:sym typeface="Poppins"/>
              </a:rPr>
              <a:t>OPTICS</a:t>
            </a:r>
            <a:endParaRPr/>
          </a:p>
        </p:txBody>
      </p:sp>
      <p:sp>
        <p:nvSpPr>
          <p:cNvPr id="61" name="Google Shape;61;p14"/>
          <p:cNvSpPr txBox="1"/>
          <p:nvPr/>
        </p:nvSpPr>
        <p:spPr>
          <a:xfrm>
            <a:off x="8001000" y="7952848"/>
            <a:ext cx="9138000" cy="502800"/>
          </a:xfrm>
          <a:prstGeom prst="rect">
            <a:avLst/>
          </a:prstGeom>
          <a:noFill/>
          <a:ln>
            <a:noFill/>
          </a:ln>
        </p:spPr>
        <p:txBody>
          <a:bodyPr anchorCtr="0" anchor="ctr" bIns="50800" lIns="329175" spcFirstLastPara="1" rIns="1060700" wrap="square" tIns="50800">
            <a:noAutofit/>
          </a:bodyPr>
          <a:lstStyle/>
          <a:p>
            <a:pPr indent="0" lvl="0" marL="0" marR="0" rtl="0" algn="ctr">
              <a:lnSpc>
                <a:spcPct val="100000"/>
              </a:lnSpc>
              <a:spcBef>
                <a:spcPts val="0"/>
              </a:spcBef>
              <a:spcAft>
                <a:spcPts val="0"/>
              </a:spcAft>
              <a:buClr>
                <a:srgbClr val="3B3B3C"/>
              </a:buClr>
              <a:buSzPts val="2600"/>
              <a:buFont typeface="Poppins Medium"/>
              <a:buNone/>
            </a:pPr>
            <a:r>
              <a:rPr b="0" i="0" lang="en-US" sz="2600" u="none" cap="none" strike="noStrike">
                <a:solidFill>
                  <a:srgbClr val="3B3B3C"/>
                </a:solidFill>
                <a:latin typeface="Poppins Medium"/>
                <a:ea typeface="Poppins Medium"/>
                <a:cs typeface="Poppins Medium"/>
                <a:sym typeface="Poppins Medium"/>
              </a:rPr>
              <a:t>WEB DESIGN &amp; SEO AGENCY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23"/>
          <p:cNvSpPr txBox="1"/>
          <p:nvPr/>
        </p:nvSpPr>
        <p:spPr>
          <a:xfrm>
            <a:off x="1546192" y="7307508"/>
            <a:ext cx="9059400" cy="2199639"/>
          </a:xfrm>
          <a:prstGeom prst="rect">
            <a:avLst/>
          </a:prstGeom>
          <a:noFill/>
          <a:ln>
            <a:noFill/>
          </a:ln>
        </p:spPr>
        <p:txBody>
          <a:bodyPr anchorCtr="0" anchor="t" bIns="50800" lIns="50800" spcFirstLastPara="1" rIns="50800" wrap="square" tIns="50800">
            <a:noAutofit/>
          </a:bodyPr>
          <a:lstStyle/>
          <a:p>
            <a:pPr indent="0" lvl="0" marL="0" marR="0" rtl="0" algn="just">
              <a:lnSpc>
                <a:spcPct val="140000"/>
              </a:lnSpc>
              <a:spcBef>
                <a:spcPts val="0"/>
              </a:spcBef>
              <a:spcAft>
                <a:spcPts val="0"/>
              </a:spcAft>
              <a:buClr>
                <a:srgbClr val="5E5E5E"/>
              </a:buClr>
              <a:buSzPts val="2800"/>
              <a:buFont typeface="Poppins Light"/>
              <a:buNone/>
            </a:pPr>
            <a:r>
              <a:rPr b="0" i="0" lang="en-US" sz="2800" u="none" cap="none" strike="noStrike">
                <a:solidFill>
                  <a:srgbClr val="5E5E5E"/>
                </a:solidFill>
                <a:latin typeface="Poppins Light"/>
                <a:ea typeface="Poppins Light"/>
                <a:cs typeface="Poppins Light"/>
                <a:sym typeface="Poppins Light"/>
              </a:rPr>
              <a:t>Optics Web Design &amp; SEO Agency commits itself to produce nothing less than efficient, effective, and reliable products for web design and SEO guidelines.</a:t>
            </a:r>
            <a:endParaRPr/>
          </a:p>
        </p:txBody>
      </p:sp>
      <p:sp>
        <p:nvSpPr>
          <p:cNvPr id="152" name="Google Shape;152;p23"/>
          <p:cNvSpPr txBox="1"/>
          <p:nvPr/>
        </p:nvSpPr>
        <p:spPr>
          <a:xfrm>
            <a:off x="1485106" y="4504762"/>
            <a:ext cx="7247701" cy="1381756"/>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0076B9"/>
              </a:buClr>
              <a:buSzPts val="7200"/>
              <a:buFont typeface="Poppins SemiBold"/>
              <a:buNone/>
            </a:pPr>
            <a:r>
              <a:rPr b="0" i="0" lang="en-US" sz="7200" u="none" cap="none" strike="noStrike">
                <a:solidFill>
                  <a:srgbClr val="0076B9"/>
                </a:solidFill>
                <a:latin typeface="Poppins SemiBold"/>
                <a:ea typeface="Poppins SemiBold"/>
                <a:cs typeface="Poppins SemiBold"/>
                <a:sym typeface="Poppins SemiBold"/>
              </a:rPr>
              <a:t>Main Goal</a:t>
            </a:r>
            <a:endParaRPr/>
          </a:p>
        </p:txBody>
      </p:sp>
      <p:pic>
        <p:nvPicPr>
          <p:cNvPr descr="pasted-image.pdf" id="153" name="Google Shape;153;p23"/>
          <p:cNvPicPr preferRelativeResize="0"/>
          <p:nvPr/>
        </p:nvPicPr>
        <p:blipFill rotWithShape="1">
          <a:blip r:embed="rId3">
            <a:alphaModFix amt="79994"/>
          </a:blip>
          <a:srcRect b="0" l="0" r="0" t="0"/>
          <a:stretch/>
        </p:blipFill>
        <p:spPr>
          <a:xfrm>
            <a:off x="13436398" y="2807319"/>
            <a:ext cx="8501647" cy="7842243"/>
          </a:xfrm>
          <a:prstGeom prst="rect">
            <a:avLst/>
          </a:prstGeom>
          <a:noFill/>
          <a:ln>
            <a:noFill/>
          </a:ln>
        </p:spPr>
      </p:pic>
      <p:sp>
        <p:nvSpPr>
          <p:cNvPr id="154" name="Google Shape;154;p23"/>
          <p:cNvSpPr/>
          <p:nvPr/>
        </p:nvSpPr>
        <p:spPr>
          <a:xfrm>
            <a:off x="-3320" y="6631710"/>
            <a:ext cx="12792220" cy="74114"/>
          </a:xfrm>
          <a:prstGeom prst="rect">
            <a:avLst/>
          </a:prstGeom>
          <a:solidFill>
            <a:srgbClr val="E3E8E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5" name="Google Shape;155;p23"/>
          <p:cNvSpPr txBox="1"/>
          <p:nvPr/>
        </p:nvSpPr>
        <p:spPr>
          <a:xfrm>
            <a:off x="1557420" y="1181160"/>
            <a:ext cx="5705088" cy="56425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3B3B3C"/>
              </a:buClr>
              <a:buSzPts val="3000"/>
              <a:buFont typeface="Helvetica Neue"/>
              <a:buNone/>
            </a:pPr>
            <a:r>
              <a:rPr b="0" i="0" lang="en-US" sz="3000" u="none" cap="none" strike="noStrike">
                <a:solidFill>
                  <a:srgbClr val="3B3B3C"/>
                </a:solidFill>
                <a:latin typeface="Helvetica Neue"/>
                <a:ea typeface="Helvetica Neue"/>
                <a:cs typeface="Helvetica Neue"/>
                <a:sym typeface="Helvetica Neue"/>
              </a:rPr>
              <a:t>Web Development Presentation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4"/>
          <p:cNvSpPr txBox="1"/>
          <p:nvPr/>
        </p:nvSpPr>
        <p:spPr>
          <a:xfrm>
            <a:off x="14664970" y="2247938"/>
            <a:ext cx="6620440" cy="2154436"/>
          </a:xfrm>
          <a:prstGeom prst="rect">
            <a:avLst/>
          </a:prstGeom>
          <a:noFill/>
          <a:ln>
            <a:noFill/>
          </a:ln>
        </p:spPr>
        <p:txBody>
          <a:bodyPr anchorCtr="0" anchor="ctr" bIns="50800" lIns="50800" spcFirstLastPara="1" rIns="50800" wrap="square" tIns="50800">
            <a:noAutofit/>
          </a:bodyPr>
          <a:lstStyle/>
          <a:p>
            <a:pPr indent="0" lvl="0" marL="0" marR="0" rtl="0" algn="r">
              <a:lnSpc>
                <a:spcPct val="106944"/>
              </a:lnSpc>
              <a:spcBef>
                <a:spcPts val="0"/>
              </a:spcBef>
              <a:spcAft>
                <a:spcPts val="0"/>
              </a:spcAft>
              <a:buClr>
                <a:srgbClr val="929292"/>
              </a:buClr>
              <a:buSzPts val="7200"/>
              <a:buFont typeface="Poppins SemiBold"/>
              <a:buNone/>
            </a:pPr>
            <a:r>
              <a:rPr b="0" i="0" lang="en-US" sz="7200" u="none" cap="none" strike="noStrike">
                <a:solidFill>
                  <a:srgbClr val="929292"/>
                </a:solidFill>
                <a:latin typeface="Poppins SemiBold"/>
                <a:ea typeface="Poppins SemiBold"/>
                <a:cs typeface="Poppins SemiBold"/>
                <a:sym typeface="Poppins SemiBold"/>
              </a:rPr>
              <a:t>Overview of </a:t>
            </a:r>
            <a:r>
              <a:rPr b="0" i="0" lang="en-US" sz="7200" u="none" cap="none" strike="noStrike">
                <a:solidFill>
                  <a:srgbClr val="0076B9"/>
                </a:solidFill>
                <a:latin typeface="Poppins SemiBold"/>
                <a:ea typeface="Poppins SemiBold"/>
                <a:cs typeface="Poppins SemiBold"/>
                <a:sym typeface="Poppins SemiBold"/>
              </a:rPr>
              <a:t>Growth</a:t>
            </a:r>
            <a:endParaRPr/>
          </a:p>
        </p:txBody>
      </p:sp>
      <p:sp>
        <p:nvSpPr>
          <p:cNvPr id="161" name="Google Shape;161;p24"/>
          <p:cNvSpPr txBox="1"/>
          <p:nvPr/>
        </p:nvSpPr>
        <p:spPr>
          <a:xfrm>
            <a:off x="7386617" y="7753240"/>
            <a:ext cx="11788141" cy="647699"/>
          </a:xfrm>
          <a:prstGeom prst="rect">
            <a:avLst/>
          </a:prstGeom>
          <a:noFill/>
          <a:ln>
            <a:noFill/>
          </a:ln>
        </p:spPr>
        <p:txBody>
          <a:bodyPr anchorCtr="0" anchor="t" bIns="50800" lIns="50800" spcFirstLastPara="1" rIns="50800" wrap="square" tIns="50800">
            <a:noAutofit/>
          </a:bodyPr>
          <a:lstStyle/>
          <a:p>
            <a:pPr indent="0" lvl="0" marL="0" marR="0" rtl="0" algn="l">
              <a:lnSpc>
                <a:spcPct val="193333"/>
              </a:lnSpc>
              <a:spcBef>
                <a:spcPts val="0"/>
              </a:spcBef>
              <a:spcAft>
                <a:spcPts val="0"/>
              </a:spcAft>
              <a:buClr>
                <a:srgbClr val="929292"/>
              </a:buClr>
              <a:buSzPts val="3000"/>
              <a:buFont typeface="Poppins"/>
              <a:buNone/>
            </a:pPr>
            <a:r>
              <a:rPr b="0" i="0" lang="en-US" sz="3000" u="none" cap="none" strike="noStrike">
                <a:solidFill>
                  <a:srgbClr val="929292"/>
                </a:solidFill>
                <a:latin typeface="Poppins"/>
                <a:ea typeface="Poppins"/>
                <a:cs typeface="Poppins"/>
                <a:sym typeface="Poppins"/>
              </a:rPr>
              <a:t>Increase in client satisfaction of web design as of March 2024.</a:t>
            </a:r>
            <a:endParaRPr/>
          </a:p>
        </p:txBody>
      </p:sp>
      <p:sp>
        <p:nvSpPr>
          <p:cNvPr id="162" name="Google Shape;162;p24"/>
          <p:cNvSpPr txBox="1"/>
          <p:nvPr/>
        </p:nvSpPr>
        <p:spPr>
          <a:xfrm>
            <a:off x="3729140" y="5397947"/>
            <a:ext cx="8265744" cy="647698"/>
          </a:xfrm>
          <a:prstGeom prst="rect">
            <a:avLst/>
          </a:prstGeom>
          <a:noFill/>
          <a:ln>
            <a:noFill/>
          </a:ln>
        </p:spPr>
        <p:txBody>
          <a:bodyPr anchorCtr="0" anchor="t" bIns="50800" lIns="50800" spcFirstLastPara="1" rIns="50800" wrap="square" tIns="50800">
            <a:noAutofit/>
          </a:bodyPr>
          <a:lstStyle/>
          <a:p>
            <a:pPr indent="0" lvl="0" marL="0" marR="0" rtl="0" algn="l">
              <a:lnSpc>
                <a:spcPct val="193333"/>
              </a:lnSpc>
              <a:spcBef>
                <a:spcPts val="0"/>
              </a:spcBef>
              <a:spcAft>
                <a:spcPts val="0"/>
              </a:spcAft>
              <a:buClr>
                <a:srgbClr val="929292"/>
              </a:buClr>
              <a:buSzPts val="3000"/>
              <a:buFont typeface="Poppins"/>
              <a:buNone/>
            </a:pPr>
            <a:r>
              <a:rPr b="0" i="0" lang="en-US" sz="3000" u="none" cap="none" strike="noStrike">
                <a:solidFill>
                  <a:srgbClr val="929292"/>
                </a:solidFill>
                <a:latin typeface="Poppins"/>
                <a:ea typeface="Poppins"/>
                <a:cs typeface="Poppins"/>
                <a:sym typeface="Poppins"/>
              </a:rPr>
              <a:t>Increase in annual profits as of May 2023.</a:t>
            </a:r>
            <a:endParaRPr/>
          </a:p>
        </p:txBody>
      </p:sp>
      <p:sp>
        <p:nvSpPr>
          <p:cNvPr id="163" name="Google Shape;163;p24"/>
          <p:cNvSpPr txBox="1"/>
          <p:nvPr/>
        </p:nvSpPr>
        <p:spPr>
          <a:xfrm>
            <a:off x="11756227" y="10311735"/>
            <a:ext cx="7801357" cy="647698"/>
          </a:xfrm>
          <a:prstGeom prst="rect">
            <a:avLst/>
          </a:prstGeom>
          <a:noFill/>
          <a:ln>
            <a:noFill/>
          </a:ln>
        </p:spPr>
        <p:txBody>
          <a:bodyPr anchorCtr="0" anchor="t" bIns="50800" lIns="50800" spcFirstLastPara="1" rIns="50800" wrap="square" tIns="50800">
            <a:noAutofit/>
          </a:bodyPr>
          <a:lstStyle/>
          <a:p>
            <a:pPr indent="0" lvl="0" marL="0" marR="0" rtl="0" algn="l">
              <a:lnSpc>
                <a:spcPct val="193333"/>
              </a:lnSpc>
              <a:spcBef>
                <a:spcPts val="0"/>
              </a:spcBef>
              <a:spcAft>
                <a:spcPts val="0"/>
              </a:spcAft>
              <a:buClr>
                <a:srgbClr val="929292"/>
              </a:buClr>
              <a:buSzPts val="3000"/>
              <a:buFont typeface="Poppins"/>
              <a:buNone/>
            </a:pPr>
            <a:r>
              <a:rPr b="0" i="0" lang="en-US" sz="3000" u="none" cap="none" strike="noStrike">
                <a:solidFill>
                  <a:srgbClr val="929292"/>
                </a:solidFill>
                <a:latin typeface="Poppins"/>
                <a:ea typeface="Poppins"/>
                <a:cs typeface="Poppins"/>
                <a:sym typeface="Poppins"/>
              </a:rPr>
              <a:t>Increase in new clients as of March 2025.</a:t>
            </a:r>
            <a:endParaRPr/>
          </a:p>
        </p:txBody>
      </p:sp>
      <p:sp>
        <p:nvSpPr>
          <p:cNvPr id="164" name="Google Shape;164;p24"/>
          <p:cNvSpPr txBox="1"/>
          <p:nvPr/>
        </p:nvSpPr>
        <p:spPr>
          <a:xfrm>
            <a:off x="5178867" y="7550039"/>
            <a:ext cx="1455738"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29292"/>
              </a:buClr>
              <a:buSzPts val="6400"/>
              <a:buFont typeface="Roboto Condensed"/>
              <a:buNone/>
            </a:pPr>
            <a:r>
              <a:rPr b="1" i="0" lang="en-US" sz="6400" u="none" cap="none" strike="noStrike">
                <a:solidFill>
                  <a:srgbClr val="929292"/>
                </a:solidFill>
                <a:latin typeface="Roboto Condensed"/>
                <a:ea typeface="Roboto Condensed"/>
                <a:cs typeface="Roboto Condensed"/>
                <a:sym typeface="Roboto Condensed"/>
              </a:rPr>
              <a:t>70%</a:t>
            </a:r>
            <a:endParaRPr/>
          </a:p>
        </p:txBody>
      </p:sp>
      <p:sp>
        <p:nvSpPr>
          <p:cNvPr id="165" name="Google Shape;165;p24"/>
          <p:cNvSpPr txBox="1"/>
          <p:nvPr/>
        </p:nvSpPr>
        <p:spPr>
          <a:xfrm>
            <a:off x="1546667" y="5194746"/>
            <a:ext cx="1455738"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29292"/>
              </a:buClr>
              <a:buSzPts val="6400"/>
              <a:buFont typeface="Roboto Condensed"/>
              <a:buNone/>
            </a:pPr>
            <a:r>
              <a:rPr b="1" i="0" lang="en-US" sz="6400" u="none" cap="none" strike="noStrike">
                <a:solidFill>
                  <a:srgbClr val="929292"/>
                </a:solidFill>
                <a:latin typeface="Roboto Condensed"/>
                <a:ea typeface="Roboto Condensed"/>
                <a:cs typeface="Roboto Condensed"/>
                <a:sym typeface="Roboto Condensed"/>
              </a:rPr>
              <a:t>40%</a:t>
            </a:r>
            <a:endParaRPr/>
          </a:p>
        </p:txBody>
      </p:sp>
      <p:sp>
        <p:nvSpPr>
          <p:cNvPr id="166" name="Google Shape;166;p24"/>
          <p:cNvSpPr txBox="1"/>
          <p:nvPr/>
        </p:nvSpPr>
        <p:spPr>
          <a:xfrm>
            <a:off x="9547667" y="10108533"/>
            <a:ext cx="1455738"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29292"/>
              </a:buClr>
              <a:buSzPts val="6400"/>
              <a:buFont typeface="Roboto Condensed"/>
              <a:buNone/>
            </a:pPr>
            <a:r>
              <a:rPr b="1" i="0" lang="en-US" sz="6400" u="none" cap="none" strike="noStrike">
                <a:solidFill>
                  <a:srgbClr val="929292"/>
                </a:solidFill>
                <a:latin typeface="Roboto Condensed"/>
                <a:ea typeface="Roboto Condensed"/>
                <a:cs typeface="Roboto Condensed"/>
                <a:sym typeface="Roboto Condensed"/>
              </a:rPr>
              <a:t>60%</a:t>
            </a:r>
            <a:endParaRPr/>
          </a:p>
        </p:txBody>
      </p:sp>
      <p:sp>
        <p:nvSpPr>
          <p:cNvPr id="167" name="Google Shape;167;p24"/>
          <p:cNvSpPr/>
          <p:nvPr/>
        </p:nvSpPr>
        <p:spPr>
          <a:xfrm>
            <a:off x="-3320" y="6862386"/>
            <a:ext cx="12792220" cy="74114"/>
          </a:xfrm>
          <a:prstGeom prst="rect">
            <a:avLst/>
          </a:prstGeom>
          <a:solidFill>
            <a:srgbClr val="E3E8E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8" name="Google Shape;168;p24"/>
          <p:cNvSpPr/>
          <p:nvPr/>
        </p:nvSpPr>
        <p:spPr>
          <a:xfrm>
            <a:off x="11591780" y="9319280"/>
            <a:ext cx="12792220" cy="74114"/>
          </a:xfrm>
          <a:prstGeom prst="rect">
            <a:avLst/>
          </a:prstGeom>
          <a:solidFill>
            <a:srgbClr val="E3E8E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9" name="Google Shape;169;p24"/>
          <p:cNvSpPr txBox="1"/>
          <p:nvPr/>
        </p:nvSpPr>
        <p:spPr>
          <a:xfrm>
            <a:off x="1557420" y="1181160"/>
            <a:ext cx="5705088" cy="56425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3B3B3C"/>
              </a:buClr>
              <a:buSzPts val="3000"/>
              <a:buFont typeface="Helvetica Neue"/>
              <a:buNone/>
            </a:pPr>
            <a:r>
              <a:rPr b="0" i="0" lang="en-US" sz="3000" u="none" cap="none" strike="noStrike">
                <a:solidFill>
                  <a:srgbClr val="3B3B3C"/>
                </a:solidFill>
                <a:latin typeface="Helvetica Neue"/>
                <a:ea typeface="Helvetica Neue"/>
                <a:cs typeface="Helvetica Neue"/>
                <a:sym typeface="Helvetica Neue"/>
              </a:rPr>
              <a:t>Web Development Presentation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5"/>
          <p:cNvSpPr txBox="1"/>
          <p:nvPr/>
        </p:nvSpPr>
        <p:spPr>
          <a:xfrm>
            <a:off x="9724529" y="4912522"/>
            <a:ext cx="3174427" cy="884473"/>
          </a:xfrm>
          <a:prstGeom prst="rect">
            <a:avLst/>
          </a:prstGeom>
          <a:noFill/>
          <a:ln>
            <a:noFill/>
          </a:ln>
        </p:spPr>
        <p:txBody>
          <a:bodyPr anchorCtr="0" anchor="ctr" bIns="50800" lIns="50800" spcFirstLastPara="1" rIns="50800" wrap="square" tIns="50800">
            <a:noAutofit/>
          </a:bodyPr>
          <a:lstStyle/>
          <a:p>
            <a:pPr indent="0" lvl="0" marL="0" marR="0" rtl="0" algn="ctr">
              <a:lnSpc>
                <a:spcPct val="129166"/>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Offers the Best Web Design Products</a:t>
            </a:r>
            <a:endParaRPr/>
          </a:p>
        </p:txBody>
      </p:sp>
      <p:sp>
        <p:nvSpPr>
          <p:cNvPr id="175" name="Google Shape;175;p25"/>
          <p:cNvSpPr txBox="1"/>
          <p:nvPr/>
        </p:nvSpPr>
        <p:spPr>
          <a:xfrm>
            <a:off x="15240259" y="4899871"/>
            <a:ext cx="3589326" cy="1387816"/>
          </a:xfrm>
          <a:prstGeom prst="rect">
            <a:avLst/>
          </a:prstGeom>
          <a:noFill/>
          <a:ln>
            <a:noFill/>
          </a:ln>
        </p:spPr>
        <p:txBody>
          <a:bodyPr anchorCtr="0" anchor="ctr" bIns="50800" lIns="50800" spcFirstLastPara="1" rIns="50800" wrap="square" tIns="50800">
            <a:noAutofit/>
          </a:bodyPr>
          <a:lstStyle/>
          <a:p>
            <a:pPr indent="0" lvl="0" marL="0" marR="0" rtl="0" algn="ctr">
              <a:lnSpc>
                <a:spcPct val="141666"/>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Excellent Search Engine Optimization Guidelines</a:t>
            </a:r>
            <a:endParaRPr/>
          </a:p>
        </p:txBody>
      </p:sp>
      <p:sp>
        <p:nvSpPr>
          <p:cNvPr id="176" name="Google Shape;176;p25"/>
          <p:cNvSpPr txBox="1"/>
          <p:nvPr/>
        </p:nvSpPr>
        <p:spPr>
          <a:xfrm>
            <a:off x="15240259" y="10307150"/>
            <a:ext cx="3589326" cy="884473"/>
          </a:xfrm>
          <a:prstGeom prst="rect">
            <a:avLst/>
          </a:prstGeom>
          <a:noFill/>
          <a:ln>
            <a:noFill/>
          </a:ln>
        </p:spPr>
        <p:txBody>
          <a:bodyPr anchorCtr="0" anchor="ctr" bIns="50800" lIns="50800" spcFirstLastPara="1" rIns="50800" wrap="square" tIns="50800">
            <a:noAutofit/>
          </a:bodyPr>
          <a:lstStyle/>
          <a:p>
            <a:pPr indent="0" lvl="0" marL="0" marR="0" rtl="0" algn="ctr">
              <a:lnSpc>
                <a:spcPct val="129166"/>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Friendly Customer Care</a:t>
            </a:r>
            <a:endParaRPr/>
          </a:p>
        </p:txBody>
      </p:sp>
      <p:sp>
        <p:nvSpPr>
          <p:cNvPr id="177" name="Google Shape;177;p25"/>
          <p:cNvSpPr txBox="1"/>
          <p:nvPr/>
        </p:nvSpPr>
        <p:spPr>
          <a:xfrm>
            <a:off x="9405300" y="10340930"/>
            <a:ext cx="3589326" cy="884473"/>
          </a:xfrm>
          <a:prstGeom prst="rect">
            <a:avLst/>
          </a:prstGeom>
          <a:noFill/>
          <a:ln>
            <a:noFill/>
          </a:ln>
        </p:spPr>
        <p:txBody>
          <a:bodyPr anchorCtr="0" anchor="ctr" bIns="50800" lIns="50800" spcFirstLastPara="1" rIns="50800" wrap="square" tIns="50800">
            <a:noAutofit/>
          </a:bodyPr>
          <a:lstStyle/>
          <a:p>
            <a:pPr indent="0" lvl="0" marL="0" marR="0" rtl="0" algn="ctr">
              <a:lnSpc>
                <a:spcPct val="129166"/>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Quality Assured Services</a:t>
            </a:r>
            <a:endParaRPr/>
          </a:p>
        </p:txBody>
      </p:sp>
      <p:sp>
        <p:nvSpPr>
          <p:cNvPr id="178" name="Google Shape;178;p25"/>
          <p:cNvSpPr txBox="1"/>
          <p:nvPr/>
        </p:nvSpPr>
        <p:spPr>
          <a:xfrm>
            <a:off x="1496748" y="5895454"/>
            <a:ext cx="4146410" cy="2077492"/>
          </a:xfrm>
          <a:prstGeom prst="rect">
            <a:avLst/>
          </a:prstGeom>
          <a:noFill/>
          <a:ln>
            <a:noFill/>
          </a:ln>
        </p:spPr>
        <p:txBody>
          <a:bodyPr anchorCtr="0" anchor="ctr" bIns="50800" lIns="50800" spcFirstLastPara="1" rIns="50800" wrap="square" tIns="50800">
            <a:noAutofit/>
          </a:bodyPr>
          <a:lstStyle/>
          <a:p>
            <a:pPr indent="0" lvl="0" marL="0" marR="0" rtl="0" algn="l">
              <a:lnSpc>
                <a:spcPct val="106944"/>
              </a:lnSpc>
              <a:spcBef>
                <a:spcPts val="0"/>
              </a:spcBef>
              <a:spcAft>
                <a:spcPts val="0"/>
              </a:spcAft>
              <a:buClr>
                <a:srgbClr val="929292"/>
              </a:buClr>
              <a:buSzPts val="7200"/>
              <a:buFont typeface="Poppins SemiBold"/>
              <a:buNone/>
            </a:pPr>
            <a:r>
              <a:rPr b="0" i="0" lang="en-US" sz="7200" u="none" cap="none" strike="noStrike">
                <a:solidFill>
                  <a:srgbClr val="929292"/>
                </a:solidFill>
                <a:latin typeface="Poppins SemiBold"/>
                <a:ea typeface="Poppins SemiBold"/>
                <a:cs typeface="Poppins SemiBold"/>
                <a:sym typeface="Poppins SemiBold"/>
              </a:rPr>
              <a:t>What We </a:t>
            </a:r>
            <a:r>
              <a:rPr b="0" i="0" lang="en-US" sz="7200" u="none" cap="none" strike="noStrike">
                <a:solidFill>
                  <a:srgbClr val="0076B9"/>
                </a:solidFill>
                <a:latin typeface="Poppins SemiBold"/>
                <a:ea typeface="Poppins SemiBold"/>
                <a:cs typeface="Poppins SemiBold"/>
                <a:sym typeface="Poppins SemiBold"/>
              </a:rPr>
              <a:t>Offer</a:t>
            </a:r>
            <a:endParaRPr/>
          </a:p>
        </p:txBody>
      </p:sp>
      <p:cxnSp>
        <p:nvCxnSpPr>
          <p:cNvPr id="179" name="Google Shape;179;p25"/>
          <p:cNvCxnSpPr/>
          <p:nvPr/>
        </p:nvCxnSpPr>
        <p:spPr>
          <a:xfrm>
            <a:off x="-689453" y="8184786"/>
            <a:ext cx="479514" cy="479514"/>
          </a:xfrm>
          <a:prstGeom prst="straightConnector1">
            <a:avLst/>
          </a:prstGeom>
          <a:noFill/>
          <a:ln cap="flat" cmpd="sng" w="25400">
            <a:solidFill>
              <a:srgbClr val="B0B0B0"/>
            </a:solidFill>
            <a:prstDash val="solid"/>
            <a:miter lim="400000"/>
            <a:headEnd len="sm" w="sm" type="none"/>
            <a:tailEnd len="sm" w="sm" type="none"/>
          </a:ln>
        </p:spPr>
      </p:cxnSp>
      <p:cxnSp>
        <p:nvCxnSpPr>
          <p:cNvPr id="180" name="Google Shape;180;p25"/>
          <p:cNvCxnSpPr/>
          <p:nvPr/>
        </p:nvCxnSpPr>
        <p:spPr>
          <a:xfrm>
            <a:off x="24675938" y="8658181"/>
            <a:ext cx="479514" cy="479513"/>
          </a:xfrm>
          <a:prstGeom prst="straightConnector1">
            <a:avLst/>
          </a:prstGeom>
          <a:noFill/>
          <a:ln cap="flat" cmpd="sng" w="25400">
            <a:solidFill>
              <a:srgbClr val="B0B0B0"/>
            </a:solidFill>
            <a:prstDash val="solid"/>
            <a:miter lim="400000"/>
            <a:headEnd len="sm" w="sm" type="none"/>
            <a:tailEnd len="sm" w="sm" type="none"/>
          </a:ln>
        </p:spPr>
      </p:cxnSp>
      <p:sp>
        <p:nvSpPr>
          <p:cNvPr id="181" name="Google Shape;181;p25"/>
          <p:cNvSpPr txBox="1"/>
          <p:nvPr/>
        </p:nvSpPr>
        <p:spPr>
          <a:xfrm>
            <a:off x="1557420" y="1181160"/>
            <a:ext cx="5705088" cy="56425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3B3B3C"/>
              </a:buClr>
              <a:buSzPts val="3000"/>
              <a:buFont typeface="Helvetica Neue"/>
              <a:buNone/>
            </a:pPr>
            <a:r>
              <a:rPr b="0" i="0" lang="en-US" sz="3000" u="none" cap="none" strike="noStrike">
                <a:solidFill>
                  <a:srgbClr val="3B3B3C"/>
                </a:solidFill>
                <a:latin typeface="Helvetica Neue"/>
                <a:ea typeface="Helvetica Neue"/>
                <a:cs typeface="Helvetica Neue"/>
                <a:sym typeface="Helvetica Neue"/>
              </a:rPr>
              <a:t>Web Development Presentation</a:t>
            </a:r>
            <a:endParaRPr/>
          </a:p>
        </p:txBody>
      </p:sp>
      <p:pic>
        <p:nvPicPr>
          <p:cNvPr descr="pasted-image.pdf" id="182" name="Google Shape;182;p25"/>
          <p:cNvPicPr preferRelativeResize="0"/>
          <p:nvPr/>
        </p:nvPicPr>
        <p:blipFill rotWithShape="1">
          <a:blip r:embed="rId3">
            <a:alphaModFix amt="70320"/>
          </a:blip>
          <a:srcRect b="0" l="0" r="0" t="0"/>
          <a:stretch/>
        </p:blipFill>
        <p:spPr>
          <a:xfrm>
            <a:off x="16158831" y="8011420"/>
            <a:ext cx="1680466" cy="1773035"/>
          </a:xfrm>
          <a:prstGeom prst="rect">
            <a:avLst/>
          </a:prstGeom>
          <a:noFill/>
          <a:ln>
            <a:noFill/>
          </a:ln>
        </p:spPr>
      </p:pic>
      <p:pic>
        <p:nvPicPr>
          <p:cNvPr descr="pasted-image.pdf" id="183" name="Google Shape;183;p25"/>
          <p:cNvPicPr preferRelativeResize="0"/>
          <p:nvPr/>
        </p:nvPicPr>
        <p:blipFill rotWithShape="1">
          <a:blip r:embed="rId4">
            <a:alphaModFix amt="70320"/>
          </a:blip>
          <a:srcRect b="0" l="0" r="0" t="0"/>
          <a:stretch/>
        </p:blipFill>
        <p:spPr>
          <a:xfrm>
            <a:off x="16158831" y="2487636"/>
            <a:ext cx="1680466" cy="1883461"/>
          </a:xfrm>
          <a:prstGeom prst="rect">
            <a:avLst/>
          </a:prstGeom>
          <a:noFill/>
          <a:ln>
            <a:noFill/>
          </a:ln>
        </p:spPr>
      </p:pic>
      <p:pic>
        <p:nvPicPr>
          <p:cNvPr descr="pasted-image.pdf" id="184" name="Google Shape;184;p25"/>
          <p:cNvPicPr preferRelativeResize="0"/>
          <p:nvPr/>
        </p:nvPicPr>
        <p:blipFill rotWithShape="1">
          <a:blip r:embed="rId5">
            <a:alphaModFix amt="70320"/>
          </a:blip>
          <a:srcRect b="0" l="0" r="0" t="0"/>
          <a:stretch/>
        </p:blipFill>
        <p:spPr>
          <a:xfrm>
            <a:off x="10212119" y="7881182"/>
            <a:ext cx="1903972" cy="1883461"/>
          </a:xfrm>
          <a:prstGeom prst="rect">
            <a:avLst/>
          </a:prstGeom>
          <a:noFill/>
          <a:ln>
            <a:noFill/>
          </a:ln>
        </p:spPr>
      </p:pic>
      <p:pic>
        <p:nvPicPr>
          <p:cNvPr descr="pasted-image.pdf" id="185" name="Google Shape;185;p25"/>
          <p:cNvPicPr preferRelativeResize="0"/>
          <p:nvPr/>
        </p:nvPicPr>
        <p:blipFill rotWithShape="1">
          <a:blip r:embed="rId6">
            <a:alphaModFix amt="70320"/>
          </a:blip>
          <a:srcRect b="0" l="0" r="0" t="0"/>
          <a:stretch/>
        </p:blipFill>
        <p:spPr>
          <a:xfrm>
            <a:off x="10295402" y="2487636"/>
            <a:ext cx="1737406" cy="1883461"/>
          </a:xfrm>
          <a:prstGeom prst="rect">
            <a:avLst/>
          </a:prstGeom>
          <a:noFill/>
          <a:ln>
            <a:noFill/>
          </a:ln>
        </p:spPr>
      </p:pic>
      <p:sp>
        <p:nvSpPr>
          <p:cNvPr id="186" name="Google Shape;186;p25"/>
          <p:cNvSpPr/>
          <p:nvPr/>
        </p:nvSpPr>
        <p:spPr>
          <a:xfrm>
            <a:off x="7769080" y="6820943"/>
            <a:ext cx="12792220" cy="74114"/>
          </a:xfrm>
          <a:prstGeom prst="rect">
            <a:avLst/>
          </a:prstGeom>
          <a:solidFill>
            <a:srgbClr val="E3E8E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7" name="Google Shape;187;p25"/>
          <p:cNvSpPr/>
          <p:nvPr/>
        </p:nvSpPr>
        <p:spPr>
          <a:xfrm rot="-5400000">
            <a:off x="8851176" y="6812543"/>
            <a:ext cx="10489286" cy="90914"/>
          </a:xfrm>
          <a:prstGeom prst="rect">
            <a:avLst/>
          </a:prstGeom>
          <a:solidFill>
            <a:srgbClr val="E3E8E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pic>
        <p:nvPicPr>
          <p:cNvPr descr="1842.jpg" id="192" name="Google Shape;192;p26"/>
          <p:cNvPicPr preferRelativeResize="0"/>
          <p:nvPr/>
        </p:nvPicPr>
        <p:blipFill rotWithShape="1">
          <a:blip r:embed="rId3">
            <a:alphaModFix/>
          </a:blip>
          <a:srcRect b="2622" l="0" r="0" t="13598"/>
          <a:stretch/>
        </p:blipFill>
        <p:spPr>
          <a:xfrm>
            <a:off x="-3043" y="5957920"/>
            <a:ext cx="24390086" cy="7754376"/>
          </a:xfrm>
          <a:prstGeom prst="rect">
            <a:avLst/>
          </a:prstGeom>
          <a:noFill/>
          <a:ln>
            <a:noFill/>
          </a:ln>
        </p:spPr>
      </p:pic>
      <p:pic>
        <p:nvPicPr>
          <p:cNvPr descr="cellphone-coffee-colleagues-1391371.jpg" id="193" name="Google Shape;193;p26"/>
          <p:cNvPicPr preferRelativeResize="0"/>
          <p:nvPr/>
        </p:nvPicPr>
        <p:blipFill rotWithShape="1">
          <a:blip r:embed="rId4">
            <a:alphaModFix/>
          </a:blip>
          <a:srcRect b="24443" l="16165" r="26067" t="0"/>
          <a:stretch/>
        </p:blipFill>
        <p:spPr>
          <a:xfrm>
            <a:off x="16509073" y="-14989"/>
            <a:ext cx="7878366" cy="5860562"/>
          </a:xfrm>
          <a:prstGeom prst="rect">
            <a:avLst/>
          </a:prstGeom>
          <a:noFill/>
          <a:ln>
            <a:noFill/>
          </a:ln>
        </p:spPr>
      </p:pic>
      <p:pic>
        <p:nvPicPr>
          <p:cNvPr descr="close-up-coffee-contemporary-1372972.jpg" id="194" name="Google Shape;194;p26"/>
          <p:cNvPicPr preferRelativeResize="0"/>
          <p:nvPr/>
        </p:nvPicPr>
        <p:blipFill rotWithShape="1">
          <a:blip r:embed="rId5">
            <a:alphaModFix/>
          </a:blip>
          <a:srcRect b="0" l="26362" r="19912" t="0"/>
          <a:stretch/>
        </p:blipFill>
        <p:spPr>
          <a:xfrm>
            <a:off x="11727721" y="-1919"/>
            <a:ext cx="4655147" cy="5846738"/>
          </a:xfrm>
          <a:prstGeom prst="rect">
            <a:avLst/>
          </a:prstGeom>
          <a:noFill/>
          <a:ln>
            <a:noFill/>
          </a:ln>
        </p:spPr>
      </p:pic>
      <p:pic>
        <p:nvPicPr>
          <p:cNvPr descr="bump-collaboration-colleagues-1068523.jpg" id="195" name="Google Shape;195;p26"/>
          <p:cNvPicPr preferRelativeResize="0"/>
          <p:nvPr/>
        </p:nvPicPr>
        <p:blipFill rotWithShape="1">
          <a:blip r:embed="rId6">
            <a:alphaModFix/>
          </a:blip>
          <a:srcRect b="25055" l="7942" r="2453" t="6081"/>
          <a:stretch/>
        </p:blipFill>
        <p:spPr>
          <a:xfrm>
            <a:off x="396" y="3505"/>
            <a:ext cx="11607801" cy="58342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7"/>
          <p:cNvSpPr/>
          <p:nvPr/>
        </p:nvSpPr>
        <p:spPr>
          <a:xfrm>
            <a:off x="11594541" y="7506704"/>
            <a:ext cx="12792220" cy="74114"/>
          </a:xfrm>
          <a:prstGeom prst="rect">
            <a:avLst/>
          </a:prstGeom>
          <a:solidFill>
            <a:srgbClr val="E3E8E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1" name="Google Shape;201;p27"/>
          <p:cNvSpPr/>
          <p:nvPr/>
        </p:nvSpPr>
        <p:spPr>
          <a:xfrm>
            <a:off x="-55593" y="7506704"/>
            <a:ext cx="12792222" cy="74114"/>
          </a:xfrm>
          <a:prstGeom prst="rect">
            <a:avLst/>
          </a:prstGeom>
          <a:solidFill>
            <a:srgbClr val="E3E8E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2" name="Google Shape;202;p27"/>
          <p:cNvSpPr txBox="1"/>
          <p:nvPr/>
        </p:nvSpPr>
        <p:spPr>
          <a:xfrm>
            <a:off x="2226767" y="10942341"/>
            <a:ext cx="4724096" cy="955037"/>
          </a:xfrm>
          <a:prstGeom prst="rect">
            <a:avLst/>
          </a:prstGeom>
          <a:noFill/>
          <a:ln>
            <a:noFill/>
          </a:ln>
        </p:spPr>
        <p:txBody>
          <a:bodyPr anchorCtr="0" anchor="ctr" bIns="50800" lIns="50800" spcFirstLastPara="1" rIns="50800" wrap="square" tIns="50800">
            <a:noAutofit/>
          </a:bodyPr>
          <a:lstStyle/>
          <a:p>
            <a:pPr indent="0" lvl="0" marL="0" marR="0" rtl="0" algn="l">
              <a:lnSpc>
                <a:spcPct val="156250"/>
              </a:lnSpc>
              <a:spcBef>
                <a:spcPts val="0"/>
              </a:spcBef>
              <a:spcAft>
                <a:spcPts val="0"/>
              </a:spcAft>
              <a:buClr>
                <a:srgbClr val="929292"/>
              </a:buClr>
              <a:buSzPts val="4800"/>
              <a:buFont typeface="Poppins SemiBold"/>
              <a:buNone/>
            </a:pPr>
            <a:r>
              <a:rPr b="0" i="0" lang="en-US" sz="4800" u="none" cap="none" strike="noStrike">
                <a:solidFill>
                  <a:srgbClr val="929292"/>
                </a:solidFill>
                <a:latin typeface="Poppins SemiBold"/>
                <a:ea typeface="Poppins SemiBold"/>
                <a:cs typeface="Poppins SemiBold"/>
                <a:sym typeface="Poppins SemiBold"/>
              </a:rPr>
              <a:t>Jeremy Jenner</a:t>
            </a:r>
            <a:endParaRPr/>
          </a:p>
        </p:txBody>
      </p:sp>
      <p:sp>
        <p:nvSpPr>
          <p:cNvPr id="203" name="Google Shape;203;p27"/>
          <p:cNvSpPr txBox="1"/>
          <p:nvPr/>
        </p:nvSpPr>
        <p:spPr>
          <a:xfrm>
            <a:off x="3431336" y="11955800"/>
            <a:ext cx="2353057" cy="515619"/>
          </a:xfrm>
          <a:prstGeom prst="rect">
            <a:avLst/>
          </a:prstGeom>
          <a:noFill/>
          <a:ln>
            <a:noFill/>
          </a:ln>
        </p:spPr>
        <p:txBody>
          <a:bodyPr anchorCtr="0" anchor="ctr" bIns="50800" lIns="50800" spcFirstLastPara="1" rIns="50800" wrap="square" tIns="50800">
            <a:noAutofit/>
          </a:bodyPr>
          <a:lstStyle/>
          <a:p>
            <a:pPr indent="0" lvl="0" marL="0" marR="0" rtl="0" algn="l">
              <a:lnSpc>
                <a:spcPct val="191666"/>
              </a:lnSpc>
              <a:spcBef>
                <a:spcPts val="0"/>
              </a:spcBef>
              <a:spcAft>
                <a:spcPts val="0"/>
              </a:spcAft>
              <a:buClr>
                <a:srgbClr val="0076B9"/>
              </a:buClr>
              <a:buSzPts val="2400"/>
              <a:buFont typeface="Poppins"/>
              <a:buNone/>
            </a:pPr>
            <a:r>
              <a:rPr b="0" i="0" lang="en-US" sz="2400" u="none" cap="none" strike="noStrike">
                <a:solidFill>
                  <a:srgbClr val="0076B9"/>
                </a:solidFill>
                <a:latin typeface="Poppins"/>
                <a:ea typeface="Poppins"/>
                <a:cs typeface="Poppins"/>
                <a:sym typeface="Poppins"/>
              </a:rPr>
              <a:t>Founder &amp; CEO</a:t>
            </a:r>
            <a:endParaRPr/>
          </a:p>
        </p:txBody>
      </p:sp>
      <p:sp>
        <p:nvSpPr>
          <p:cNvPr id="204" name="Google Shape;204;p27"/>
          <p:cNvSpPr txBox="1"/>
          <p:nvPr/>
        </p:nvSpPr>
        <p:spPr>
          <a:xfrm>
            <a:off x="9738969" y="10923291"/>
            <a:ext cx="4916730" cy="955037"/>
          </a:xfrm>
          <a:prstGeom prst="rect">
            <a:avLst/>
          </a:prstGeom>
          <a:noFill/>
          <a:ln>
            <a:noFill/>
          </a:ln>
        </p:spPr>
        <p:txBody>
          <a:bodyPr anchorCtr="0" anchor="ctr" bIns="50800" lIns="50800" spcFirstLastPara="1" rIns="50800" wrap="square" tIns="50800">
            <a:noAutofit/>
          </a:bodyPr>
          <a:lstStyle/>
          <a:p>
            <a:pPr indent="0" lvl="0" marL="0" marR="0" rtl="0" algn="l">
              <a:lnSpc>
                <a:spcPct val="156250"/>
              </a:lnSpc>
              <a:spcBef>
                <a:spcPts val="0"/>
              </a:spcBef>
              <a:spcAft>
                <a:spcPts val="0"/>
              </a:spcAft>
              <a:buClr>
                <a:srgbClr val="929292"/>
              </a:buClr>
              <a:buSzPts val="4800"/>
              <a:buFont typeface="Poppins SemiBold"/>
              <a:buNone/>
            </a:pPr>
            <a:r>
              <a:rPr b="0" i="0" lang="en-US" sz="4800" u="none" cap="none" strike="noStrike">
                <a:solidFill>
                  <a:srgbClr val="929292"/>
                </a:solidFill>
                <a:latin typeface="Poppins SemiBold"/>
                <a:ea typeface="Poppins SemiBold"/>
                <a:cs typeface="Poppins SemiBold"/>
                <a:sym typeface="Poppins SemiBold"/>
              </a:rPr>
              <a:t>Tristan Compte</a:t>
            </a:r>
            <a:endParaRPr b="0" i="0" sz="4800" u="none" cap="none" strike="noStrike">
              <a:solidFill>
                <a:srgbClr val="929292"/>
              </a:solidFill>
              <a:latin typeface="Poppins SemiBold"/>
              <a:ea typeface="Poppins SemiBold"/>
              <a:cs typeface="Poppins SemiBold"/>
              <a:sym typeface="Poppins SemiBold"/>
            </a:endParaRPr>
          </a:p>
        </p:txBody>
      </p:sp>
      <p:sp>
        <p:nvSpPr>
          <p:cNvPr id="205" name="Google Shape;205;p27"/>
          <p:cNvSpPr txBox="1"/>
          <p:nvPr/>
        </p:nvSpPr>
        <p:spPr>
          <a:xfrm>
            <a:off x="10360456" y="11936750"/>
            <a:ext cx="3624988" cy="515619"/>
          </a:xfrm>
          <a:prstGeom prst="rect">
            <a:avLst/>
          </a:prstGeom>
          <a:noFill/>
          <a:ln>
            <a:noFill/>
          </a:ln>
        </p:spPr>
        <p:txBody>
          <a:bodyPr anchorCtr="0" anchor="ctr" bIns="50800" lIns="50800" spcFirstLastPara="1" rIns="50800" wrap="square" tIns="50800">
            <a:noAutofit/>
          </a:bodyPr>
          <a:lstStyle/>
          <a:p>
            <a:pPr indent="0" lvl="0" marL="0" marR="0" rtl="0" algn="l">
              <a:lnSpc>
                <a:spcPct val="191666"/>
              </a:lnSpc>
              <a:spcBef>
                <a:spcPts val="0"/>
              </a:spcBef>
              <a:spcAft>
                <a:spcPts val="0"/>
              </a:spcAft>
              <a:buClr>
                <a:srgbClr val="0076B9"/>
              </a:buClr>
              <a:buSzPts val="2400"/>
              <a:buFont typeface="Poppins"/>
              <a:buNone/>
            </a:pPr>
            <a:r>
              <a:rPr b="0" i="0" lang="en-US" sz="2400" u="none" cap="none" strike="noStrike">
                <a:solidFill>
                  <a:srgbClr val="0076B9"/>
                </a:solidFill>
                <a:latin typeface="Poppins"/>
                <a:ea typeface="Poppins"/>
                <a:cs typeface="Poppins"/>
                <a:sym typeface="Poppins"/>
              </a:rPr>
              <a:t>Chief Operating Officer</a:t>
            </a:r>
            <a:endParaRPr/>
          </a:p>
        </p:txBody>
      </p:sp>
      <p:sp>
        <p:nvSpPr>
          <p:cNvPr id="206" name="Google Shape;206;p27"/>
          <p:cNvSpPr txBox="1"/>
          <p:nvPr/>
        </p:nvSpPr>
        <p:spPr>
          <a:xfrm>
            <a:off x="17203533" y="10923291"/>
            <a:ext cx="4967327" cy="955037"/>
          </a:xfrm>
          <a:prstGeom prst="rect">
            <a:avLst/>
          </a:prstGeom>
          <a:noFill/>
          <a:ln>
            <a:noFill/>
          </a:ln>
        </p:spPr>
        <p:txBody>
          <a:bodyPr anchorCtr="0" anchor="ctr" bIns="50800" lIns="50800" spcFirstLastPara="1" rIns="50800" wrap="square" tIns="50800">
            <a:noAutofit/>
          </a:bodyPr>
          <a:lstStyle/>
          <a:p>
            <a:pPr indent="0" lvl="0" marL="0" marR="0" rtl="0" algn="l">
              <a:lnSpc>
                <a:spcPct val="156250"/>
              </a:lnSpc>
              <a:spcBef>
                <a:spcPts val="0"/>
              </a:spcBef>
              <a:spcAft>
                <a:spcPts val="0"/>
              </a:spcAft>
              <a:buClr>
                <a:srgbClr val="929292"/>
              </a:buClr>
              <a:buSzPts val="4800"/>
              <a:buFont typeface="Poppins SemiBold"/>
              <a:buNone/>
            </a:pPr>
            <a:r>
              <a:rPr b="0" i="0" lang="en-US" sz="4800" u="none" cap="none" strike="noStrike">
                <a:solidFill>
                  <a:srgbClr val="929292"/>
                </a:solidFill>
                <a:latin typeface="Poppins SemiBold"/>
                <a:ea typeface="Poppins SemiBold"/>
                <a:cs typeface="Poppins SemiBold"/>
                <a:sym typeface="Poppins SemiBold"/>
              </a:rPr>
              <a:t>James Smith Jr.</a:t>
            </a:r>
            <a:endParaRPr/>
          </a:p>
        </p:txBody>
      </p:sp>
      <p:sp>
        <p:nvSpPr>
          <p:cNvPr id="207" name="Google Shape;207;p27"/>
          <p:cNvSpPr txBox="1"/>
          <p:nvPr/>
        </p:nvSpPr>
        <p:spPr>
          <a:xfrm>
            <a:off x="17997691" y="11955800"/>
            <a:ext cx="3417114" cy="515619"/>
          </a:xfrm>
          <a:prstGeom prst="rect">
            <a:avLst/>
          </a:prstGeom>
          <a:noFill/>
          <a:ln>
            <a:noFill/>
          </a:ln>
        </p:spPr>
        <p:txBody>
          <a:bodyPr anchorCtr="0" anchor="ctr" bIns="50800" lIns="50800" spcFirstLastPara="1" rIns="50800" wrap="square" tIns="50800">
            <a:noAutofit/>
          </a:bodyPr>
          <a:lstStyle/>
          <a:p>
            <a:pPr indent="0" lvl="0" marL="0" marR="0" rtl="0" algn="l">
              <a:lnSpc>
                <a:spcPct val="191666"/>
              </a:lnSpc>
              <a:spcBef>
                <a:spcPts val="0"/>
              </a:spcBef>
              <a:spcAft>
                <a:spcPts val="0"/>
              </a:spcAft>
              <a:buClr>
                <a:srgbClr val="0076B9"/>
              </a:buClr>
              <a:buSzPts val="2400"/>
              <a:buFont typeface="Poppins"/>
              <a:buNone/>
            </a:pPr>
            <a:r>
              <a:rPr b="0" i="0" lang="en-US" sz="2400" u="none" cap="none" strike="noStrike">
                <a:solidFill>
                  <a:srgbClr val="0076B9"/>
                </a:solidFill>
                <a:latin typeface="Poppins"/>
                <a:ea typeface="Poppins"/>
                <a:cs typeface="Poppins"/>
                <a:sym typeface="Poppins"/>
              </a:rPr>
              <a:t>Computer Technician</a:t>
            </a:r>
            <a:endParaRPr/>
          </a:p>
        </p:txBody>
      </p:sp>
      <p:sp>
        <p:nvSpPr>
          <p:cNvPr id="208" name="Google Shape;208;p27"/>
          <p:cNvSpPr txBox="1"/>
          <p:nvPr/>
        </p:nvSpPr>
        <p:spPr>
          <a:xfrm>
            <a:off x="1459706" y="2404017"/>
            <a:ext cx="7970807" cy="1381755"/>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929292"/>
              </a:buClr>
              <a:buSzPts val="7200"/>
              <a:buFont typeface="Poppins SemiBold"/>
              <a:buNone/>
            </a:pPr>
            <a:r>
              <a:rPr b="0" i="0" lang="en-US" sz="7200" u="none" cap="none" strike="noStrike">
                <a:solidFill>
                  <a:srgbClr val="929292"/>
                </a:solidFill>
                <a:latin typeface="Poppins SemiBold"/>
                <a:ea typeface="Poppins SemiBold"/>
                <a:cs typeface="Poppins SemiBold"/>
                <a:sym typeface="Poppins SemiBold"/>
              </a:rPr>
              <a:t>The </a:t>
            </a:r>
            <a:r>
              <a:rPr b="0" i="0" lang="en-US" sz="7200" u="none" cap="none" strike="noStrike">
                <a:solidFill>
                  <a:srgbClr val="0076B9"/>
                </a:solidFill>
                <a:latin typeface="Poppins SemiBold"/>
                <a:ea typeface="Poppins SemiBold"/>
                <a:cs typeface="Poppins SemiBold"/>
                <a:sym typeface="Poppins SemiBold"/>
              </a:rPr>
              <a:t>Team</a:t>
            </a:r>
            <a:endParaRPr/>
          </a:p>
        </p:txBody>
      </p:sp>
      <p:pic>
        <p:nvPicPr>
          <p:cNvPr descr="josh-howard-1558380-unsplash.jpg" id="209" name="Google Shape;209;p27"/>
          <p:cNvPicPr preferRelativeResize="0"/>
          <p:nvPr/>
        </p:nvPicPr>
        <p:blipFill rotWithShape="1">
          <a:blip r:embed="rId3">
            <a:alphaModFix/>
          </a:blip>
          <a:srcRect b="28011" l="21782" r="8769" t="25628"/>
          <a:stretch/>
        </p:blipFill>
        <p:spPr>
          <a:xfrm rot="-215186">
            <a:off x="8967263" y="4319063"/>
            <a:ext cx="6449397" cy="6449397"/>
          </a:xfrm>
          <a:custGeom>
            <a:rect b="b" l="l" r="r" t="t"/>
            <a:pathLst>
              <a:path extrusionOk="0" h="21600" w="21600">
                <a:moveTo>
                  <a:pt x="1274" y="0"/>
                </a:moveTo>
                <a:lnTo>
                  <a:pt x="0" y="20326"/>
                </a:lnTo>
                <a:lnTo>
                  <a:pt x="20326" y="21600"/>
                </a:lnTo>
                <a:lnTo>
                  <a:pt x="21600" y="1274"/>
                </a:lnTo>
                <a:lnTo>
                  <a:pt x="1274" y="0"/>
                </a:lnTo>
                <a:close/>
              </a:path>
            </a:pathLst>
          </a:custGeom>
          <a:noFill/>
          <a:ln>
            <a:noFill/>
          </a:ln>
        </p:spPr>
      </p:pic>
      <p:pic>
        <p:nvPicPr>
          <p:cNvPr descr="adult-boy-casual-220453.jpg" id="210" name="Google Shape;210;p27"/>
          <p:cNvPicPr preferRelativeResize="0"/>
          <p:nvPr/>
        </p:nvPicPr>
        <p:blipFill rotWithShape="1">
          <a:blip r:embed="rId4">
            <a:alphaModFix/>
          </a:blip>
          <a:srcRect b="29304" l="3993" r="3993" t="9352"/>
          <a:stretch/>
        </p:blipFill>
        <p:spPr>
          <a:xfrm>
            <a:off x="16665748" y="4503301"/>
            <a:ext cx="6080997" cy="6080998"/>
          </a:xfrm>
          <a:prstGeom prst="rect">
            <a:avLst/>
          </a:prstGeom>
          <a:noFill/>
          <a:ln>
            <a:noFill/>
          </a:ln>
        </p:spPr>
      </p:pic>
      <p:pic>
        <p:nvPicPr>
          <p:cNvPr descr="jurica-koletic-317414-unsplash.jpg" id="211" name="Google Shape;211;p27"/>
          <p:cNvPicPr preferRelativeResize="0"/>
          <p:nvPr/>
        </p:nvPicPr>
        <p:blipFill rotWithShape="1">
          <a:blip r:embed="rId5">
            <a:alphaModFix/>
          </a:blip>
          <a:srcRect b="33370" l="0" r="0" t="0"/>
          <a:stretch/>
        </p:blipFill>
        <p:spPr>
          <a:xfrm>
            <a:off x="1586455" y="4508066"/>
            <a:ext cx="6080997" cy="6076233"/>
          </a:xfrm>
          <a:prstGeom prst="rect">
            <a:avLst/>
          </a:prstGeom>
          <a:noFill/>
          <a:ln>
            <a:noFill/>
          </a:ln>
        </p:spPr>
      </p:pic>
      <p:sp>
        <p:nvSpPr>
          <p:cNvPr id="212" name="Google Shape;212;p27"/>
          <p:cNvSpPr txBox="1"/>
          <p:nvPr/>
        </p:nvSpPr>
        <p:spPr>
          <a:xfrm>
            <a:off x="1391746" y="1199325"/>
            <a:ext cx="5682997" cy="56045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3B3B3C"/>
              </a:buClr>
              <a:buSzPts val="3000"/>
              <a:buFont typeface="Helvetica Neue"/>
              <a:buNone/>
            </a:pPr>
            <a:r>
              <a:rPr b="0" i="0" lang="en-US" sz="3000" u="none" cap="none" strike="noStrike">
                <a:solidFill>
                  <a:srgbClr val="3B3B3C"/>
                </a:solidFill>
                <a:latin typeface="Helvetica Neue"/>
                <a:ea typeface="Helvetica Neue"/>
                <a:cs typeface="Helvetica Neue"/>
                <a:sym typeface="Helvetica Neue"/>
              </a:rPr>
              <a:t>Web Development Presentation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pic>
        <p:nvPicPr>
          <p:cNvPr descr="jesus-kiteque-224069-unsplash.jpg" id="217" name="Google Shape;217;p28"/>
          <p:cNvPicPr preferRelativeResize="0"/>
          <p:nvPr/>
        </p:nvPicPr>
        <p:blipFill rotWithShape="1">
          <a:blip r:embed="rId3">
            <a:alphaModFix/>
          </a:blip>
          <a:srcRect b="7905" l="0" r="0" t="7904"/>
          <a:stretch/>
        </p:blipFill>
        <p:spPr>
          <a:xfrm flipH="1">
            <a:off x="-46832" y="595"/>
            <a:ext cx="24477663" cy="13714810"/>
          </a:xfrm>
          <a:prstGeom prst="rect">
            <a:avLst/>
          </a:prstGeom>
          <a:noFill/>
          <a:ln>
            <a:noFill/>
          </a:ln>
        </p:spPr>
      </p:pic>
      <p:sp>
        <p:nvSpPr>
          <p:cNvPr id="218" name="Google Shape;218;p28"/>
          <p:cNvSpPr txBox="1"/>
          <p:nvPr/>
        </p:nvSpPr>
        <p:spPr>
          <a:xfrm>
            <a:off x="6771132" y="4851404"/>
            <a:ext cx="11059668" cy="2235192"/>
          </a:xfrm>
          <a:prstGeom prst="rect">
            <a:avLst/>
          </a:prstGeom>
          <a:noFill/>
          <a:ln>
            <a:noFill/>
          </a:ln>
        </p:spPr>
        <p:txBody>
          <a:bodyPr anchorCtr="0" anchor="ctr" bIns="50800" lIns="50800" spcFirstLastPara="1" rIns="50800" wrap="square" tIns="50800">
            <a:noAutofit/>
          </a:bodyPr>
          <a:lstStyle/>
          <a:p>
            <a:pPr indent="0" lvl="0" marL="0" marR="0" rtl="0" algn="l">
              <a:lnSpc>
                <a:spcPct val="135000"/>
              </a:lnSpc>
              <a:spcBef>
                <a:spcPts val="0"/>
              </a:spcBef>
              <a:spcAft>
                <a:spcPts val="0"/>
              </a:spcAft>
              <a:buClr>
                <a:srgbClr val="0076B9"/>
              </a:buClr>
              <a:buSzPts val="12000"/>
              <a:buFont typeface="Poppins SemiBold"/>
              <a:buNone/>
            </a:pPr>
            <a:r>
              <a:rPr b="0" i="0" lang="en-US" sz="12000" u="none" cap="none" strike="noStrike">
                <a:solidFill>
                  <a:srgbClr val="0076B9"/>
                </a:solidFill>
                <a:latin typeface="Poppins SemiBold"/>
                <a:ea typeface="Poppins SemiBold"/>
                <a:cs typeface="Poppins SemiBold"/>
                <a:sym typeface="Poppins SemiBold"/>
              </a:rPr>
              <a:t>THANK YOU!</a:t>
            </a:r>
            <a:endParaRPr/>
          </a:p>
        </p:txBody>
      </p:sp>
      <p:sp>
        <p:nvSpPr>
          <p:cNvPr id="219" name="Google Shape;219;p28"/>
          <p:cNvSpPr txBox="1"/>
          <p:nvPr/>
        </p:nvSpPr>
        <p:spPr>
          <a:xfrm>
            <a:off x="6906887" y="6828790"/>
            <a:ext cx="10518039" cy="515620"/>
          </a:xfrm>
          <a:prstGeom prst="rect">
            <a:avLst/>
          </a:prstGeom>
          <a:noFill/>
          <a:ln>
            <a:noFill/>
          </a:ln>
        </p:spPr>
        <p:txBody>
          <a:bodyPr anchorCtr="0" anchor="ctr" bIns="50800" lIns="50800" spcFirstLastPara="1" rIns="50800" wrap="square" tIns="50800">
            <a:noAutofit/>
          </a:bodyPr>
          <a:lstStyle/>
          <a:p>
            <a:pPr indent="0" lvl="0" marL="0" marR="0" rtl="0" algn="l">
              <a:lnSpc>
                <a:spcPct val="191666"/>
              </a:lnSpc>
              <a:spcBef>
                <a:spcPts val="0"/>
              </a:spcBef>
              <a:spcAft>
                <a:spcPts val="0"/>
              </a:spcAft>
              <a:buClr>
                <a:srgbClr val="5E5E5E"/>
              </a:buClr>
              <a:buSzPts val="2400"/>
              <a:buFont typeface="Poppins Light"/>
              <a:buNone/>
            </a:pPr>
            <a:r>
              <a:rPr b="0" i="0" lang="en-US" sz="2400" u="none" cap="none" strike="noStrike">
                <a:solidFill>
                  <a:srgbClr val="5E5E5E"/>
                </a:solidFill>
                <a:latin typeface="Poppins Light"/>
                <a:ea typeface="Poppins Light"/>
                <a:cs typeface="Poppins Light"/>
                <a:sym typeface="Poppins Light"/>
              </a:rPr>
              <a:t>(012) - 3456 - 7879 | seo@optics.com</a:t>
            </a:r>
            <a:endParaRPr b="1" i="0" sz="3000" u="sng" cap="none" strike="noStrike">
              <a:solidFill>
                <a:srgbClr val="000000"/>
              </a:solidFill>
              <a:latin typeface="Helvetica Neue"/>
              <a:ea typeface="Helvetica Neue"/>
              <a:cs typeface="Helvetica Neue"/>
              <a:sym typeface="Helvetica Neue"/>
              <a:hlinkClick r:id="rId4"/>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5"/>
          <p:cNvSpPr txBox="1"/>
          <p:nvPr/>
        </p:nvSpPr>
        <p:spPr>
          <a:xfrm>
            <a:off x="1487487" y="7159165"/>
            <a:ext cx="936626"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DBDBD"/>
              </a:buClr>
              <a:buSzPts val="6400"/>
              <a:buFont typeface="Roboto Condensed"/>
              <a:buNone/>
            </a:pPr>
            <a:r>
              <a:rPr b="1" i="0" lang="en-US" sz="6400" u="none" cap="none" strike="noStrike">
                <a:solidFill>
                  <a:srgbClr val="BDBDBD"/>
                </a:solidFill>
                <a:latin typeface="Roboto Condensed"/>
                <a:ea typeface="Roboto Condensed"/>
                <a:cs typeface="Roboto Condensed"/>
                <a:sym typeface="Roboto Condensed"/>
              </a:rPr>
              <a:t>02</a:t>
            </a:r>
            <a:endParaRPr/>
          </a:p>
        </p:txBody>
      </p:sp>
      <p:sp>
        <p:nvSpPr>
          <p:cNvPr id="67" name="Google Shape;67;p15"/>
          <p:cNvSpPr txBox="1"/>
          <p:nvPr/>
        </p:nvSpPr>
        <p:spPr>
          <a:xfrm>
            <a:off x="1487487" y="9920245"/>
            <a:ext cx="936626"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DBDBD"/>
              </a:buClr>
              <a:buSzPts val="6400"/>
              <a:buFont typeface="Roboto Condensed"/>
              <a:buNone/>
            </a:pPr>
            <a:r>
              <a:rPr b="1" i="0" lang="en-US" sz="6400" u="none" cap="none" strike="noStrike">
                <a:solidFill>
                  <a:srgbClr val="BDBDBD"/>
                </a:solidFill>
                <a:latin typeface="Roboto Condensed"/>
                <a:ea typeface="Roboto Condensed"/>
                <a:cs typeface="Roboto Condensed"/>
                <a:sym typeface="Roboto Condensed"/>
              </a:rPr>
              <a:t>03</a:t>
            </a:r>
            <a:endParaRPr/>
          </a:p>
        </p:txBody>
      </p:sp>
      <p:sp>
        <p:nvSpPr>
          <p:cNvPr id="68" name="Google Shape;68;p15"/>
          <p:cNvSpPr txBox="1"/>
          <p:nvPr>
            <p:ph type="title"/>
          </p:nvPr>
        </p:nvSpPr>
        <p:spPr>
          <a:xfrm>
            <a:off x="1880050" y="2263975"/>
            <a:ext cx="10371000" cy="1869600"/>
          </a:xfrm>
          <a:prstGeom prst="rect">
            <a:avLst/>
          </a:prstGeom>
          <a:noFill/>
          <a:ln>
            <a:noFill/>
          </a:ln>
        </p:spPr>
        <p:txBody>
          <a:bodyPr anchorCtr="0" anchor="t" bIns="50800" lIns="50800" spcFirstLastPara="1" rIns="50800" wrap="square" tIns="50800">
            <a:noAutofit/>
          </a:bodyPr>
          <a:lstStyle/>
          <a:p>
            <a:pPr indent="0" lvl="0" marL="0" rtl="0" algn="l">
              <a:lnSpc>
                <a:spcPct val="100000"/>
              </a:lnSpc>
              <a:spcBef>
                <a:spcPts val="0"/>
              </a:spcBef>
              <a:spcAft>
                <a:spcPts val="0"/>
              </a:spcAft>
              <a:buClr>
                <a:srgbClr val="929292"/>
              </a:buClr>
              <a:buSzPts val="6400"/>
              <a:buFont typeface="Poppins SemiBold"/>
              <a:buNone/>
            </a:pPr>
            <a:r>
              <a:rPr lang="en-US" sz="6400">
                <a:latin typeface="Poppins SemiBold"/>
                <a:ea typeface="Poppins SemiBold"/>
                <a:cs typeface="Poppins SemiBold"/>
                <a:sym typeface="Poppins SemiBold"/>
              </a:rPr>
              <a:t>Today’s </a:t>
            </a:r>
            <a:r>
              <a:rPr lang="en-US" sz="6400">
                <a:solidFill>
                  <a:srgbClr val="0076B9"/>
                </a:solidFill>
                <a:latin typeface="Poppins SemiBold"/>
                <a:ea typeface="Poppins SemiBold"/>
                <a:cs typeface="Poppins SemiBold"/>
                <a:sym typeface="Poppins SemiBold"/>
              </a:rPr>
              <a:t>Agenda</a:t>
            </a:r>
            <a:endParaRPr sz="6400">
              <a:latin typeface="Poppins SemiBold"/>
              <a:ea typeface="Poppins SemiBold"/>
              <a:cs typeface="Poppins SemiBold"/>
              <a:sym typeface="Poppins SemiBold"/>
            </a:endParaRPr>
          </a:p>
        </p:txBody>
      </p:sp>
      <p:sp>
        <p:nvSpPr>
          <p:cNvPr id="69" name="Google Shape;69;p15"/>
          <p:cNvSpPr txBox="1"/>
          <p:nvPr/>
        </p:nvSpPr>
        <p:spPr>
          <a:xfrm>
            <a:off x="3161512" y="5438569"/>
            <a:ext cx="9632994" cy="1349087"/>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929292"/>
              </a:buClr>
              <a:buSzPts val="1800"/>
              <a:buFont typeface="Poppins"/>
              <a:buNone/>
            </a:pPr>
            <a:r>
              <a:rPr b="0" i="0" lang="en-US" sz="1800" u="none" cap="none" strike="noStrike">
                <a:solidFill>
                  <a:srgbClr val="929292"/>
                </a:solidFill>
                <a:latin typeface="Poppins"/>
                <a:ea typeface="Poppins"/>
                <a:cs typeface="Poppins"/>
                <a:sym typeface="Poppins"/>
              </a:rPr>
              <a:t>This special event will be held at General Grand Convention on December 15, 2023 from 9am to 9pm. The all sale web design is dedicated to all individuals who are in need of effective yet affordable web design for their websites.</a:t>
            </a:r>
            <a:endParaRPr/>
          </a:p>
        </p:txBody>
      </p:sp>
      <p:sp>
        <p:nvSpPr>
          <p:cNvPr id="70" name="Google Shape;70;p15"/>
          <p:cNvSpPr txBox="1"/>
          <p:nvPr/>
        </p:nvSpPr>
        <p:spPr>
          <a:xfrm>
            <a:off x="3138083" y="4738988"/>
            <a:ext cx="5682997" cy="564257"/>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C5C5C"/>
              </a:buClr>
              <a:buSzPts val="3000"/>
              <a:buFont typeface="Poppins SemiBold"/>
              <a:buNone/>
            </a:pPr>
            <a:r>
              <a:rPr b="0" i="0" lang="en-US" sz="3000" u="none" cap="none" strike="noStrike">
                <a:solidFill>
                  <a:srgbClr val="5C5C5C"/>
                </a:solidFill>
                <a:latin typeface="Poppins SemiBold"/>
                <a:ea typeface="Poppins SemiBold"/>
                <a:cs typeface="Poppins SemiBold"/>
                <a:sym typeface="Poppins SemiBold"/>
              </a:rPr>
              <a:t>ALL SALE WEB DESIGN</a:t>
            </a:r>
            <a:endParaRPr/>
          </a:p>
        </p:txBody>
      </p:sp>
      <p:sp>
        <p:nvSpPr>
          <p:cNvPr id="71" name="Google Shape;71;p15"/>
          <p:cNvSpPr txBox="1"/>
          <p:nvPr/>
        </p:nvSpPr>
        <p:spPr>
          <a:xfrm>
            <a:off x="3155393" y="8012650"/>
            <a:ext cx="9632995" cy="1764586"/>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929292"/>
              </a:buClr>
              <a:buSzPts val="1800"/>
              <a:buFont typeface="Poppins"/>
              <a:buNone/>
            </a:pPr>
            <a:r>
              <a:rPr b="0" i="0" lang="en-US" sz="1800" u="none" cap="none" strike="noStrike">
                <a:solidFill>
                  <a:srgbClr val="929292"/>
                </a:solidFill>
                <a:latin typeface="Poppins"/>
                <a:ea typeface="Poppins"/>
                <a:cs typeface="Poppins"/>
                <a:sym typeface="Poppins"/>
              </a:rPr>
              <a:t>This will be dedicated to all online media business, pages and groups who are in need of practical and effective search engine optimization guidelines and assistance. The “Effective SEO Event” will be held the Optics General Convention Hall on July 4, 2024 from 9am to 10pm.</a:t>
            </a:r>
            <a:endParaRPr/>
          </a:p>
        </p:txBody>
      </p:sp>
      <p:sp>
        <p:nvSpPr>
          <p:cNvPr id="72" name="Google Shape;72;p15"/>
          <p:cNvSpPr txBox="1"/>
          <p:nvPr/>
        </p:nvSpPr>
        <p:spPr>
          <a:xfrm>
            <a:off x="3142693" y="7259243"/>
            <a:ext cx="7088859" cy="564257"/>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C5C5C"/>
              </a:buClr>
              <a:buSzPts val="3000"/>
              <a:buFont typeface="Poppins SemiBold"/>
              <a:buNone/>
            </a:pPr>
            <a:r>
              <a:rPr b="0" i="0" lang="en-US" sz="3000" u="none" cap="none" strike="noStrike">
                <a:solidFill>
                  <a:srgbClr val="5C5C5C"/>
                </a:solidFill>
                <a:latin typeface="Poppins SemiBold"/>
                <a:ea typeface="Poppins SemiBold"/>
                <a:cs typeface="Poppins SemiBold"/>
                <a:sym typeface="Poppins SemiBold"/>
              </a:rPr>
              <a:t>EFFECTIVE SEO EVENT</a:t>
            </a:r>
            <a:endParaRPr/>
          </a:p>
        </p:txBody>
      </p:sp>
      <p:sp>
        <p:nvSpPr>
          <p:cNvPr id="73" name="Google Shape;73;p15"/>
          <p:cNvSpPr txBox="1"/>
          <p:nvPr/>
        </p:nvSpPr>
        <p:spPr>
          <a:xfrm>
            <a:off x="3155393" y="10693573"/>
            <a:ext cx="9619832" cy="1764586"/>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929292"/>
              </a:buClr>
              <a:buSzPts val="1800"/>
              <a:buFont typeface="Poppins"/>
              <a:buNone/>
            </a:pPr>
            <a:r>
              <a:rPr b="0" i="0" lang="en-US" sz="1800" u="none" cap="none" strike="noStrike">
                <a:solidFill>
                  <a:srgbClr val="929292"/>
                </a:solidFill>
                <a:latin typeface="Poppins"/>
                <a:ea typeface="Poppins"/>
                <a:cs typeface="Poppins"/>
                <a:sym typeface="Poppins"/>
              </a:rPr>
              <a:t>This annual executive board meeting will be held at Optics Web Design &amp; SEO Agency CEO Meeting Room on January 13, 2022 from 12pm to 6pm. This general meeting will discuss, review and improve the status of the company’s handled events for the year 2023 to 2024.</a:t>
            </a:r>
            <a:endParaRPr/>
          </a:p>
        </p:txBody>
      </p:sp>
      <p:sp>
        <p:nvSpPr>
          <p:cNvPr id="74" name="Google Shape;74;p15"/>
          <p:cNvSpPr txBox="1"/>
          <p:nvPr/>
        </p:nvSpPr>
        <p:spPr>
          <a:xfrm>
            <a:off x="3129993" y="9993205"/>
            <a:ext cx="6601794" cy="564257"/>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C5C5C"/>
              </a:buClr>
              <a:buSzPts val="3000"/>
              <a:buFont typeface="Poppins SemiBold"/>
              <a:buNone/>
            </a:pPr>
            <a:r>
              <a:rPr b="0" i="0" lang="en-US" sz="3000" u="none" cap="none" strike="noStrike">
                <a:solidFill>
                  <a:srgbClr val="5C5C5C"/>
                </a:solidFill>
                <a:latin typeface="Poppins SemiBold"/>
                <a:ea typeface="Poppins SemiBold"/>
                <a:cs typeface="Poppins SemiBold"/>
                <a:sym typeface="Poppins SemiBold"/>
              </a:rPr>
              <a:t>ANNUAL BOARD MEETING</a:t>
            </a:r>
            <a:endParaRPr/>
          </a:p>
        </p:txBody>
      </p:sp>
      <p:sp>
        <p:nvSpPr>
          <p:cNvPr id="75" name="Google Shape;75;p15"/>
          <p:cNvSpPr txBox="1"/>
          <p:nvPr/>
        </p:nvSpPr>
        <p:spPr>
          <a:xfrm>
            <a:off x="1487487" y="4656788"/>
            <a:ext cx="936626"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BDBDBD"/>
              </a:buClr>
              <a:buSzPts val="6400"/>
              <a:buFont typeface="Roboto Condensed"/>
              <a:buNone/>
            </a:pPr>
            <a:r>
              <a:rPr b="1" i="0" lang="en-US" sz="6400" u="none" cap="none" strike="noStrike">
                <a:solidFill>
                  <a:srgbClr val="BDBDBD"/>
                </a:solidFill>
                <a:latin typeface="Roboto Condensed"/>
                <a:ea typeface="Roboto Condensed"/>
                <a:cs typeface="Roboto Condensed"/>
                <a:sym typeface="Roboto Condensed"/>
              </a:rPr>
              <a:t>01</a:t>
            </a:r>
            <a:endParaRPr/>
          </a:p>
        </p:txBody>
      </p:sp>
      <p:sp>
        <p:nvSpPr>
          <p:cNvPr id="76" name="Google Shape;76;p15"/>
          <p:cNvSpPr txBox="1"/>
          <p:nvPr/>
        </p:nvSpPr>
        <p:spPr>
          <a:xfrm>
            <a:off x="1525096" y="1180275"/>
            <a:ext cx="5682997" cy="56045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3B3B3C"/>
              </a:buClr>
              <a:buSzPts val="3000"/>
              <a:buFont typeface="Helvetica Neue"/>
              <a:buNone/>
            </a:pPr>
            <a:r>
              <a:rPr b="0" i="0" lang="en-US" sz="3000" u="none" cap="none" strike="noStrike">
                <a:solidFill>
                  <a:srgbClr val="3B3B3C"/>
                </a:solidFill>
                <a:latin typeface="Helvetica Neue"/>
                <a:ea typeface="Helvetica Neue"/>
                <a:cs typeface="Helvetica Neue"/>
                <a:sym typeface="Helvetica Neue"/>
              </a:rPr>
              <a:t>Web Development Presentation</a:t>
            </a:r>
            <a:endParaRPr/>
          </a:p>
        </p:txBody>
      </p:sp>
      <p:sp>
        <p:nvSpPr>
          <p:cNvPr id="77" name="Google Shape;77;p15"/>
          <p:cNvSpPr/>
          <p:nvPr/>
        </p:nvSpPr>
        <p:spPr>
          <a:xfrm>
            <a:off x="-3320" y="4001584"/>
            <a:ext cx="12792220" cy="74114"/>
          </a:xfrm>
          <a:prstGeom prst="rect">
            <a:avLst/>
          </a:prstGeom>
          <a:solidFill>
            <a:srgbClr val="E3E8E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avel-chuklanov-1491019-unsplash.jpg" id="78" name="Google Shape;78;p15"/>
          <p:cNvPicPr preferRelativeResize="0"/>
          <p:nvPr/>
        </p:nvPicPr>
        <p:blipFill rotWithShape="1">
          <a:blip r:embed="rId3">
            <a:alphaModFix/>
          </a:blip>
          <a:srcRect b="641" l="27697" r="17900" t="641"/>
          <a:stretch/>
        </p:blipFill>
        <p:spPr>
          <a:xfrm>
            <a:off x="13899653" y="1499592"/>
            <a:ext cx="8858747" cy="1071671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6"/>
          <p:cNvSpPr/>
          <p:nvPr/>
        </p:nvSpPr>
        <p:spPr>
          <a:xfrm rot="-5400000">
            <a:off x="-5074516" y="5906584"/>
            <a:ext cx="12792220" cy="74114"/>
          </a:xfrm>
          <a:prstGeom prst="rect">
            <a:avLst/>
          </a:prstGeom>
          <a:solidFill>
            <a:srgbClr val="E3E8E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4" name="Google Shape;84;p16"/>
          <p:cNvSpPr txBox="1"/>
          <p:nvPr/>
        </p:nvSpPr>
        <p:spPr>
          <a:xfrm>
            <a:off x="13473392" y="7708153"/>
            <a:ext cx="8362920" cy="3928255"/>
          </a:xfrm>
          <a:prstGeom prst="rect">
            <a:avLst/>
          </a:prstGeom>
          <a:noFill/>
          <a:ln>
            <a:noFill/>
          </a:ln>
        </p:spPr>
        <p:txBody>
          <a:bodyPr anchorCtr="0" anchor="ctr" bIns="50800" lIns="50800" spcFirstLastPara="1" rIns="50800" wrap="square" tIns="50800">
            <a:noAutofit/>
          </a:bodyPr>
          <a:lstStyle/>
          <a:p>
            <a:pPr indent="0" lvl="0" marL="0" marR="0" rtl="0" algn="just">
              <a:lnSpc>
                <a:spcPct val="15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Started by Jeremy Jenner, Optics Web Design &amp; SEO Agency was built to give each individual access to affordable yet reliable web design products and search engine optimization assistance. With lots of available products, we produce nothing but the best and most effective quality of web design products in the market. </a:t>
            </a:r>
            <a:endParaRPr/>
          </a:p>
        </p:txBody>
      </p:sp>
      <p:sp>
        <p:nvSpPr>
          <p:cNvPr id="85" name="Google Shape;85;p16"/>
          <p:cNvSpPr txBox="1"/>
          <p:nvPr>
            <p:ph type="title"/>
          </p:nvPr>
        </p:nvSpPr>
        <p:spPr>
          <a:xfrm>
            <a:off x="2697750" y="2877750"/>
            <a:ext cx="10775700" cy="2874900"/>
          </a:xfrm>
          <a:prstGeom prst="rect">
            <a:avLst/>
          </a:prstGeom>
          <a:noFill/>
          <a:ln>
            <a:noFill/>
          </a:ln>
        </p:spPr>
        <p:txBody>
          <a:bodyPr anchorCtr="0" anchor="t" bIns="50800" lIns="50800" spcFirstLastPara="1" rIns="50800" wrap="square" tIns="50800">
            <a:noAutofit/>
          </a:bodyPr>
          <a:lstStyle/>
          <a:p>
            <a:pPr indent="0" lvl="0" marL="0" rtl="0" algn="l">
              <a:lnSpc>
                <a:spcPct val="100000"/>
              </a:lnSpc>
              <a:spcBef>
                <a:spcPts val="0"/>
              </a:spcBef>
              <a:spcAft>
                <a:spcPts val="0"/>
              </a:spcAft>
              <a:buClr>
                <a:srgbClr val="929292"/>
              </a:buClr>
              <a:buSzPts val="7200"/>
              <a:buFont typeface="Poppins SemiBold"/>
              <a:buNone/>
            </a:pPr>
            <a:r>
              <a:rPr lang="en-US" sz="7200">
                <a:latin typeface="Poppins SemiBold"/>
                <a:ea typeface="Poppins SemiBold"/>
                <a:cs typeface="Poppins SemiBold"/>
                <a:sym typeface="Poppins SemiBold"/>
              </a:rPr>
              <a:t>About</a:t>
            </a:r>
            <a:endParaRPr sz="7200">
              <a:latin typeface="Poppins SemiBold"/>
              <a:ea typeface="Poppins SemiBold"/>
              <a:cs typeface="Poppins SemiBold"/>
              <a:sym typeface="Poppins SemiBold"/>
            </a:endParaRPr>
          </a:p>
          <a:p>
            <a:pPr indent="0" lvl="0" marL="0" rtl="0" algn="l">
              <a:lnSpc>
                <a:spcPct val="100000"/>
              </a:lnSpc>
              <a:spcBef>
                <a:spcPts val="0"/>
              </a:spcBef>
              <a:spcAft>
                <a:spcPts val="0"/>
              </a:spcAft>
              <a:buClr>
                <a:srgbClr val="929292"/>
              </a:buClr>
              <a:buSzPts val="7200"/>
              <a:buFont typeface="Poppins SemiBold"/>
              <a:buNone/>
            </a:pPr>
            <a:r>
              <a:rPr lang="en-US" sz="7200">
                <a:solidFill>
                  <a:srgbClr val="929292"/>
                </a:solidFill>
                <a:latin typeface="Poppins SemiBold"/>
                <a:ea typeface="Poppins SemiBold"/>
                <a:cs typeface="Poppins SemiBold"/>
                <a:sym typeface="Poppins SemiBold"/>
              </a:rPr>
              <a:t>Our</a:t>
            </a:r>
            <a:r>
              <a:rPr lang="en-US" sz="7200">
                <a:latin typeface="Poppins SemiBold"/>
                <a:ea typeface="Poppins SemiBold"/>
                <a:cs typeface="Poppins SemiBold"/>
                <a:sym typeface="Poppins SemiBold"/>
              </a:rPr>
              <a:t> </a:t>
            </a:r>
            <a:r>
              <a:rPr lang="en-US" sz="7200">
                <a:solidFill>
                  <a:srgbClr val="0076B9"/>
                </a:solidFill>
                <a:latin typeface="Poppins SemiBold"/>
                <a:ea typeface="Poppins SemiBold"/>
                <a:cs typeface="Poppins SemiBold"/>
                <a:sym typeface="Poppins SemiBold"/>
              </a:rPr>
              <a:t>Company</a:t>
            </a:r>
            <a:endParaRPr sz="7200">
              <a:latin typeface="Poppins SemiBold"/>
              <a:ea typeface="Poppins SemiBold"/>
              <a:cs typeface="Poppins SemiBold"/>
              <a:sym typeface="Poppins SemiBold"/>
            </a:endParaRPr>
          </a:p>
        </p:txBody>
      </p:sp>
      <p:pic>
        <p:nvPicPr>
          <p:cNvPr descr="blank-composition-data-373076.jpg" id="86" name="Google Shape;86;p16"/>
          <p:cNvPicPr preferRelativeResize="0"/>
          <p:nvPr/>
        </p:nvPicPr>
        <p:blipFill rotWithShape="1">
          <a:blip r:embed="rId3">
            <a:alphaModFix/>
          </a:blip>
          <a:srcRect b="11725" l="0" r="0" t="11726"/>
          <a:stretch/>
        </p:blipFill>
        <p:spPr>
          <a:xfrm>
            <a:off x="12205162" y="1299607"/>
            <a:ext cx="10899181" cy="5561462"/>
          </a:xfrm>
          <a:prstGeom prst="rect">
            <a:avLst/>
          </a:prstGeom>
          <a:noFill/>
          <a:ln>
            <a:noFill/>
          </a:ln>
        </p:spPr>
      </p:pic>
      <p:sp>
        <p:nvSpPr>
          <p:cNvPr id="87" name="Google Shape;87;p16"/>
          <p:cNvSpPr txBox="1"/>
          <p:nvPr/>
        </p:nvSpPr>
        <p:spPr>
          <a:xfrm>
            <a:off x="2718896" y="1180275"/>
            <a:ext cx="5682997" cy="56045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3B3B3C"/>
              </a:buClr>
              <a:buSzPts val="3000"/>
              <a:buFont typeface="Helvetica Neue"/>
              <a:buNone/>
            </a:pPr>
            <a:r>
              <a:rPr b="0" i="0" lang="en-US" sz="3000" u="none" cap="none" strike="noStrike">
                <a:solidFill>
                  <a:srgbClr val="3B3B3C"/>
                </a:solidFill>
                <a:latin typeface="Helvetica Neue"/>
                <a:ea typeface="Helvetica Neue"/>
                <a:cs typeface="Helvetica Neue"/>
                <a:sym typeface="Helvetica Neue"/>
              </a:rPr>
              <a:t>Web Development Presentation</a:t>
            </a:r>
            <a:endParaRPr/>
          </a:p>
        </p:txBody>
      </p:sp>
      <p:pic>
        <p:nvPicPr>
          <p:cNvPr descr="device-laptop-man-1872757.jpg" id="88" name="Google Shape;88;p16"/>
          <p:cNvPicPr preferRelativeResize="0"/>
          <p:nvPr/>
        </p:nvPicPr>
        <p:blipFill rotWithShape="1">
          <a:blip r:embed="rId4">
            <a:alphaModFix/>
          </a:blip>
          <a:srcRect b="11703" l="0" r="0" t="11703"/>
          <a:stretch/>
        </p:blipFill>
        <p:spPr>
          <a:xfrm>
            <a:off x="1283162" y="6889591"/>
            <a:ext cx="10899181" cy="556527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pic>
        <p:nvPicPr>
          <p:cNvPr descr="nordwood-themes-483520-unsplash.jpg" id="93" name="Google Shape;93;p17"/>
          <p:cNvPicPr preferRelativeResize="0"/>
          <p:nvPr/>
        </p:nvPicPr>
        <p:blipFill rotWithShape="1">
          <a:blip r:embed="rId3">
            <a:alphaModFix/>
          </a:blip>
          <a:srcRect b="7901" l="0" r="0" t="7901"/>
          <a:stretch/>
        </p:blipFill>
        <p:spPr>
          <a:xfrm>
            <a:off x="-46832" y="-11048"/>
            <a:ext cx="24477663" cy="13738096"/>
          </a:xfrm>
          <a:prstGeom prst="rect">
            <a:avLst/>
          </a:prstGeom>
          <a:noFill/>
          <a:ln>
            <a:noFill/>
          </a:ln>
        </p:spPr>
      </p:pic>
      <p:sp>
        <p:nvSpPr>
          <p:cNvPr id="94" name="Google Shape;94;p17"/>
          <p:cNvSpPr txBox="1"/>
          <p:nvPr/>
        </p:nvSpPr>
        <p:spPr>
          <a:xfrm>
            <a:off x="1532269" y="5127847"/>
            <a:ext cx="11744328" cy="3460306"/>
          </a:xfrm>
          <a:prstGeom prst="rect">
            <a:avLst/>
          </a:prstGeom>
          <a:noFill/>
          <a:ln>
            <a:noFill/>
          </a:ln>
        </p:spPr>
        <p:txBody>
          <a:bodyPr anchorCtr="0" anchor="t" bIns="50800" lIns="50800" spcFirstLastPara="1" rIns="50800" wrap="square" tIns="50800">
            <a:noAutofit/>
          </a:bodyPr>
          <a:lstStyle/>
          <a:p>
            <a:pPr indent="0" lvl="0" marL="0" marR="0" rtl="0" algn="just">
              <a:lnSpc>
                <a:spcPct val="135000"/>
              </a:lnSpc>
              <a:spcBef>
                <a:spcPts val="0"/>
              </a:spcBef>
              <a:spcAft>
                <a:spcPts val="0"/>
              </a:spcAft>
              <a:buClr>
                <a:srgbClr val="5E5E5E"/>
              </a:buClr>
              <a:buSzPts val="3600"/>
              <a:buFont typeface="Poppins Light"/>
              <a:buNone/>
            </a:pPr>
            <a:r>
              <a:rPr b="0" i="0" lang="en-US" sz="3600" u="none" cap="none" strike="noStrike">
                <a:solidFill>
                  <a:srgbClr val="5E5E5E"/>
                </a:solidFill>
                <a:latin typeface="Poppins Light"/>
                <a:ea typeface="Poppins Light"/>
                <a:cs typeface="Poppins Light"/>
                <a:sym typeface="Poppins Light"/>
              </a:rPr>
              <a:t>“We aim to give you the best web design products for your use, whether for personal or business reasons. Avail now and discover our various products with different tones, style and contexts built and produced to help you.”</a:t>
            </a:r>
            <a:endParaRPr/>
          </a:p>
        </p:txBody>
      </p:sp>
      <p:sp>
        <p:nvSpPr>
          <p:cNvPr id="95" name="Google Shape;95;p17"/>
          <p:cNvSpPr txBox="1"/>
          <p:nvPr/>
        </p:nvSpPr>
        <p:spPr>
          <a:xfrm>
            <a:off x="1544373" y="9285499"/>
            <a:ext cx="8600120" cy="647699"/>
          </a:xfrm>
          <a:prstGeom prst="rect">
            <a:avLst/>
          </a:prstGeom>
          <a:noFill/>
          <a:ln>
            <a:noFill/>
          </a:ln>
        </p:spPr>
        <p:txBody>
          <a:bodyPr anchorCtr="0" anchor="ctr" bIns="50800" lIns="50800" spcFirstLastPara="1" rIns="50800" wrap="square" tIns="50800">
            <a:noAutofit/>
          </a:bodyPr>
          <a:lstStyle/>
          <a:p>
            <a:pPr indent="0" lvl="0" marL="0" marR="0" rtl="0" algn="just">
              <a:lnSpc>
                <a:spcPct val="186666"/>
              </a:lnSpc>
              <a:spcBef>
                <a:spcPts val="0"/>
              </a:spcBef>
              <a:spcAft>
                <a:spcPts val="0"/>
              </a:spcAft>
              <a:buClr>
                <a:srgbClr val="5E5E5E"/>
              </a:buClr>
              <a:buSzPts val="3000"/>
              <a:buFont typeface="Poppins ExtraLight"/>
              <a:buNone/>
            </a:pPr>
            <a:r>
              <a:rPr b="0" i="0" lang="en-US" sz="3000" u="none" cap="none" strike="noStrike">
                <a:solidFill>
                  <a:srgbClr val="5E5E5E"/>
                </a:solidFill>
                <a:latin typeface="Poppins ExtraLight"/>
                <a:ea typeface="Poppins ExtraLight"/>
                <a:cs typeface="Poppins ExtraLight"/>
                <a:sym typeface="Poppins ExtraLight"/>
              </a:rPr>
              <a:t>-Tristan Compte, 47, Chief Operating Officer</a:t>
            </a:r>
            <a:endParaRPr/>
          </a:p>
        </p:txBody>
      </p:sp>
      <p:sp>
        <p:nvSpPr>
          <p:cNvPr id="96" name="Google Shape;96;p17"/>
          <p:cNvSpPr txBox="1"/>
          <p:nvPr>
            <p:ph type="title"/>
          </p:nvPr>
        </p:nvSpPr>
        <p:spPr>
          <a:xfrm>
            <a:off x="7284899" y="3156991"/>
            <a:ext cx="7452211" cy="1606885"/>
          </a:xfrm>
          <a:prstGeom prst="rect">
            <a:avLst/>
          </a:prstGeom>
          <a:noFill/>
          <a:ln>
            <a:noFill/>
          </a:ln>
        </p:spPr>
        <p:txBody>
          <a:bodyPr anchorCtr="0" anchor="t" bIns="50800" lIns="50800" spcFirstLastPara="1" rIns="50800" wrap="square" tIns="50800">
            <a:noAutofit/>
          </a:bodyPr>
          <a:lstStyle/>
          <a:p>
            <a:pPr indent="0" lvl="0" marL="0" rtl="0" algn="l">
              <a:lnSpc>
                <a:spcPct val="70000"/>
              </a:lnSpc>
              <a:spcBef>
                <a:spcPts val="0"/>
              </a:spcBef>
              <a:spcAft>
                <a:spcPts val="0"/>
              </a:spcAft>
              <a:buClr>
                <a:srgbClr val="929292"/>
              </a:buClr>
              <a:buSzPts val="7200"/>
              <a:buFont typeface="Poppins SemiBold"/>
              <a:buNone/>
            </a:pPr>
            <a:r>
              <a:rPr b="0" i="0" lang="en-US" sz="7200" u="none" cap="none" strike="noStrike">
                <a:solidFill>
                  <a:srgbClr val="929292"/>
                </a:solidFill>
                <a:latin typeface="Poppins SemiBold"/>
                <a:ea typeface="Poppins SemiBold"/>
                <a:cs typeface="Poppins SemiBold"/>
                <a:sym typeface="Poppins SemiBold"/>
              </a:rPr>
              <a:t>Testimonials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8"/>
          <p:cNvSpPr txBox="1"/>
          <p:nvPr/>
        </p:nvSpPr>
        <p:spPr>
          <a:xfrm>
            <a:off x="14156266" y="4661758"/>
            <a:ext cx="4455187" cy="421640"/>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December 15, 2023 | 9am to 9pm</a:t>
            </a:r>
            <a:endParaRPr/>
          </a:p>
        </p:txBody>
      </p:sp>
      <p:sp>
        <p:nvSpPr>
          <p:cNvPr id="102" name="Google Shape;102;p18"/>
          <p:cNvSpPr txBox="1"/>
          <p:nvPr/>
        </p:nvSpPr>
        <p:spPr>
          <a:xfrm>
            <a:off x="14156266" y="5128467"/>
            <a:ext cx="3682061" cy="421639"/>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General Grand Convention</a:t>
            </a:r>
            <a:endParaRPr/>
          </a:p>
        </p:txBody>
      </p:sp>
      <p:sp>
        <p:nvSpPr>
          <p:cNvPr id="103" name="Google Shape;103;p18"/>
          <p:cNvSpPr txBox="1"/>
          <p:nvPr/>
        </p:nvSpPr>
        <p:spPr>
          <a:xfrm>
            <a:off x="14167495" y="6751836"/>
            <a:ext cx="7675596" cy="5911490"/>
          </a:xfrm>
          <a:prstGeom prst="rect">
            <a:avLst/>
          </a:prstGeom>
          <a:noFill/>
          <a:ln>
            <a:noFill/>
          </a:ln>
        </p:spPr>
        <p:txBody>
          <a:bodyPr anchorCtr="0" anchor="t" bIns="50800" lIns="50800" spcFirstLastPara="1" rIns="50800" wrap="square" tIns="50800">
            <a:noAutofit/>
          </a:bodyPr>
          <a:lstStyle/>
          <a:p>
            <a:pPr indent="0" lvl="0" marL="0" marR="0" rtl="0" algn="just">
              <a:lnSpc>
                <a:spcPct val="125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This is dedicated to all individuals who are in need of effective yet affordable web design for their websites. With lots of content choices for personal use, business, marketing and etc. you can avail all web designs that you need in one place provided by Optics Web Design &amp; SEO Agency. Tickets to this event start at $19.99 and will entitle all attendees to  a 3-day free trial to selected Optics Web Design products. Profits projected to be gained from this event will be up to $20,000 with those profits being donated to the clean up bay project organized and developed by the “Go Green Foundation.”</a:t>
            </a:r>
            <a:endParaRPr/>
          </a:p>
        </p:txBody>
      </p:sp>
      <p:sp>
        <p:nvSpPr>
          <p:cNvPr id="104" name="Google Shape;104;p18"/>
          <p:cNvSpPr txBox="1"/>
          <p:nvPr>
            <p:ph type="title"/>
          </p:nvPr>
        </p:nvSpPr>
        <p:spPr>
          <a:xfrm>
            <a:off x="14100575" y="2378550"/>
            <a:ext cx="9484800" cy="2283300"/>
          </a:xfrm>
          <a:prstGeom prst="rect">
            <a:avLst/>
          </a:prstGeom>
          <a:noFill/>
          <a:ln>
            <a:noFill/>
          </a:ln>
        </p:spPr>
        <p:txBody>
          <a:bodyPr anchorCtr="0" anchor="t" bIns="50800" lIns="50800" spcFirstLastPara="1" rIns="50800" wrap="square" tIns="50800">
            <a:noAutofit/>
          </a:bodyPr>
          <a:lstStyle/>
          <a:p>
            <a:pPr indent="0" lvl="0" marL="0" rtl="0" algn="l">
              <a:lnSpc>
                <a:spcPct val="100000"/>
              </a:lnSpc>
              <a:spcBef>
                <a:spcPts val="0"/>
              </a:spcBef>
              <a:spcAft>
                <a:spcPts val="0"/>
              </a:spcAft>
              <a:buClr>
                <a:srgbClr val="0076B9"/>
              </a:buClr>
              <a:buSzPts val="7200"/>
              <a:buFont typeface="Poppins SemiBold"/>
              <a:buNone/>
            </a:pPr>
            <a:r>
              <a:rPr lang="en-US" sz="7200">
                <a:latin typeface="Poppins SemiBold"/>
                <a:ea typeface="Poppins SemiBold"/>
                <a:cs typeface="Poppins SemiBold"/>
                <a:sym typeface="Poppins SemiBold"/>
              </a:rPr>
              <a:t>All Sale </a:t>
            </a:r>
            <a:endParaRPr sz="7200">
              <a:latin typeface="Poppins SemiBold"/>
              <a:ea typeface="Poppins SemiBold"/>
              <a:cs typeface="Poppins SemiBold"/>
              <a:sym typeface="Poppins SemiBold"/>
            </a:endParaRPr>
          </a:p>
          <a:p>
            <a:pPr indent="0" lvl="0" marL="0" rtl="0" algn="l">
              <a:lnSpc>
                <a:spcPct val="100000"/>
              </a:lnSpc>
              <a:spcBef>
                <a:spcPts val="0"/>
              </a:spcBef>
              <a:spcAft>
                <a:spcPts val="0"/>
              </a:spcAft>
              <a:buClr>
                <a:srgbClr val="0076B9"/>
              </a:buClr>
              <a:buSzPts val="7200"/>
              <a:buFont typeface="Poppins SemiBold"/>
              <a:buNone/>
            </a:pPr>
            <a:r>
              <a:rPr lang="en-US" sz="7200">
                <a:latin typeface="Poppins SemiBold"/>
                <a:ea typeface="Poppins SemiBold"/>
                <a:cs typeface="Poppins SemiBold"/>
                <a:sym typeface="Poppins SemiBold"/>
              </a:rPr>
              <a:t>Web Design</a:t>
            </a:r>
            <a:endParaRPr sz="7200">
              <a:latin typeface="Poppins SemiBold"/>
              <a:ea typeface="Poppins SemiBold"/>
              <a:cs typeface="Poppins SemiBold"/>
              <a:sym typeface="Poppins SemiBold"/>
            </a:endParaRPr>
          </a:p>
        </p:txBody>
      </p:sp>
      <p:sp>
        <p:nvSpPr>
          <p:cNvPr id="105" name="Google Shape;105;p18"/>
          <p:cNvSpPr/>
          <p:nvPr/>
        </p:nvSpPr>
        <p:spPr>
          <a:xfrm>
            <a:off x="14174583" y="5885743"/>
            <a:ext cx="12792220" cy="74114"/>
          </a:xfrm>
          <a:prstGeom prst="rect">
            <a:avLst/>
          </a:prstGeom>
          <a:solidFill>
            <a:srgbClr val="E3E8E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326790-P9JGFI-23.jpg" id="106" name="Google Shape;106;p18"/>
          <p:cNvPicPr preferRelativeResize="0"/>
          <p:nvPr/>
        </p:nvPicPr>
        <p:blipFill rotWithShape="1">
          <a:blip r:embed="rId3">
            <a:alphaModFix/>
          </a:blip>
          <a:srcRect b="0" l="0" r="40644" t="0"/>
          <a:stretch/>
        </p:blipFill>
        <p:spPr>
          <a:xfrm>
            <a:off x="-36414" y="3075"/>
            <a:ext cx="12211845" cy="13716000"/>
          </a:xfrm>
          <a:prstGeom prst="rect">
            <a:avLst/>
          </a:prstGeom>
          <a:noFill/>
          <a:ln>
            <a:noFill/>
          </a:ln>
        </p:spPr>
      </p:pic>
      <p:sp>
        <p:nvSpPr>
          <p:cNvPr id="107" name="Google Shape;107;p18"/>
          <p:cNvSpPr txBox="1"/>
          <p:nvPr/>
        </p:nvSpPr>
        <p:spPr>
          <a:xfrm>
            <a:off x="14155411" y="1169680"/>
            <a:ext cx="5525552" cy="56425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3B3B3C"/>
              </a:buClr>
              <a:buSzPts val="3000"/>
              <a:buFont typeface="Helvetica Neue"/>
              <a:buNone/>
            </a:pPr>
            <a:r>
              <a:rPr b="0" i="0" lang="en-US" sz="3000" u="none" cap="none" strike="noStrike">
                <a:solidFill>
                  <a:srgbClr val="3B3B3C"/>
                </a:solidFill>
                <a:latin typeface="Helvetica Neue"/>
                <a:ea typeface="Helvetica Neue"/>
                <a:cs typeface="Helvetica Neue"/>
                <a:sym typeface="Helvetica Neue"/>
              </a:rPr>
              <a:t>Web Development Presentation</a:t>
            </a:r>
            <a:endParaRPr b="0" i="0" sz="3000" u="none" cap="none" strike="noStrike">
              <a:solidFill>
                <a:srgbClr val="3B3B3C"/>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19"/>
          <p:cNvSpPr txBox="1"/>
          <p:nvPr/>
        </p:nvSpPr>
        <p:spPr>
          <a:xfrm>
            <a:off x="2192866" y="4661758"/>
            <a:ext cx="3568675" cy="421640"/>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July 4, 2024 | 9am to 10pm</a:t>
            </a:r>
            <a:endParaRPr/>
          </a:p>
        </p:txBody>
      </p:sp>
      <p:sp>
        <p:nvSpPr>
          <p:cNvPr id="113" name="Google Shape;113;p19"/>
          <p:cNvSpPr txBox="1"/>
          <p:nvPr/>
        </p:nvSpPr>
        <p:spPr>
          <a:xfrm>
            <a:off x="2192866" y="5128467"/>
            <a:ext cx="4289222" cy="421639"/>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Optics General Convention Hall</a:t>
            </a:r>
            <a:endParaRPr/>
          </a:p>
        </p:txBody>
      </p:sp>
      <p:sp>
        <p:nvSpPr>
          <p:cNvPr id="114" name="Google Shape;114;p19"/>
          <p:cNvSpPr txBox="1"/>
          <p:nvPr/>
        </p:nvSpPr>
        <p:spPr>
          <a:xfrm>
            <a:off x="2204094" y="6713737"/>
            <a:ext cx="7675596" cy="5911490"/>
          </a:xfrm>
          <a:prstGeom prst="rect">
            <a:avLst/>
          </a:prstGeom>
          <a:noFill/>
          <a:ln>
            <a:noFill/>
          </a:ln>
        </p:spPr>
        <p:txBody>
          <a:bodyPr anchorCtr="0" anchor="t" bIns="50800" lIns="50800" spcFirstLastPara="1" rIns="50800" wrap="square" tIns="50800">
            <a:noAutofit/>
          </a:bodyPr>
          <a:lstStyle/>
          <a:p>
            <a:pPr indent="0" lvl="0" marL="0" marR="0" rtl="0" algn="just">
              <a:lnSpc>
                <a:spcPct val="12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This will be dedicated to all online media business, pages and groups who are in need of practical and effective search engine optimization guidelines and assistance. It will feature lots of amazing products produced by Optice Web Design &amp; SEO Agency. Tickets start at $29.99 and will entitle attendees a chance to win a brand new XZC i13 core series Laptop worth $15,000. Profits gained from this event is estimated to be up to USD 30,000 and the accumulated money from this event will be used for office renovation and system upgrade of Optics Web Design &amp; SEO Agency Headquarters.</a:t>
            </a:r>
            <a:endParaRPr/>
          </a:p>
        </p:txBody>
      </p:sp>
      <p:sp>
        <p:nvSpPr>
          <p:cNvPr id="115" name="Google Shape;115;p19"/>
          <p:cNvSpPr/>
          <p:nvPr/>
        </p:nvSpPr>
        <p:spPr>
          <a:xfrm>
            <a:off x="-2919618" y="5885743"/>
            <a:ext cx="12792222" cy="74114"/>
          </a:xfrm>
          <a:prstGeom prst="rect">
            <a:avLst/>
          </a:prstGeom>
          <a:solidFill>
            <a:srgbClr val="E3E8E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app-business-computer-2265482.jpg" id="116" name="Google Shape;116;p19"/>
          <p:cNvPicPr preferRelativeResize="0"/>
          <p:nvPr/>
        </p:nvPicPr>
        <p:blipFill rotWithShape="1">
          <a:blip r:embed="rId3">
            <a:alphaModFix/>
          </a:blip>
          <a:srcRect b="0" l="25416" r="15907" t="0"/>
          <a:stretch/>
        </p:blipFill>
        <p:spPr>
          <a:xfrm>
            <a:off x="12153900" y="0"/>
            <a:ext cx="12226231" cy="13891221"/>
          </a:xfrm>
          <a:prstGeom prst="rect">
            <a:avLst/>
          </a:prstGeom>
          <a:noFill/>
          <a:ln>
            <a:noFill/>
          </a:ln>
        </p:spPr>
      </p:pic>
      <p:sp>
        <p:nvSpPr>
          <p:cNvPr id="117" name="Google Shape;117;p19"/>
          <p:cNvSpPr txBox="1"/>
          <p:nvPr/>
        </p:nvSpPr>
        <p:spPr>
          <a:xfrm>
            <a:off x="2204094" y="1338756"/>
            <a:ext cx="5705088" cy="56425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3B3B3C"/>
              </a:buClr>
              <a:buSzPts val="3000"/>
              <a:buFont typeface="Helvetica Neue"/>
              <a:buNone/>
            </a:pPr>
            <a:r>
              <a:rPr b="0" i="0" lang="en-US" sz="3000" u="none" cap="none" strike="noStrike">
                <a:solidFill>
                  <a:srgbClr val="3B3B3C"/>
                </a:solidFill>
                <a:latin typeface="Helvetica Neue"/>
                <a:ea typeface="Helvetica Neue"/>
                <a:cs typeface="Helvetica Neue"/>
                <a:sym typeface="Helvetica Neue"/>
              </a:rPr>
              <a:t>Web Development Presentation</a:t>
            </a:r>
            <a:endParaRPr/>
          </a:p>
        </p:txBody>
      </p:sp>
      <p:sp>
        <p:nvSpPr>
          <p:cNvPr id="118" name="Google Shape;118;p19"/>
          <p:cNvSpPr txBox="1"/>
          <p:nvPr>
            <p:ph type="title"/>
          </p:nvPr>
        </p:nvSpPr>
        <p:spPr>
          <a:xfrm>
            <a:off x="2137165" y="2378551"/>
            <a:ext cx="9484800" cy="2394300"/>
          </a:xfrm>
          <a:prstGeom prst="rect">
            <a:avLst/>
          </a:prstGeom>
          <a:noFill/>
          <a:ln>
            <a:noFill/>
          </a:ln>
        </p:spPr>
        <p:txBody>
          <a:bodyPr anchorCtr="0" anchor="t" bIns="50800" lIns="50800" spcFirstLastPara="1" rIns="50800" wrap="square" tIns="50800">
            <a:noAutofit/>
          </a:bodyPr>
          <a:lstStyle/>
          <a:p>
            <a:pPr indent="0" lvl="0" marL="0" rtl="0" algn="l">
              <a:lnSpc>
                <a:spcPct val="100000"/>
              </a:lnSpc>
              <a:spcBef>
                <a:spcPts val="0"/>
              </a:spcBef>
              <a:spcAft>
                <a:spcPts val="0"/>
              </a:spcAft>
              <a:buClr>
                <a:srgbClr val="0076B9"/>
              </a:buClr>
              <a:buSzPts val="7200"/>
              <a:buFont typeface="Poppins SemiBold"/>
              <a:buNone/>
            </a:pPr>
            <a:r>
              <a:rPr lang="en-US" sz="7200">
                <a:latin typeface="Poppins SemiBold"/>
                <a:ea typeface="Poppins SemiBold"/>
                <a:cs typeface="Poppins SemiBold"/>
                <a:sym typeface="Poppins SemiBold"/>
              </a:rPr>
              <a:t>Effective</a:t>
            </a:r>
            <a:endParaRPr sz="7200">
              <a:latin typeface="Poppins SemiBold"/>
              <a:ea typeface="Poppins SemiBold"/>
              <a:cs typeface="Poppins SemiBold"/>
              <a:sym typeface="Poppins SemiBold"/>
            </a:endParaRPr>
          </a:p>
          <a:p>
            <a:pPr indent="0" lvl="0" marL="0" rtl="0" algn="l">
              <a:lnSpc>
                <a:spcPct val="100000"/>
              </a:lnSpc>
              <a:spcBef>
                <a:spcPts val="0"/>
              </a:spcBef>
              <a:spcAft>
                <a:spcPts val="0"/>
              </a:spcAft>
              <a:buClr>
                <a:srgbClr val="0076B9"/>
              </a:buClr>
              <a:buSzPts val="7200"/>
              <a:buFont typeface="Poppins SemiBold"/>
              <a:buNone/>
            </a:pPr>
            <a:r>
              <a:rPr lang="en-US" sz="7200">
                <a:latin typeface="Poppins SemiBold"/>
                <a:ea typeface="Poppins SemiBold"/>
                <a:cs typeface="Poppins SemiBold"/>
                <a:sym typeface="Poppins SemiBold"/>
              </a:rPr>
              <a:t>SEO Event</a:t>
            </a:r>
            <a:endParaRPr sz="7200">
              <a:latin typeface="Poppins SemiBold"/>
              <a:ea typeface="Poppins SemiBold"/>
              <a:cs typeface="Poppins SemiBold"/>
              <a:sym typeface="Poppins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20"/>
          <p:cNvSpPr txBox="1"/>
          <p:nvPr/>
        </p:nvSpPr>
        <p:spPr>
          <a:xfrm>
            <a:off x="14156266" y="4661758"/>
            <a:ext cx="4186810" cy="421640"/>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January 13, 2022 | 12pm to 6pm</a:t>
            </a:r>
            <a:endParaRPr/>
          </a:p>
        </p:txBody>
      </p:sp>
      <p:sp>
        <p:nvSpPr>
          <p:cNvPr id="124" name="Google Shape;124;p20"/>
          <p:cNvSpPr txBox="1"/>
          <p:nvPr/>
        </p:nvSpPr>
        <p:spPr>
          <a:xfrm>
            <a:off x="14156266" y="5128467"/>
            <a:ext cx="7116319" cy="421639"/>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Optics Web Design &amp; SEO Agency CEO Meeting Room</a:t>
            </a:r>
            <a:endParaRPr/>
          </a:p>
        </p:txBody>
      </p:sp>
      <p:sp>
        <p:nvSpPr>
          <p:cNvPr id="125" name="Google Shape;125;p20"/>
          <p:cNvSpPr txBox="1"/>
          <p:nvPr/>
        </p:nvSpPr>
        <p:spPr>
          <a:xfrm>
            <a:off x="14129394" y="6976256"/>
            <a:ext cx="7822639" cy="5462649"/>
          </a:xfrm>
          <a:prstGeom prst="rect">
            <a:avLst/>
          </a:prstGeom>
          <a:noFill/>
          <a:ln>
            <a:noFill/>
          </a:ln>
        </p:spPr>
        <p:txBody>
          <a:bodyPr anchorCtr="0" anchor="t" bIns="50800" lIns="50800" spcFirstLastPara="1" rIns="50800" wrap="square" tIns="50800">
            <a:noAutofit/>
          </a:bodyPr>
          <a:lstStyle/>
          <a:p>
            <a:pPr indent="0" lvl="0" marL="0" marR="0" rtl="0" algn="just">
              <a:lnSpc>
                <a:spcPct val="12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This general meeting will discuss, review and improve the status of the company’s future events for the years 2023 to 2024. The board meeting will also develop and revise the set of marketing campaigns for </a:t>
            </a:r>
            <a:r>
              <a:rPr b="0" i="0" lang="en-US" sz="2400" u="none" cap="none" strike="noStrike">
                <a:solidFill>
                  <a:srgbClr val="929292"/>
                </a:solidFill>
                <a:latin typeface="Poppins"/>
                <a:ea typeface="Poppins"/>
                <a:cs typeface="Poppins"/>
                <a:sym typeface="Poppins"/>
              </a:rPr>
              <a:t>the</a:t>
            </a:r>
            <a:r>
              <a:rPr b="0" i="0" lang="en-US" sz="2400" u="none" cap="none" strike="noStrike">
                <a:solidFill>
                  <a:srgbClr val="929292"/>
                </a:solidFill>
                <a:latin typeface="Poppins"/>
                <a:ea typeface="Poppins"/>
                <a:cs typeface="Poppins"/>
                <a:sym typeface="Poppins"/>
              </a:rPr>
              <a:t> events which aims to minimize the spent budget and maximize the allocated resources from the company. The meeting will also discuss the newly implemented set of rules and the voting and approval of this set of rules. The meeting is aimed and projected to boost the company’s status in stock market, shares, revenues and profits for the years 2025 to 2030.</a:t>
            </a:r>
            <a:endParaRPr/>
          </a:p>
        </p:txBody>
      </p:sp>
      <p:sp>
        <p:nvSpPr>
          <p:cNvPr id="126" name="Google Shape;126;p20"/>
          <p:cNvSpPr/>
          <p:nvPr/>
        </p:nvSpPr>
        <p:spPr>
          <a:xfrm>
            <a:off x="14174581" y="5885743"/>
            <a:ext cx="12792222" cy="74114"/>
          </a:xfrm>
          <a:prstGeom prst="rect">
            <a:avLst/>
          </a:prstGeom>
          <a:solidFill>
            <a:srgbClr val="E3E8E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5107.jpg" id="127" name="Google Shape;127;p20"/>
          <p:cNvPicPr preferRelativeResize="0"/>
          <p:nvPr/>
        </p:nvPicPr>
        <p:blipFill rotWithShape="1">
          <a:blip r:embed="rId3">
            <a:alphaModFix/>
          </a:blip>
          <a:srcRect b="9240" l="24378" r="22843" t="1896"/>
          <a:stretch/>
        </p:blipFill>
        <p:spPr>
          <a:xfrm>
            <a:off x="-50801" y="-3175"/>
            <a:ext cx="12226232" cy="13722351"/>
          </a:xfrm>
          <a:prstGeom prst="rect">
            <a:avLst/>
          </a:prstGeom>
          <a:noFill/>
          <a:ln>
            <a:noFill/>
          </a:ln>
        </p:spPr>
      </p:pic>
      <p:sp>
        <p:nvSpPr>
          <p:cNvPr id="128" name="Google Shape;128;p20"/>
          <p:cNvSpPr txBox="1"/>
          <p:nvPr/>
        </p:nvSpPr>
        <p:spPr>
          <a:xfrm>
            <a:off x="14021897" y="1104075"/>
            <a:ext cx="5682997" cy="56045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3B3B3C"/>
              </a:buClr>
              <a:buSzPts val="3000"/>
              <a:buFont typeface="Helvetica Neue"/>
              <a:buNone/>
            </a:pPr>
            <a:r>
              <a:rPr b="0" i="0" lang="en-US" sz="3000" u="none" cap="none" strike="noStrike">
                <a:solidFill>
                  <a:srgbClr val="3B3B3C"/>
                </a:solidFill>
                <a:latin typeface="Helvetica Neue"/>
                <a:ea typeface="Helvetica Neue"/>
                <a:cs typeface="Helvetica Neue"/>
                <a:sym typeface="Helvetica Neue"/>
              </a:rPr>
              <a:t>Web Development Presentation</a:t>
            </a:r>
            <a:endParaRPr/>
          </a:p>
        </p:txBody>
      </p:sp>
      <p:sp>
        <p:nvSpPr>
          <p:cNvPr id="129" name="Google Shape;129;p20"/>
          <p:cNvSpPr txBox="1"/>
          <p:nvPr>
            <p:ph type="title"/>
          </p:nvPr>
        </p:nvSpPr>
        <p:spPr>
          <a:xfrm>
            <a:off x="14028330" y="2348753"/>
            <a:ext cx="9484800" cy="2490600"/>
          </a:xfrm>
          <a:prstGeom prst="rect">
            <a:avLst/>
          </a:prstGeom>
          <a:noFill/>
          <a:ln>
            <a:noFill/>
          </a:ln>
        </p:spPr>
        <p:txBody>
          <a:bodyPr anchorCtr="0" anchor="t" bIns="50800" lIns="50800" spcFirstLastPara="1" rIns="50800" wrap="square" tIns="50800">
            <a:noAutofit/>
          </a:bodyPr>
          <a:lstStyle/>
          <a:p>
            <a:pPr indent="0" lvl="0" marL="0" rtl="0" algn="l">
              <a:lnSpc>
                <a:spcPct val="100000"/>
              </a:lnSpc>
              <a:spcBef>
                <a:spcPts val="0"/>
              </a:spcBef>
              <a:spcAft>
                <a:spcPts val="0"/>
              </a:spcAft>
              <a:buClr>
                <a:srgbClr val="0076B9"/>
              </a:buClr>
              <a:buSzPts val="7200"/>
              <a:buFont typeface="Poppins SemiBold"/>
              <a:buNone/>
            </a:pPr>
            <a:r>
              <a:rPr lang="en-US" sz="7200">
                <a:latin typeface="Poppins SemiBold"/>
                <a:ea typeface="Poppins SemiBold"/>
                <a:cs typeface="Poppins SemiBold"/>
                <a:sym typeface="Poppins SemiBold"/>
              </a:rPr>
              <a:t>Annual </a:t>
            </a:r>
            <a:endParaRPr sz="7200">
              <a:latin typeface="Poppins SemiBold"/>
              <a:ea typeface="Poppins SemiBold"/>
              <a:cs typeface="Poppins SemiBold"/>
              <a:sym typeface="Poppins SemiBold"/>
            </a:endParaRPr>
          </a:p>
          <a:p>
            <a:pPr indent="0" lvl="0" marL="0" rtl="0" algn="l">
              <a:lnSpc>
                <a:spcPct val="100000"/>
              </a:lnSpc>
              <a:spcBef>
                <a:spcPts val="0"/>
              </a:spcBef>
              <a:spcAft>
                <a:spcPts val="0"/>
              </a:spcAft>
              <a:buClr>
                <a:srgbClr val="0076B9"/>
              </a:buClr>
              <a:buSzPts val="7200"/>
              <a:buFont typeface="Poppins SemiBold"/>
              <a:buNone/>
            </a:pPr>
            <a:r>
              <a:rPr lang="en-US" sz="7200">
                <a:latin typeface="Poppins SemiBold"/>
                <a:ea typeface="Poppins SemiBold"/>
                <a:cs typeface="Poppins SemiBold"/>
                <a:sym typeface="Poppins SemiBold"/>
              </a:rPr>
              <a:t>Board Meeting</a:t>
            </a:r>
            <a:endParaRPr sz="7200">
              <a:latin typeface="Poppins SemiBold"/>
              <a:ea typeface="Poppins SemiBold"/>
              <a:cs typeface="Poppins SemiBold"/>
              <a:sym typeface="Poppins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pic>
        <p:nvPicPr>
          <p:cNvPr descr="apple-clean-containers-205316 (1).jpg" id="134" name="Google Shape;134;p21"/>
          <p:cNvPicPr preferRelativeResize="0"/>
          <p:nvPr/>
        </p:nvPicPr>
        <p:blipFill rotWithShape="1">
          <a:blip r:embed="rId3">
            <a:alphaModFix/>
          </a:blip>
          <a:srcRect b="21849" l="0" r="0" t="20020"/>
          <a:stretch/>
        </p:blipFill>
        <p:spPr>
          <a:xfrm>
            <a:off x="7949609" y="1538287"/>
            <a:ext cx="14800666" cy="5735738"/>
          </a:xfrm>
          <a:prstGeom prst="rect">
            <a:avLst/>
          </a:prstGeom>
          <a:noFill/>
          <a:ln>
            <a:noFill/>
          </a:ln>
        </p:spPr>
      </p:pic>
      <p:sp>
        <p:nvSpPr>
          <p:cNvPr id="135" name="Google Shape;135;p21"/>
          <p:cNvSpPr txBox="1"/>
          <p:nvPr/>
        </p:nvSpPr>
        <p:spPr>
          <a:xfrm>
            <a:off x="1548937" y="8054286"/>
            <a:ext cx="21286128" cy="2632516"/>
          </a:xfrm>
          <a:prstGeom prst="rect">
            <a:avLst/>
          </a:prstGeom>
          <a:noFill/>
          <a:ln>
            <a:noFill/>
          </a:ln>
        </p:spPr>
        <p:txBody>
          <a:bodyPr anchorCtr="0" anchor="t" bIns="50800" lIns="50800" spcFirstLastPara="1" rIns="50800" wrap="square" tIns="50800">
            <a:noAutofit/>
          </a:bodyPr>
          <a:lstStyle/>
          <a:p>
            <a:pPr indent="0" lvl="0" marL="0" marR="0" rtl="0" algn="just">
              <a:lnSpc>
                <a:spcPct val="140000"/>
              </a:lnSpc>
              <a:spcBef>
                <a:spcPts val="0"/>
              </a:spcBef>
              <a:spcAft>
                <a:spcPts val="0"/>
              </a:spcAft>
              <a:buClr>
                <a:srgbClr val="929292"/>
              </a:buClr>
              <a:buSzPts val="2600"/>
              <a:buFont typeface="Poppins"/>
              <a:buNone/>
            </a:pPr>
            <a:r>
              <a:rPr b="0" i="0" lang="en-US" sz="2600" u="none" cap="none" strike="noStrike">
                <a:solidFill>
                  <a:srgbClr val="929292"/>
                </a:solidFill>
                <a:latin typeface="Poppins"/>
                <a:ea typeface="Poppins"/>
                <a:cs typeface="Poppins"/>
                <a:sym typeface="Poppins"/>
              </a:rPr>
              <a:t>Optics Web Design &amp; SEO Agency started its operation in 2005 which was started by Jeremy Jenner, a former stock broker and real estate agent and now an entrepreneur, businessman and philanthropist. The company’s starting years were full of challenges and trials because of the tough competition in the web marketing industry. However, Optics Web Design achieved its mainstream recognition and success during 2011 through their successful launch with their famous product “Optics Web Templates”.</a:t>
            </a:r>
            <a:endParaRPr/>
          </a:p>
        </p:txBody>
      </p:sp>
      <p:sp>
        <p:nvSpPr>
          <p:cNvPr id="136" name="Google Shape;136;p21"/>
          <p:cNvSpPr txBox="1"/>
          <p:nvPr/>
        </p:nvSpPr>
        <p:spPr>
          <a:xfrm>
            <a:off x="1468172" y="3680735"/>
            <a:ext cx="11588125" cy="2369309"/>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929292"/>
              </a:buClr>
              <a:buSzPts val="7200"/>
              <a:buFont typeface="Poppins SemiBold"/>
              <a:buNone/>
            </a:pPr>
            <a:r>
              <a:rPr b="0" i="0" lang="en-US" sz="7200" u="none" cap="none" strike="noStrike">
                <a:solidFill>
                  <a:srgbClr val="929292"/>
                </a:solidFill>
                <a:latin typeface="Poppins SemiBold"/>
                <a:ea typeface="Poppins SemiBold"/>
                <a:cs typeface="Poppins SemiBold"/>
                <a:sym typeface="Poppins SemiBold"/>
              </a:rPr>
              <a:t>History of</a:t>
            </a:r>
            <a:endParaRPr/>
          </a:p>
          <a:p>
            <a:pPr indent="0" lvl="0" marL="0" marR="0" rtl="0" algn="l">
              <a:lnSpc>
                <a:spcPct val="100000"/>
              </a:lnSpc>
              <a:spcBef>
                <a:spcPts val="0"/>
              </a:spcBef>
              <a:spcAft>
                <a:spcPts val="0"/>
              </a:spcAft>
              <a:buClr>
                <a:srgbClr val="0076B9"/>
              </a:buClr>
              <a:buSzPts val="7200"/>
              <a:buFont typeface="Poppins SemiBold"/>
              <a:buNone/>
            </a:pPr>
            <a:r>
              <a:rPr b="0" i="0" lang="en-US" sz="7200" u="none" cap="none" strike="noStrike">
                <a:solidFill>
                  <a:srgbClr val="0076B9"/>
                </a:solidFill>
                <a:latin typeface="Poppins SemiBold"/>
                <a:ea typeface="Poppins SemiBold"/>
                <a:cs typeface="Poppins SemiBold"/>
                <a:sym typeface="Poppins SemiBold"/>
              </a:rPr>
              <a:t>Company</a:t>
            </a:r>
            <a:endParaRPr/>
          </a:p>
        </p:txBody>
      </p:sp>
      <p:sp>
        <p:nvSpPr>
          <p:cNvPr id="137" name="Google Shape;137;p21"/>
          <p:cNvSpPr txBox="1"/>
          <p:nvPr/>
        </p:nvSpPr>
        <p:spPr>
          <a:xfrm>
            <a:off x="1548937" y="11043521"/>
            <a:ext cx="21286128" cy="1093633"/>
          </a:xfrm>
          <a:prstGeom prst="rect">
            <a:avLst/>
          </a:prstGeom>
          <a:noFill/>
          <a:ln>
            <a:noFill/>
          </a:ln>
        </p:spPr>
        <p:txBody>
          <a:bodyPr anchorCtr="0" anchor="t" bIns="50800" lIns="50800" spcFirstLastPara="1" rIns="50800" wrap="square" tIns="50800">
            <a:noAutofit/>
          </a:bodyPr>
          <a:lstStyle/>
          <a:p>
            <a:pPr indent="0" lvl="0" marL="0" marR="0" rtl="0" algn="just">
              <a:lnSpc>
                <a:spcPct val="153846"/>
              </a:lnSpc>
              <a:spcBef>
                <a:spcPts val="0"/>
              </a:spcBef>
              <a:spcAft>
                <a:spcPts val="0"/>
              </a:spcAft>
              <a:buClr>
                <a:srgbClr val="929292"/>
              </a:buClr>
              <a:buSzPts val="2600"/>
              <a:buFont typeface="Poppins"/>
              <a:buNone/>
            </a:pPr>
            <a:r>
              <a:rPr b="0" i="0" lang="en-US" sz="2600" u="none" cap="none" strike="noStrike">
                <a:solidFill>
                  <a:srgbClr val="929292"/>
                </a:solidFill>
                <a:latin typeface="Poppins"/>
                <a:ea typeface="Poppins"/>
                <a:cs typeface="Poppins"/>
                <a:sym typeface="Poppins"/>
              </a:rPr>
              <a:t>Today, the company has at least 8,000 active employees with 2 fully operating branches across the country. With its massive recognition from lots of firms, Optics Web Design &amp; SEO Agency is still providing the best quality of service for all individuals.</a:t>
            </a:r>
            <a:endParaRPr/>
          </a:p>
        </p:txBody>
      </p:sp>
      <p:sp>
        <p:nvSpPr>
          <p:cNvPr id="138" name="Google Shape;138;p21"/>
          <p:cNvSpPr txBox="1"/>
          <p:nvPr/>
        </p:nvSpPr>
        <p:spPr>
          <a:xfrm>
            <a:off x="1557420" y="1181160"/>
            <a:ext cx="5705088" cy="56425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3B3B3C"/>
              </a:buClr>
              <a:buSzPts val="3000"/>
              <a:buFont typeface="Helvetica Neue"/>
              <a:buNone/>
            </a:pPr>
            <a:r>
              <a:rPr b="0" i="0" lang="en-US" sz="3000" u="none" cap="none" strike="noStrike">
                <a:solidFill>
                  <a:srgbClr val="3B3B3C"/>
                </a:solidFill>
                <a:latin typeface="Helvetica Neue"/>
                <a:ea typeface="Helvetica Neue"/>
                <a:cs typeface="Helvetica Neue"/>
                <a:sym typeface="Helvetica Neue"/>
              </a:rPr>
              <a:t>Web Development Presentation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pic>
        <p:nvPicPr>
          <p:cNvPr descr="desk-home-office-indoors-1036808.jpg" id="143" name="Google Shape;143;p22"/>
          <p:cNvPicPr preferRelativeResize="0"/>
          <p:nvPr/>
        </p:nvPicPr>
        <p:blipFill rotWithShape="1">
          <a:blip r:embed="rId3">
            <a:alphaModFix/>
          </a:blip>
          <a:srcRect b="6269" l="0" r="0" t="6268"/>
          <a:stretch/>
        </p:blipFill>
        <p:spPr>
          <a:xfrm>
            <a:off x="-46832" y="595"/>
            <a:ext cx="24477664" cy="13714809"/>
          </a:xfrm>
          <a:prstGeom prst="rect">
            <a:avLst/>
          </a:prstGeom>
          <a:noFill/>
          <a:ln>
            <a:noFill/>
          </a:ln>
        </p:spPr>
      </p:pic>
      <p:sp>
        <p:nvSpPr>
          <p:cNvPr id="144" name="Google Shape;144;p22"/>
          <p:cNvSpPr txBox="1"/>
          <p:nvPr/>
        </p:nvSpPr>
        <p:spPr>
          <a:xfrm>
            <a:off x="6505359" y="7060297"/>
            <a:ext cx="14629213" cy="1578381"/>
          </a:xfrm>
          <a:prstGeom prst="rect">
            <a:avLst/>
          </a:prstGeom>
          <a:noFill/>
          <a:ln>
            <a:noFill/>
          </a:ln>
        </p:spPr>
        <p:txBody>
          <a:bodyPr anchorCtr="0" anchor="ctr" bIns="50800" lIns="50800" spcFirstLastPara="1" rIns="50800" wrap="square" tIns="50800">
            <a:noAutofit/>
          </a:bodyPr>
          <a:lstStyle/>
          <a:p>
            <a:pPr indent="0" lvl="0" marL="0" marR="0" rtl="0" algn="r">
              <a:lnSpc>
                <a:spcPct val="163888"/>
              </a:lnSpc>
              <a:spcBef>
                <a:spcPts val="0"/>
              </a:spcBef>
              <a:spcAft>
                <a:spcPts val="0"/>
              </a:spcAft>
              <a:buClr>
                <a:srgbClr val="5E5E5E"/>
              </a:buClr>
              <a:buSzPts val="3600"/>
              <a:buFont typeface="Poppins"/>
              <a:buNone/>
            </a:pPr>
            <a:r>
              <a:rPr b="0" i="0" lang="en-US" sz="3600" u="none" cap="none" strike="noStrike">
                <a:solidFill>
                  <a:srgbClr val="5E5E5E"/>
                </a:solidFill>
                <a:latin typeface="Poppins"/>
                <a:ea typeface="Poppins"/>
                <a:cs typeface="Poppins"/>
                <a:sym typeface="Poppins"/>
              </a:rPr>
              <a:t>“Optics Web Design &amp; SEO Agency offers nothing but highly reliable and effective web design products.”</a:t>
            </a:r>
            <a:endParaRPr/>
          </a:p>
        </p:txBody>
      </p:sp>
      <p:sp>
        <p:nvSpPr>
          <p:cNvPr id="145" name="Google Shape;145;p22"/>
          <p:cNvSpPr txBox="1"/>
          <p:nvPr/>
        </p:nvSpPr>
        <p:spPr>
          <a:xfrm>
            <a:off x="12964055" y="9366251"/>
            <a:ext cx="8679758" cy="647698"/>
          </a:xfrm>
          <a:prstGeom prst="rect">
            <a:avLst/>
          </a:prstGeom>
          <a:noFill/>
          <a:ln>
            <a:noFill/>
          </a:ln>
        </p:spPr>
        <p:txBody>
          <a:bodyPr anchorCtr="0" anchor="ctr" bIns="50800" lIns="50800" spcFirstLastPara="1" rIns="50800" wrap="square" tIns="50800">
            <a:noAutofit/>
          </a:bodyPr>
          <a:lstStyle/>
          <a:p>
            <a:pPr indent="0" lvl="0" marL="0" marR="0" rtl="0" algn="just">
              <a:lnSpc>
                <a:spcPct val="186666"/>
              </a:lnSpc>
              <a:spcBef>
                <a:spcPts val="0"/>
              </a:spcBef>
              <a:spcAft>
                <a:spcPts val="0"/>
              </a:spcAft>
              <a:buClr>
                <a:srgbClr val="929292"/>
              </a:buClr>
              <a:buSzPts val="3000"/>
              <a:buFont typeface="Poppins Light"/>
              <a:buNone/>
            </a:pPr>
            <a:r>
              <a:rPr b="0" i="0" lang="en-US" sz="3000" u="none" cap="none" strike="noStrike">
                <a:solidFill>
                  <a:srgbClr val="929292"/>
                </a:solidFill>
                <a:latin typeface="Poppins Light"/>
                <a:ea typeface="Poppins Light"/>
                <a:cs typeface="Poppins Light"/>
                <a:sym typeface="Poppins Light"/>
              </a:rPr>
              <a:t>-John King Revelation Jr., 27, Web Developer</a:t>
            </a:r>
            <a:endParaRPr/>
          </a:p>
        </p:txBody>
      </p:sp>
      <p:sp>
        <p:nvSpPr>
          <p:cNvPr id="146" name="Google Shape;146;p22"/>
          <p:cNvSpPr txBox="1"/>
          <p:nvPr/>
        </p:nvSpPr>
        <p:spPr>
          <a:xfrm>
            <a:off x="12635706" y="3349246"/>
            <a:ext cx="8587749" cy="2369309"/>
          </a:xfrm>
          <a:prstGeom prst="rect">
            <a:avLst/>
          </a:prstGeom>
          <a:noFill/>
          <a:ln>
            <a:noFill/>
          </a:ln>
        </p:spPr>
        <p:txBody>
          <a:bodyPr anchorCtr="0" anchor="ctr" bIns="50800" lIns="50800" spcFirstLastPara="1" rIns="50800" wrap="square" tIns="50800">
            <a:noAutofit/>
          </a:bodyPr>
          <a:lstStyle/>
          <a:p>
            <a:pPr indent="0" lvl="0" marL="0" marR="0" rtl="0" algn="r">
              <a:lnSpc>
                <a:spcPct val="100000"/>
              </a:lnSpc>
              <a:spcBef>
                <a:spcPts val="0"/>
              </a:spcBef>
              <a:spcAft>
                <a:spcPts val="0"/>
              </a:spcAft>
              <a:buClr>
                <a:srgbClr val="929292"/>
              </a:buClr>
              <a:buSzPts val="7200"/>
              <a:buFont typeface="Poppins SemiBold"/>
              <a:buNone/>
            </a:pPr>
            <a:r>
              <a:rPr b="0" i="0" lang="en-US" sz="7200" u="none" cap="none" strike="noStrike">
                <a:solidFill>
                  <a:srgbClr val="929292"/>
                </a:solidFill>
                <a:latin typeface="Poppins SemiBold"/>
                <a:ea typeface="Poppins SemiBold"/>
                <a:cs typeface="Poppins SemiBold"/>
                <a:sym typeface="Poppins SemiBold"/>
              </a:rPr>
              <a:t>Testimonials </a:t>
            </a:r>
            <a:endParaRPr/>
          </a:p>
          <a:p>
            <a:pPr indent="0" lvl="0" marL="0" marR="0" rtl="0" algn="r">
              <a:lnSpc>
                <a:spcPct val="100000"/>
              </a:lnSpc>
              <a:spcBef>
                <a:spcPts val="0"/>
              </a:spcBef>
              <a:spcAft>
                <a:spcPts val="0"/>
              </a:spcAft>
              <a:buClr>
                <a:srgbClr val="929292"/>
              </a:buClr>
              <a:buSzPts val="7200"/>
              <a:buFont typeface="Poppins SemiBold"/>
              <a:buNone/>
            </a:pPr>
            <a:r>
              <a:rPr b="0" i="0" lang="en-US" sz="7200" u="none" cap="none" strike="noStrike">
                <a:solidFill>
                  <a:srgbClr val="929292"/>
                </a:solidFill>
                <a:latin typeface="Poppins SemiBold"/>
                <a:ea typeface="Poppins SemiBold"/>
                <a:cs typeface="Poppins SemiBold"/>
                <a:sym typeface="Poppins SemiBold"/>
              </a:rPr>
              <a:t>from Clients</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