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Montserrat SemiBold"/>
      <p:regular r:id="rId20"/>
      <p:bold r:id="rId21"/>
      <p:italic r:id="rId22"/>
      <p:boldItalic r:id="rId23"/>
    </p:embeddedFont>
    <p:embeddedFont>
      <p:font typeface="Roboto"/>
      <p:regular r:id="rId24"/>
      <p:bold r:id="rId25"/>
      <p:italic r:id="rId26"/>
      <p:boldItalic r:id="rId27"/>
    </p:embeddedFont>
    <p:embeddedFont>
      <p:font typeface="Poppins"/>
      <p:regular r:id="rId28"/>
      <p:bold r:id="rId29"/>
      <p:italic r:id="rId30"/>
      <p:boldItalic r:id="rId31"/>
    </p:embeddedFont>
    <p:embeddedFont>
      <p:font typeface="Montserrat"/>
      <p:bold r:id="rId32"/>
      <p:boldItalic r:id="rId33"/>
    </p:embeddedFont>
    <p:embeddedFont>
      <p:font typeface="Montserrat Medium"/>
      <p:regular r:id="rId34"/>
      <p:bold r:id="rId35"/>
      <p:italic r:id="rId36"/>
      <p:boldItalic r:id="rId37"/>
    </p:embeddedFont>
    <p:embeddedFont>
      <p:font typeface="Helvetica Neue"/>
      <p:regular r:id="rId38"/>
      <p:bold r:id="rId39"/>
      <p:italic r:id="rId40"/>
      <p:boldItalic r:id="rId41"/>
    </p:embeddedFont>
    <p:embeddedFont>
      <p:font typeface="Helvetica Neue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font" Target="fonts/MontserratSemiBold-regular.fntdata"/><Relationship Id="rId42" Type="http://schemas.openxmlformats.org/officeDocument/2006/relationships/font" Target="fonts/HelveticaNeueLight-regular.fntdata"/><Relationship Id="rId41" Type="http://schemas.openxmlformats.org/officeDocument/2006/relationships/font" Target="fonts/HelveticaNeue-boldItalic.fntdata"/><Relationship Id="rId22" Type="http://schemas.openxmlformats.org/officeDocument/2006/relationships/font" Target="fonts/MontserratSemiBold-italic.fntdata"/><Relationship Id="rId44" Type="http://schemas.openxmlformats.org/officeDocument/2006/relationships/font" Target="fonts/HelveticaNeueLight-italic.fntdata"/><Relationship Id="rId21" Type="http://schemas.openxmlformats.org/officeDocument/2006/relationships/font" Target="fonts/MontserratSemiBold-bold.fntdata"/><Relationship Id="rId43" Type="http://schemas.openxmlformats.org/officeDocument/2006/relationships/font" Target="fonts/HelveticaNeueLight-bold.fntdata"/><Relationship Id="rId24" Type="http://schemas.openxmlformats.org/officeDocument/2006/relationships/font" Target="fonts/Roboto-regular.fntdata"/><Relationship Id="rId23" Type="http://schemas.openxmlformats.org/officeDocument/2006/relationships/font" Target="fonts/MontserratSemiBold-boldItalic.fntdata"/><Relationship Id="rId45" Type="http://schemas.openxmlformats.org/officeDocument/2006/relationships/font" Target="fonts/HelveticaNeue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Poppins-regular.fntdata"/><Relationship Id="rId27"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35" Type="http://schemas.openxmlformats.org/officeDocument/2006/relationships/font" Target="fonts/MontserratMedium-bold.fntdata"/><Relationship Id="rId12" Type="http://schemas.openxmlformats.org/officeDocument/2006/relationships/slide" Target="slides/slide8.xml"/><Relationship Id="rId34" Type="http://schemas.openxmlformats.org/officeDocument/2006/relationships/font" Target="fonts/MontserratMedium-regular.fntdata"/><Relationship Id="rId15" Type="http://schemas.openxmlformats.org/officeDocument/2006/relationships/slide" Target="slides/slide11.xml"/><Relationship Id="rId37" Type="http://schemas.openxmlformats.org/officeDocument/2006/relationships/font" Target="fonts/MontserratMedium-boldItalic.fntdata"/><Relationship Id="rId14" Type="http://schemas.openxmlformats.org/officeDocument/2006/relationships/slide" Target="slides/slide10.xml"/><Relationship Id="rId36" Type="http://schemas.openxmlformats.org/officeDocument/2006/relationships/font" Target="fonts/MontserratMedium-italic.fntdata"/><Relationship Id="rId17" Type="http://schemas.openxmlformats.org/officeDocument/2006/relationships/slide" Target="slides/slide13.xml"/><Relationship Id="rId39" Type="http://schemas.openxmlformats.org/officeDocument/2006/relationships/font" Target="fonts/HelveticaNeue-bold.fntdata"/><Relationship Id="rId16" Type="http://schemas.openxmlformats.org/officeDocument/2006/relationships/slide" Target="slides/slide12.xml"/><Relationship Id="rId38" Type="http://schemas.openxmlformats.org/officeDocument/2006/relationships/font" Target="fonts/HelveticaNeue-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mailto:record@mic.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11.jpg"/><Relationship Id="rId6"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15.jpg"/><Relationship Id="rId5"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312" l="3813" r="5881" t="39484"/>
          <a:stretch/>
        </p:blipFill>
        <p:spPr>
          <a:xfrm>
            <a:off x="6648653" y="1314648"/>
            <a:ext cx="11086694" cy="11086699"/>
          </a:xfrm>
          <a:custGeom>
            <a:rect b="b" l="l" r="r" t="t"/>
            <a:pathLst>
              <a:path extrusionOk="0" h="20595" w="19679">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noFill/>
          <a:ln>
            <a:noFill/>
          </a:ln>
        </p:spPr>
      </p:pic>
      <p:sp>
        <p:nvSpPr>
          <p:cNvPr id="60" name="Google Shape;60;p14"/>
          <p:cNvSpPr/>
          <p:nvPr/>
        </p:nvSpPr>
        <p:spPr>
          <a:xfrm>
            <a:off x="10298707" y="4964707"/>
            <a:ext cx="3786586" cy="3786586"/>
          </a:xfrm>
          <a:prstGeom prst="ellipse">
            <a:avLst/>
          </a:prstGeom>
          <a:solidFill>
            <a:srgbClr val="F94A3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ph idx="4294967295" type="ctrTitle"/>
          </p:nvPr>
        </p:nvSpPr>
        <p:spPr>
          <a:xfrm>
            <a:off x="2270201" y="5574146"/>
            <a:ext cx="19843597" cy="2567708"/>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8500"/>
              <a:buFont typeface="Montserrat"/>
              <a:buNone/>
            </a:pPr>
            <a:r>
              <a:rPr b="1" i="0" lang="en-US" sz="8500" u="none" cap="none" strike="noStrike">
                <a:solidFill>
                  <a:srgbClr val="000000"/>
                </a:solidFill>
                <a:latin typeface="Montserrat"/>
                <a:ea typeface="Montserrat"/>
                <a:cs typeface="Montserrat"/>
                <a:sym typeface="Montserrat"/>
              </a:rPr>
              <a:t>Mic’ Check Recording Studios</a:t>
            </a:r>
            <a:endParaRPr/>
          </a:p>
        </p:txBody>
      </p:sp>
      <p:sp>
        <p:nvSpPr>
          <p:cNvPr id="62" name="Google Shape;62;p14"/>
          <p:cNvSpPr txBox="1"/>
          <p:nvPr>
            <p:ph idx="4294967295" type="subTitle"/>
          </p:nvPr>
        </p:nvSpPr>
        <p:spPr>
          <a:xfrm>
            <a:off x="4393555" y="7492355"/>
            <a:ext cx="15596891" cy="76329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Clr>
                <a:srgbClr val="000000"/>
              </a:buClr>
              <a:buSzPts val="3000"/>
              <a:buFont typeface="Roboto"/>
              <a:buNone/>
            </a:pPr>
            <a:r>
              <a:rPr b="0" i="0" lang="en-US" sz="3000" u="none" cap="none" strike="noStrike">
                <a:solidFill>
                  <a:srgbClr val="000000"/>
                </a:solidFill>
                <a:latin typeface="Roboto"/>
                <a:ea typeface="Roboto"/>
                <a:cs typeface="Roboto"/>
                <a:sym typeface="Roboto"/>
              </a:rPr>
              <a:t>94 Summit St. Davenport, IA 52807 | +9082 09284 | </a:t>
            </a:r>
            <a:r>
              <a:rPr b="0" i="0" lang="en-US" sz="3000" u="sng" cap="none" strike="noStrike">
                <a:solidFill>
                  <a:srgbClr val="000000"/>
                </a:solidFill>
                <a:latin typeface="Roboto"/>
                <a:ea typeface="Roboto"/>
                <a:cs typeface="Roboto"/>
                <a:sym typeface="Roboto"/>
                <a:hlinkClick r:id="rId4"/>
              </a:rPr>
              <a:t>record@mic.com</a:t>
            </a:r>
            <a:endParaRPr/>
          </a:p>
        </p:txBody>
      </p:sp>
      <p:sp>
        <p:nvSpPr>
          <p:cNvPr id="63" name="Google Shape;63;p14"/>
          <p:cNvSpPr/>
          <p:nvPr/>
        </p:nvSpPr>
        <p:spPr>
          <a:xfrm>
            <a:off x="23918830" y="5560714"/>
            <a:ext cx="465172" cy="259457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4" name="Google Shape;64;p14"/>
          <p:cNvSpPr/>
          <p:nvPr/>
        </p:nvSpPr>
        <p:spPr>
          <a:xfrm>
            <a:off x="0" y="5560714"/>
            <a:ext cx="465171" cy="259457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3"/>
          <p:cNvSpPr/>
          <p:nvPr/>
        </p:nvSpPr>
        <p:spPr>
          <a:xfrm>
            <a:off x="5916314" y="5560714"/>
            <a:ext cx="2594572" cy="259457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6" name="Google Shape;156;p23"/>
          <p:cNvSpPr/>
          <p:nvPr/>
        </p:nvSpPr>
        <p:spPr>
          <a:xfrm>
            <a:off x="1591436" y="6159499"/>
            <a:ext cx="5989406"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Main Goal</a:t>
            </a:r>
            <a:endParaRPr/>
          </a:p>
        </p:txBody>
      </p:sp>
      <p:sp>
        <p:nvSpPr>
          <p:cNvPr id="157" name="Google Shape;157;p23"/>
          <p:cNvSpPr/>
          <p:nvPr/>
        </p:nvSpPr>
        <p:spPr>
          <a:xfrm>
            <a:off x="11475086" y="4698371"/>
            <a:ext cx="352161" cy="4319258"/>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8" name="Google Shape;158;p23"/>
          <p:cNvSpPr/>
          <p:nvPr/>
        </p:nvSpPr>
        <p:spPr>
          <a:xfrm>
            <a:off x="14791447" y="5784849"/>
            <a:ext cx="8014901" cy="21463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Mic’ Check Recording Studios commits itself towards helping all musicians in producing the best quality of music they can possibly produce.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p:nvPr/>
        </p:nvSpPr>
        <p:spPr>
          <a:xfrm>
            <a:off x="11551840" y="1610117"/>
            <a:ext cx="2050722" cy="205072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4" name="Google Shape;164;p24"/>
          <p:cNvSpPr/>
          <p:nvPr/>
        </p:nvSpPr>
        <p:spPr>
          <a:xfrm>
            <a:off x="14175230" y="2362427"/>
            <a:ext cx="8513773"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product sales as of December 2025</a:t>
            </a:r>
            <a:endParaRPr/>
          </a:p>
        </p:txBody>
      </p:sp>
      <p:sp>
        <p:nvSpPr>
          <p:cNvPr id="165" name="Google Shape;165;p24"/>
          <p:cNvSpPr/>
          <p:nvPr/>
        </p:nvSpPr>
        <p:spPr>
          <a:xfrm>
            <a:off x="10441429" y="1841727"/>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465AFF"/>
              </a:buClr>
              <a:buSzPts val="10000"/>
              <a:buFont typeface="Roboto"/>
              <a:buNone/>
            </a:pPr>
            <a:r>
              <a:rPr b="1" i="0" lang="en-US" sz="10000" u="none" cap="none" strike="noStrike">
                <a:solidFill>
                  <a:srgbClr val="465AFF"/>
                </a:solidFill>
                <a:latin typeface="Roboto"/>
                <a:ea typeface="Roboto"/>
                <a:cs typeface="Roboto"/>
                <a:sym typeface="Roboto"/>
              </a:rPr>
              <a:t>60%</a:t>
            </a:r>
            <a:endParaRPr/>
          </a:p>
        </p:txBody>
      </p:sp>
      <p:sp>
        <p:nvSpPr>
          <p:cNvPr id="166" name="Google Shape;166;p24"/>
          <p:cNvSpPr/>
          <p:nvPr/>
        </p:nvSpPr>
        <p:spPr>
          <a:xfrm>
            <a:off x="1591436" y="4393504"/>
            <a:ext cx="6539078" cy="4191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Overview Of Studio’s Growth</a:t>
            </a:r>
            <a:endParaRPr/>
          </a:p>
        </p:txBody>
      </p:sp>
      <p:sp>
        <p:nvSpPr>
          <p:cNvPr id="167" name="Google Shape;167;p24"/>
          <p:cNvSpPr/>
          <p:nvPr/>
        </p:nvSpPr>
        <p:spPr>
          <a:xfrm rot="-5400000">
            <a:off x="2350394" y="8405344"/>
            <a:ext cx="352161" cy="1870076"/>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8" name="Google Shape;168;p24"/>
          <p:cNvSpPr/>
          <p:nvPr/>
        </p:nvSpPr>
        <p:spPr>
          <a:xfrm>
            <a:off x="11551840" y="10017517"/>
            <a:ext cx="2050722" cy="205072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9" name="Google Shape;169;p24"/>
          <p:cNvSpPr/>
          <p:nvPr/>
        </p:nvSpPr>
        <p:spPr>
          <a:xfrm>
            <a:off x="14175230" y="10769827"/>
            <a:ext cx="8822541"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launched albums as of December 2024</a:t>
            </a:r>
            <a:endParaRPr/>
          </a:p>
        </p:txBody>
      </p:sp>
      <p:sp>
        <p:nvSpPr>
          <p:cNvPr id="170" name="Google Shape;170;p24"/>
          <p:cNvSpPr/>
          <p:nvPr/>
        </p:nvSpPr>
        <p:spPr>
          <a:xfrm>
            <a:off x="10441429" y="10249127"/>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465AFF"/>
              </a:buClr>
              <a:buSzPts val="10000"/>
              <a:buFont typeface="Roboto"/>
              <a:buNone/>
            </a:pPr>
            <a:r>
              <a:rPr b="1" i="0" lang="en-US" sz="10000" u="none" cap="none" strike="noStrike">
                <a:solidFill>
                  <a:srgbClr val="465AFF"/>
                </a:solidFill>
                <a:latin typeface="Roboto"/>
                <a:ea typeface="Roboto"/>
                <a:cs typeface="Roboto"/>
                <a:sym typeface="Roboto"/>
              </a:rPr>
              <a:t>50%</a:t>
            </a:r>
            <a:endParaRPr/>
          </a:p>
        </p:txBody>
      </p:sp>
      <p:sp>
        <p:nvSpPr>
          <p:cNvPr id="171" name="Google Shape;171;p24"/>
          <p:cNvSpPr/>
          <p:nvPr/>
        </p:nvSpPr>
        <p:spPr>
          <a:xfrm>
            <a:off x="11551840" y="5929622"/>
            <a:ext cx="2050722" cy="205072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2" name="Google Shape;172;p24"/>
          <p:cNvSpPr/>
          <p:nvPr/>
        </p:nvSpPr>
        <p:spPr>
          <a:xfrm>
            <a:off x="14175230" y="6681933"/>
            <a:ext cx="8822541"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new clients as of December 2026</a:t>
            </a:r>
            <a:endParaRPr/>
          </a:p>
        </p:txBody>
      </p:sp>
      <p:sp>
        <p:nvSpPr>
          <p:cNvPr id="173" name="Google Shape;173;p24"/>
          <p:cNvSpPr/>
          <p:nvPr/>
        </p:nvSpPr>
        <p:spPr>
          <a:xfrm>
            <a:off x="10441429" y="6161233"/>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465AFF"/>
              </a:buClr>
              <a:buSzPts val="10000"/>
              <a:buFont typeface="Roboto"/>
              <a:buNone/>
            </a:pPr>
            <a:r>
              <a:rPr b="1" i="0" lang="en-US" sz="10000" u="none" cap="none" strike="noStrike">
                <a:solidFill>
                  <a:srgbClr val="465AFF"/>
                </a:solidFill>
                <a:latin typeface="Roboto"/>
                <a:ea typeface="Roboto"/>
                <a:cs typeface="Roboto"/>
                <a:sym typeface="Roboto"/>
              </a:rPr>
              <a:t>70%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5"/>
          <p:cNvPicPr preferRelativeResize="0"/>
          <p:nvPr/>
        </p:nvPicPr>
        <p:blipFill rotWithShape="1">
          <a:blip r:embed="rId3">
            <a:alphaModFix/>
          </a:blip>
          <a:srcRect b="6881" l="21578" r="0" t="20795"/>
          <a:stretch/>
        </p:blipFill>
        <p:spPr>
          <a:xfrm flipH="1">
            <a:off x="1576362" y="0"/>
            <a:ext cx="6056215" cy="13716000"/>
          </a:xfrm>
          <a:prstGeom prst="rect">
            <a:avLst/>
          </a:prstGeom>
          <a:noFill/>
          <a:ln>
            <a:noFill/>
          </a:ln>
        </p:spPr>
      </p:pic>
      <p:sp>
        <p:nvSpPr>
          <p:cNvPr id="179" name="Google Shape;179;p25"/>
          <p:cNvSpPr/>
          <p:nvPr/>
        </p:nvSpPr>
        <p:spPr>
          <a:xfrm>
            <a:off x="6893421" y="8758758"/>
            <a:ext cx="2980284" cy="2980284"/>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0" name="Google Shape;180;p25"/>
          <p:cNvSpPr/>
          <p:nvPr/>
        </p:nvSpPr>
        <p:spPr>
          <a:xfrm>
            <a:off x="8576436" y="8153400"/>
            <a:ext cx="4039460" cy="4191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What</a:t>
            </a:r>
            <a:endParaRPr/>
          </a:p>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We Offer</a:t>
            </a:r>
            <a:endParaRPr/>
          </a:p>
        </p:txBody>
      </p:sp>
      <p:sp>
        <p:nvSpPr>
          <p:cNvPr id="181" name="Google Shape;181;p25"/>
          <p:cNvSpPr/>
          <p:nvPr/>
        </p:nvSpPr>
        <p:spPr>
          <a:xfrm rot="-5400000">
            <a:off x="16858335" y="5089521"/>
            <a:ext cx="352161" cy="2619574"/>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2" name="Google Shape;182;p25"/>
          <p:cNvSpPr/>
          <p:nvPr/>
        </p:nvSpPr>
        <p:spPr>
          <a:xfrm>
            <a:off x="15724630" y="14988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Medium"/>
              <a:buNone/>
            </a:pPr>
            <a:r>
              <a:rPr b="0" i="0" lang="en-US" sz="3000" u="none" cap="none" strike="noStrike">
                <a:solidFill>
                  <a:srgbClr val="000000"/>
                </a:solidFill>
                <a:latin typeface="Montserrat Medium"/>
                <a:ea typeface="Montserrat Medium"/>
                <a:cs typeface="Montserrat Medium"/>
                <a:sym typeface="Montserrat Medium"/>
              </a:rPr>
              <a:t>Excellent Music &amp; Soundtrack Editing</a:t>
            </a:r>
            <a:endParaRPr/>
          </a:p>
        </p:txBody>
      </p:sp>
      <p:sp>
        <p:nvSpPr>
          <p:cNvPr id="183" name="Google Shape;183;p25"/>
          <p:cNvSpPr/>
          <p:nvPr/>
        </p:nvSpPr>
        <p:spPr>
          <a:xfrm>
            <a:off x="15724630" y="50421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Medium"/>
              <a:buNone/>
            </a:pPr>
            <a:r>
              <a:rPr b="0" i="0" lang="en-US" sz="3000" u="none" cap="none" strike="noStrike">
                <a:solidFill>
                  <a:srgbClr val="000000"/>
                </a:solidFill>
                <a:latin typeface="Montserrat Medium"/>
                <a:ea typeface="Montserrat Medium"/>
                <a:cs typeface="Montserrat Medium"/>
                <a:sym typeface="Montserrat Medium"/>
              </a:rPr>
              <a:t>Quality Assured Services</a:t>
            </a:r>
            <a:endParaRPr/>
          </a:p>
        </p:txBody>
      </p:sp>
      <p:sp>
        <p:nvSpPr>
          <p:cNvPr id="184" name="Google Shape;184;p25"/>
          <p:cNvSpPr/>
          <p:nvPr/>
        </p:nvSpPr>
        <p:spPr>
          <a:xfrm>
            <a:off x="15724630" y="38610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Medium"/>
              <a:buNone/>
            </a:pPr>
            <a:r>
              <a:rPr b="0" i="0" lang="en-US" sz="3000" u="none" cap="none" strike="noStrike">
                <a:solidFill>
                  <a:srgbClr val="000000"/>
                </a:solidFill>
                <a:latin typeface="Montserrat Medium"/>
                <a:ea typeface="Montserrat Medium"/>
                <a:cs typeface="Montserrat Medium"/>
                <a:sym typeface="Montserrat Medium"/>
              </a:rPr>
              <a:t>Lots of Amazing Recording Packages</a:t>
            </a:r>
            <a:endParaRPr/>
          </a:p>
        </p:txBody>
      </p:sp>
      <p:sp>
        <p:nvSpPr>
          <p:cNvPr id="185" name="Google Shape;185;p25"/>
          <p:cNvSpPr/>
          <p:nvPr/>
        </p:nvSpPr>
        <p:spPr>
          <a:xfrm>
            <a:off x="15724630" y="26799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Medium"/>
              <a:buNone/>
            </a:pPr>
            <a:r>
              <a:rPr b="0" i="0" lang="en-US" sz="3000" u="none" cap="none" strike="noStrike">
                <a:solidFill>
                  <a:srgbClr val="000000"/>
                </a:solidFill>
                <a:latin typeface="Montserrat Medium"/>
                <a:ea typeface="Montserrat Medium"/>
                <a:cs typeface="Montserrat Medium"/>
                <a:sym typeface="Montserrat Medium"/>
              </a:rPr>
              <a:t>Complete Recording Equipment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26"/>
          <p:cNvPicPr preferRelativeResize="0"/>
          <p:nvPr/>
        </p:nvPicPr>
        <p:blipFill rotWithShape="1">
          <a:blip r:embed="rId3">
            <a:alphaModFix/>
          </a:blip>
          <a:srcRect b="12539" l="0" r="0" t="29496"/>
          <a:stretch/>
        </p:blipFill>
        <p:spPr>
          <a:xfrm>
            <a:off x="-151246" y="-44549"/>
            <a:ext cx="17524384" cy="6772673"/>
          </a:xfrm>
          <a:prstGeom prst="rect">
            <a:avLst/>
          </a:prstGeom>
          <a:noFill/>
          <a:ln>
            <a:noFill/>
          </a:ln>
        </p:spPr>
      </p:pic>
      <p:pic>
        <p:nvPicPr>
          <p:cNvPr id="191" name="Google Shape;191;p26"/>
          <p:cNvPicPr preferRelativeResize="0"/>
          <p:nvPr/>
        </p:nvPicPr>
        <p:blipFill rotWithShape="1">
          <a:blip r:embed="rId4">
            <a:alphaModFix/>
          </a:blip>
          <a:srcRect b="0" l="5217" r="5218" t="0"/>
          <a:stretch/>
        </p:blipFill>
        <p:spPr>
          <a:xfrm>
            <a:off x="-202046" y="6832600"/>
            <a:ext cx="8941963" cy="6933903"/>
          </a:xfrm>
          <a:prstGeom prst="rect">
            <a:avLst/>
          </a:prstGeom>
          <a:noFill/>
          <a:ln>
            <a:noFill/>
          </a:ln>
        </p:spPr>
      </p:pic>
      <p:pic>
        <p:nvPicPr>
          <p:cNvPr id="192" name="Google Shape;192;p26"/>
          <p:cNvPicPr preferRelativeResize="0"/>
          <p:nvPr/>
        </p:nvPicPr>
        <p:blipFill rotWithShape="1">
          <a:blip r:embed="rId5">
            <a:alphaModFix/>
          </a:blip>
          <a:srcRect b="0" l="9158" r="9158" t="0"/>
          <a:stretch/>
        </p:blipFill>
        <p:spPr>
          <a:xfrm>
            <a:off x="8865754" y="6832600"/>
            <a:ext cx="8531595" cy="6964066"/>
          </a:xfrm>
          <a:prstGeom prst="rect">
            <a:avLst/>
          </a:prstGeom>
          <a:noFill/>
          <a:ln>
            <a:noFill/>
          </a:ln>
        </p:spPr>
      </p:pic>
      <p:pic>
        <p:nvPicPr>
          <p:cNvPr id="193" name="Google Shape;193;p26"/>
          <p:cNvPicPr preferRelativeResize="0"/>
          <p:nvPr/>
        </p:nvPicPr>
        <p:blipFill rotWithShape="1">
          <a:blip r:embed="rId6">
            <a:alphaModFix/>
          </a:blip>
          <a:srcRect b="0" l="32026" r="9600" t="22217"/>
          <a:stretch/>
        </p:blipFill>
        <p:spPr>
          <a:xfrm>
            <a:off x="17510288" y="-12998"/>
            <a:ext cx="6876029" cy="13741997"/>
          </a:xfrm>
          <a:prstGeom prst="rect">
            <a:avLst/>
          </a:prstGeom>
          <a:noFill/>
          <a:ln>
            <a:noFill/>
          </a:ln>
        </p:spPr>
      </p:pic>
      <p:sp>
        <p:nvSpPr>
          <p:cNvPr id="194" name="Google Shape;194;p26"/>
          <p:cNvSpPr/>
          <p:nvPr/>
        </p:nvSpPr>
        <p:spPr>
          <a:xfrm>
            <a:off x="-5463" y="5225690"/>
            <a:ext cx="24394924" cy="3264620"/>
          </a:xfrm>
          <a:prstGeom prst="rect">
            <a:avLst/>
          </a:prstGeom>
          <a:solidFill>
            <a:srgbClr val="FFFFFF"/>
          </a:solidFill>
          <a:ln>
            <a:noFill/>
          </a:ln>
          <a:effectLst>
            <a:outerShdw blurRad="381000" rotWithShape="0" dir="162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26"/>
          <p:cNvSpPr/>
          <p:nvPr/>
        </p:nvSpPr>
        <p:spPr>
          <a:xfrm>
            <a:off x="14249564" y="5635079"/>
            <a:ext cx="2445842" cy="244584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26"/>
          <p:cNvSpPr/>
          <p:nvPr/>
        </p:nvSpPr>
        <p:spPr>
          <a:xfrm>
            <a:off x="7688594" y="6159499"/>
            <a:ext cx="8511332"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Image Gallery</a:t>
            </a:r>
            <a:endParaRPr/>
          </a:p>
        </p:txBody>
      </p:sp>
      <p:sp>
        <p:nvSpPr>
          <p:cNvPr id="197" name="Google Shape;197;p26"/>
          <p:cNvSpPr/>
          <p:nvPr/>
        </p:nvSpPr>
        <p:spPr>
          <a:xfrm rot="-5400000">
            <a:off x="16695554" y="6323442"/>
            <a:ext cx="352161" cy="1069116"/>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7"/>
          <p:cNvSpPr/>
          <p:nvPr/>
        </p:nvSpPr>
        <p:spPr>
          <a:xfrm>
            <a:off x="2767607" y="5470376"/>
            <a:ext cx="2775249" cy="2775248"/>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27"/>
          <p:cNvSpPr/>
          <p:nvPr/>
        </p:nvSpPr>
        <p:spPr>
          <a:xfrm>
            <a:off x="1591436" y="5460999"/>
            <a:ext cx="4795407" cy="2794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The Team</a:t>
            </a:r>
            <a:endParaRPr/>
          </a:p>
        </p:txBody>
      </p:sp>
      <p:sp>
        <p:nvSpPr>
          <p:cNvPr id="204" name="Google Shape;204;p27"/>
          <p:cNvSpPr/>
          <p:nvPr/>
        </p:nvSpPr>
        <p:spPr>
          <a:xfrm>
            <a:off x="7276189" y="3186854"/>
            <a:ext cx="2480677"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Founder &amp; CEO</a:t>
            </a:r>
            <a:endParaRPr/>
          </a:p>
        </p:txBody>
      </p:sp>
      <p:sp>
        <p:nvSpPr>
          <p:cNvPr id="205" name="Google Shape;205;p27"/>
          <p:cNvSpPr/>
          <p:nvPr/>
        </p:nvSpPr>
        <p:spPr>
          <a:xfrm>
            <a:off x="7276189" y="1445487"/>
            <a:ext cx="5160631"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ANDRE “MANCHILD” </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HORRY</a:t>
            </a:r>
            <a:endParaRPr/>
          </a:p>
        </p:txBody>
      </p:sp>
      <p:sp>
        <p:nvSpPr>
          <p:cNvPr id="206" name="Google Shape;206;p27"/>
          <p:cNvSpPr/>
          <p:nvPr/>
        </p:nvSpPr>
        <p:spPr>
          <a:xfrm rot="-5400000">
            <a:off x="7480150" y="4058780"/>
            <a:ext cx="352161" cy="76008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7" name="Google Shape;207;p27"/>
          <p:cNvPicPr preferRelativeResize="0"/>
          <p:nvPr/>
        </p:nvPicPr>
        <p:blipFill rotWithShape="1">
          <a:blip r:embed="rId3">
            <a:alphaModFix/>
          </a:blip>
          <a:srcRect b="20814" l="6817" r="8730" t="6771"/>
          <a:stretch/>
        </p:blipFill>
        <p:spPr>
          <a:xfrm>
            <a:off x="7276189" y="5460305"/>
            <a:ext cx="5160631" cy="6629401"/>
          </a:xfrm>
          <a:prstGeom prst="rect">
            <a:avLst/>
          </a:prstGeom>
          <a:noFill/>
          <a:ln>
            <a:noFill/>
          </a:ln>
        </p:spPr>
      </p:pic>
      <p:sp>
        <p:nvSpPr>
          <p:cNvPr id="208" name="Google Shape;208;p27"/>
          <p:cNvSpPr/>
          <p:nvPr/>
        </p:nvSpPr>
        <p:spPr>
          <a:xfrm>
            <a:off x="12437166" y="3186854"/>
            <a:ext cx="3230176"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Sound Engineer</a:t>
            </a:r>
            <a:endParaRPr/>
          </a:p>
        </p:txBody>
      </p:sp>
      <p:sp>
        <p:nvSpPr>
          <p:cNvPr id="209" name="Google Shape;209;p27"/>
          <p:cNvSpPr/>
          <p:nvPr/>
        </p:nvSpPr>
        <p:spPr>
          <a:xfrm>
            <a:off x="12437166" y="1445487"/>
            <a:ext cx="5160631"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STEVE </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MADISON</a:t>
            </a:r>
            <a:endParaRPr/>
          </a:p>
        </p:txBody>
      </p:sp>
      <p:sp>
        <p:nvSpPr>
          <p:cNvPr id="210" name="Google Shape;210;p27"/>
          <p:cNvSpPr/>
          <p:nvPr/>
        </p:nvSpPr>
        <p:spPr>
          <a:xfrm rot="-5400000">
            <a:off x="12641126" y="4058780"/>
            <a:ext cx="352162" cy="76008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1" name="Google Shape;211;p27"/>
          <p:cNvSpPr/>
          <p:nvPr/>
        </p:nvSpPr>
        <p:spPr>
          <a:xfrm>
            <a:off x="17592575" y="3186854"/>
            <a:ext cx="3731231" cy="469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Marketing Manager</a:t>
            </a:r>
            <a:endParaRPr/>
          </a:p>
        </p:txBody>
      </p:sp>
      <p:sp>
        <p:nvSpPr>
          <p:cNvPr id="212" name="Google Shape;212;p27"/>
          <p:cNvSpPr/>
          <p:nvPr/>
        </p:nvSpPr>
        <p:spPr>
          <a:xfrm>
            <a:off x="17592575" y="1445487"/>
            <a:ext cx="5160632"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LOVELY SHIELA</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MANE</a:t>
            </a:r>
            <a:endParaRPr/>
          </a:p>
        </p:txBody>
      </p:sp>
      <p:sp>
        <p:nvSpPr>
          <p:cNvPr id="213" name="Google Shape;213;p27"/>
          <p:cNvSpPr/>
          <p:nvPr/>
        </p:nvSpPr>
        <p:spPr>
          <a:xfrm rot="-5400000">
            <a:off x="17796537" y="4058780"/>
            <a:ext cx="352162" cy="76008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14" name="Google Shape;214;p27"/>
          <p:cNvPicPr preferRelativeResize="0"/>
          <p:nvPr/>
        </p:nvPicPr>
        <p:blipFill rotWithShape="1">
          <a:blip r:embed="rId4">
            <a:alphaModFix/>
          </a:blip>
          <a:srcRect b="1359" l="30672" r="18591" t="885"/>
          <a:stretch/>
        </p:blipFill>
        <p:spPr>
          <a:xfrm>
            <a:off x="12437166" y="5460305"/>
            <a:ext cx="5160631" cy="6629401"/>
          </a:xfrm>
          <a:prstGeom prst="rect">
            <a:avLst/>
          </a:prstGeom>
          <a:noFill/>
          <a:ln>
            <a:noFill/>
          </a:ln>
        </p:spPr>
      </p:pic>
      <p:pic>
        <p:nvPicPr>
          <p:cNvPr id="215" name="Google Shape;215;p27"/>
          <p:cNvPicPr preferRelativeResize="0"/>
          <p:nvPr/>
        </p:nvPicPr>
        <p:blipFill rotWithShape="1">
          <a:blip r:embed="rId5">
            <a:alphaModFix/>
          </a:blip>
          <a:srcRect b="7174" l="0" r="0" t="7173"/>
          <a:stretch/>
        </p:blipFill>
        <p:spPr>
          <a:xfrm>
            <a:off x="17592575" y="5460305"/>
            <a:ext cx="5160632" cy="66294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28"/>
          <p:cNvPicPr preferRelativeResize="0"/>
          <p:nvPr/>
        </p:nvPicPr>
        <p:blipFill rotWithShape="1">
          <a:blip r:embed="rId3">
            <a:alphaModFix/>
          </a:blip>
          <a:srcRect b="3432" l="43593" r="0" t="47993"/>
          <a:stretch/>
        </p:blipFill>
        <p:spPr>
          <a:xfrm>
            <a:off x="16224453" y="1314731"/>
            <a:ext cx="8583043" cy="11086538"/>
          </a:xfrm>
          <a:custGeom>
            <a:rect b="b" l="l" r="r" t="t"/>
            <a:pathLst>
              <a:path extrusionOk="0" h="20656" w="20319">
                <a:moveTo>
                  <a:pt x="13123" y="0"/>
                </a:moveTo>
                <a:cubicBezTo>
                  <a:pt x="9765" y="0"/>
                  <a:pt x="6406" y="1008"/>
                  <a:pt x="3844" y="3025"/>
                </a:cubicBezTo>
                <a:cubicBezTo>
                  <a:pt x="-1281" y="7059"/>
                  <a:pt x="-1281" y="13598"/>
                  <a:pt x="3844" y="17631"/>
                </a:cubicBezTo>
                <a:cubicBezTo>
                  <a:pt x="8321" y="21155"/>
                  <a:pt x="15228" y="21600"/>
                  <a:pt x="20319" y="18967"/>
                </a:cubicBezTo>
                <a:lnTo>
                  <a:pt x="20319" y="1690"/>
                </a:lnTo>
                <a:cubicBezTo>
                  <a:pt x="18142" y="564"/>
                  <a:pt x="15633" y="0"/>
                  <a:pt x="13123" y="0"/>
                </a:cubicBezTo>
                <a:close/>
              </a:path>
            </a:pathLst>
          </a:custGeom>
          <a:noFill/>
          <a:ln>
            <a:noFill/>
          </a:ln>
        </p:spPr>
      </p:pic>
      <p:sp>
        <p:nvSpPr>
          <p:cNvPr id="221" name="Google Shape;221;p28"/>
          <p:cNvSpPr/>
          <p:nvPr/>
        </p:nvSpPr>
        <p:spPr>
          <a:xfrm>
            <a:off x="19874506" y="4964707"/>
            <a:ext cx="3786586" cy="3786586"/>
          </a:xfrm>
          <a:prstGeom prst="ellipse">
            <a:avLst/>
          </a:prstGeom>
          <a:solidFill>
            <a:srgbClr val="F94A3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2" name="Google Shape;222;p28"/>
          <p:cNvSpPr/>
          <p:nvPr/>
        </p:nvSpPr>
        <p:spPr>
          <a:xfrm>
            <a:off x="1385870" y="5421710"/>
            <a:ext cx="12814223" cy="28725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0"/>
              <a:buFont typeface="Montserrat"/>
              <a:buNone/>
            </a:pPr>
            <a:r>
              <a:rPr b="1" i="0" lang="en-US" sz="15000" u="none" cap="none" strike="noStrike">
                <a:solidFill>
                  <a:srgbClr val="000000"/>
                </a:solidFill>
                <a:latin typeface="Montserrat"/>
                <a:ea typeface="Montserrat"/>
                <a:cs typeface="Montserrat"/>
                <a:sym typeface="Montserrat"/>
              </a:rPr>
              <a:t>THANK</a:t>
            </a:r>
            <a:r>
              <a:rPr b="1" i="0" lang="en-US" sz="15000" u="none" cap="none" strike="noStrike">
                <a:solidFill>
                  <a:srgbClr val="F4D3BC"/>
                </a:solidFill>
                <a:latin typeface="Montserrat"/>
                <a:ea typeface="Montserrat"/>
                <a:cs typeface="Montserrat"/>
                <a:sym typeface="Montserrat"/>
              </a:rPr>
              <a:t> </a:t>
            </a:r>
            <a:r>
              <a:rPr b="1" i="0" lang="en-US" sz="15000" u="none" cap="none" strike="noStrike">
                <a:solidFill>
                  <a:srgbClr val="F94B35"/>
                </a:solidFill>
                <a:latin typeface="Montserrat"/>
                <a:ea typeface="Montserrat"/>
                <a:cs typeface="Montserrat"/>
                <a:sym typeface="Montserrat"/>
              </a:rPr>
              <a:t>YOU</a:t>
            </a:r>
            <a:endParaRPr/>
          </a:p>
        </p:txBody>
      </p:sp>
      <p:sp>
        <p:nvSpPr>
          <p:cNvPr id="223" name="Google Shape;223;p28"/>
          <p:cNvSpPr/>
          <p:nvPr/>
        </p:nvSpPr>
        <p:spPr>
          <a:xfrm>
            <a:off x="1527423" y="11680725"/>
            <a:ext cx="5757367" cy="606625"/>
          </a:xfrm>
          <a:prstGeom prst="rect">
            <a:avLst/>
          </a:prstGeom>
          <a:noFill/>
          <a:ln>
            <a:noFill/>
          </a:ln>
        </p:spPr>
        <p:txBody>
          <a:bodyPr anchorCtr="0" anchor="t" bIns="50800" lIns="50800" spcFirstLastPara="1" rIns="50800" wrap="square" tIns="50800">
            <a:noAutofit/>
          </a:bodyPr>
          <a:lstStyle/>
          <a:p>
            <a:pPr indent="0" lvl="0" marL="0" marR="0" rtl="0" algn="l">
              <a:lnSpc>
                <a:spcPct val="186666"/>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record@mic.com</a:t>
            </a:r>
            <a:endParaRPr/>
          </a:p>
        </p:txBody>
      </p:sp>
      <p:sp>
        <p:nvSpPr>
          <p:cNvPr id="224" name="Google Shape;224;p28"/>
          <p:cNvSpPr/>
          <p:nvPr/>
        </p:nvSpPr>
        <p:spPr>
          <a:xfrm rot="-5400000">
            <a:off x="2721239" y="512692"/>
            <a:ext cx="352161" cy="259457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4228107" y="4964707"/>
            <a:ext cx="3786586" cy="3786586"/>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9933429" y="2437632"/>
            <a:ext cx="12846756" cy="18694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000"/>
              <a:buFont typeface="Roboto"/>
              <a:buNone/>
            </a:pPr>
            <a:r>
              <a:rPr b="0" i="0" lang="en-US" sz="2000" u="none" cap="none" strike="noStrike">
                <a:solidFill>
                  <a:srgbClr val="5E5E5E"/>
                </a:solidFill>
                <a:latin typeface="Roboto"/>
                <a:ea typeface="Roboto"/>
                <a:cs typeface="Roboto"/>
                <a:sym typeface="Roboto"/>
              </a:rPr>
              <a:t>This event is dedicated to all aspiring musicians who aim to record and publish their own music. It will be held on June 30, 2023 at Music Grounds Convention Hall from 1pm to 7pm. Ticket prices start at $50 and will entitle all attendees to have the chance to be awarded with a full album sponsorship, and assistance with the production of their first music video. Perceived profits from this sponsorship event are estimated to be at least $350, 000 and will be used for the system upgrade and office renovation of the studio.</a:t>
            </a:r>
            <a:endParaRPr/>
          </a:p>
        </p:txBody>
      </p:sp>
      <p:sp>
        <p:nvSpPr>
          <p:cNvPr id="71" name="Google Shape;71;p15"/>
          <p:cNvSpPr/>
          <p:nvPr/>
        </p:nvSpPr>
        <p:spPr>
          <a:xfrm>
            <a:off x="9933429" y="1473427"/>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RECORD AN ARTIST:</a:t>
            </a:r>
            <a:r>
              <a:rPr b="0" i="0" lang="en-US" sz="3000" u="none" cap="none" strike="noStrike">
                <a:solidFill>
                  <a:srgbClr val="F4D3BC"/>
                </a:solidFill>
                <a:latin typeface="Montserrat SemiBold"/>
                <a:ea typeface="Montserrat SemiBold"/>
                <a:cs typeface="Montserrat SemiBold"/>
                <a:sym typeface="Montserrat SemiBold"/>
              </a:rPr>
              <a:t> </a:t>
            </a:r>
            <a:r>
              <a:rPr b="0" i="0" lang="en-US" sz="3000" u="none" cap="none" strike="noStrike">
                <a:solidFill>
                  <a:srgbClr val="F94B35"/>
                </a:solidFill>
                <a:latin typeface="Montserrat SemiBold"/>
                <a:ea typeface="Montserrat SemiBold"/>
                <a:cs typeface="Montserrat SemiBold"/>
                <a:sym typeface="Montserrat SemiBold"/>
              </a:rPr>
              <a:t>A SPONSORSHIP EVENT</a:t>
            </a:r>
            <a:endParaRPr/>
          </a:p>
        </p:txBody>
      </p:sp>
      <p:sp>
        <p:nvSpPr>
          <p:cNvPr id="72" name="Google Shape;72;p15"/>
          <p:cNvSpPr/>
          <p:nvPr/>
        </p:nvSpPr>
        <p:spPr>
          <a:xfrm>
            <a:off x="1591436" y="6159499"/>
            <a:ext cx="4795407"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Agenda</a:t>
            </a:r>
            <a:endParaRPr/>
          </a:p>
        </p:txBody>
      </p:sp>
      <p:sp>
        <p:nvSpPr>
          <p:cNvPr id="73" name="Google Shape;73;p15"/>
          <p:cNvSpPr/>
          <p:nvPr/>
        </p:nvSpPr>
        <p:spPr>
          <a:xfrm>
            <a:off x="9933429" y="10311632"/>
            <a:ext cx="12846756" cy="18694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000"/>
              <a:buFont typeface="Roboto"/>
              <a:buNone/>
            </a:pPr>
            <a:r>
              <a:rPr b="0" i="0" lang="en-US" sz="2000" u="none" cap="none" strike="noStrike">
                <a:solidFill>
                  <a:srgbClr val="5E5E5E"/>
                </a:solidFill>
                <a:latin typeface="Roboto"/>
                <a:ea typeface="Roboto"/>
                <a:cs typeface="Roboto"/>
                <a:sym typeface="Roboto"/>
              </a:rPr>
              <a:t>This event is dedicated to all aspiring musicians who aim to record and publish their own music. It will be held on June 30, 2023 at Music Grounds Convention Hall from 1pm to 7pm. Ticket prices start at $50 and will entitle all attendees to have the chance to be awarded with a full album sponsorship, and assistance with the production of their first music video. Perceived profits from this sponsorship event are estimated to be at least $350, 000 and will be used for the system upgrade and office renovation of the studio.</a:t>
            </a:r>
            <a:endParaRPr/>
          </a:p>
        </p:txBody>
      </p:sp>
      <p:sp>
        <p:nvSpPr>
          <p:cNvPr id="74" name="Google Shape;74;p15"/>
          <p:cNvSpPr/>
          <p:nvPr/>
        </p:nvSpPr>
        <p:spPr>
          <a:xfrm>
            <a:off x="9933429" y="9347427"/>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RUN FOR </a:t>
            </a:r>
            <a:r>
              <a:rPr b="0" i="0" lang="en-US" sz="3000" u="none" cap="none" strike="noStrike">
                <a:solidFill>
                  <a:srgbClr val="F94B35"/>
                </a:solidFill>
                <a:latin typeface="Montserrat SemiBold"/>
                <a:ea typeface="Montserrat SemiBold"/>
                <a:cs typeface="Montserrat SemiBold"/>
                <a:sym typeface="Montserrat SemiBold"/>
              </a:rPr>
              <a:t>MUSIC EVENT</a:t>
            </a:r>
            <a:endParaRPr/>
          </a:p>
        </p:txBody>
      </p:sp>
      <p:sp>
        <p:nvSpPr>
          <p:cNvPr id="75" name="Google Shape;75;p15"/>
          <p:cNvSpPr/>
          <p:nvPr/>
        </p:nvSpPr>
        <p:spPr>
          <a:xfrm>
            <a:off x="9933429" y="6374632"/>
            <a:ext cx="12846756" cy="18694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000"/>
              <a:buFont typeface="Roboto"/>
              <a:buNone/>
            </a:pPr>
            <a:r>
              <a:rPr b="0" i="0" lang="en-US" sz="2000" u="none" cap="none" strike="noStrike">
                <a:solidFill>
                  <a:srgbClr val="5E5E5E"/>
                </a:solidFill>
                <a:latin typeface="Roboto"/>
                <a:ea typeface="Roboto"/>
                <a:cs typeface="Roboto"/>
                <a:sym typeface="Roboto"/>
              </a:rPr>
              <a:t>A concert developed and organized by the band “The Strings” and is aimed to support aspiring musicians all over Texas. This event will be held on July 4, 2024 at the 7 Strings Coliseum Concert Grounds from 8pm to 12am. Mic’ Check Recording Studios will be the major sponsor for the event and will provide the music equipment, manage ticket sales and will be in charge for the marketing campaign of the event. As a major sponsor of this event, The Strings band will promote the brand and logo of Mic’ Check Recording Studios at every gig and concert.</a:t>
            </a:r>
            <a:endParaRPr/>
          </a:p>
        </p:txBody>
      </p:sp>
      <p:sp>
        <p:nvSpPr>
          <p:cNvPr id="76" name="Google Shape;76;p15"/>
          <p:cNvSpPr/>
          <p:nvPr/>
        </p:nvSpPr>
        <p:spPr>
          <a:xfrm>
            <a:off x="9933429" y="5410427"/>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ONE IN </a:t>
            </a:r>
            <a:r>
              <a:rPr b="0" i="0" lang="en-US" sz="3000" u="none" cap="none" strike="noStrike">
                <a:solidFill>
                  <a:srgbClr val="F94B35"/>
                </a:solidFill>
                <a:latin typeface="Montserrat SemiBold"/>
                <a:ea typeface="Montserrat SemiBold"/>
                <a:cs typeface="Montserrat SemiBold"/>
                <a:sym typeface="Montserrat SemiBold"/>
              </a:rPr>
              <a:t>MUSIC</a:t>
            </a:r>
            <a:endParaRPr/>
          </a:p>
        </p:txBody>
      </p:sp>
      <p:sp>
        <p:nvSpPr>
          <p:cNvPr id="77" name="Google Shape;77;p15"/>
          <p:cNvSpPr/>
          <p:nvPr/>
        </p:nvSpPr>
        <p:spPr>
          <a:xfrm rot="-5400000">
            <a:off x="2721239" y="512692"/>
            <a:ext cx="352161" cy="259457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6"/>
          <p:cNvPicPr preferRelativeResize="0"/>
          <p:nvPr/>
        </p:nvPicPr>
        <p:blipFill rotWithShape="1">
          <a:blip r:embed="rId3">
            <a:alphaModFix/>
          </a:blip>
          <a:srcRect b="0" l="20084" r="13626" t="0"/>
          <a:stretch/>
        </p:blipFill>
        <p:spPr>
          <a:xfrm>
            <a:off x="6836965" y="0"/>
            <a:ext cx="6068914" cy="13715999"/>
          </a:xfrm>
          <a:prstGeom prst="rect">
            <a:avLst/>
          </a:prstGeom>
          <a:noFill/>
          <a:ln>
            <a:noFill/>
          </a:ln>
        </p:spPr>
      </p:pic>
      <p:sp>
        <p:nvSpPr>
          <p:cNvPr id="83" name="Google Shape;83;p16"/>
          <p:cNvSpPr/>
          <p:nvPr/>
        </p:nvSpPr>
        <p:spPr>
          <a:xfrm>
            <a:off x="3617614" y="9472314"/>
            <a:ext cx="2594572" cy="259457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16"/>
          <p:cNvSpPr/>
          <p:nvPr/>
        </p:nvSpPr>
        <p:spPr>
          <a:xfrm>
            <a:off x="13506466" y="6839087"/>
            <a:ext cx="9256624" cy="3746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Mic’ Check Recording Studios is a music recording studio located at Houston, Texas and was founded by rap artist, music producer and entrepreneur Andre “ManChild” Horry. Mic’ Check Recording Studios offers the best quality of sound and service for all musicians who aim to produce and record </a:t>
            </a:r>
            <a:endParaRPr/>
          </a:p>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their songs.</a:t>
            </a:r>
            <a:endParaRPr/>
          </a:p>
        </p:txBody>
      </p:sp>
      <p:sp>
        <p:nvSpPr>
          <p:cNvPr id="85" name="Google Shape;85;p16"/>
          <p:cNvSpPr/>
          <p:nvPr/>
        </p:nvSpPr>
        <p:spPr>
          <a:xfrm>
            <a:off x="13506466" y="4908412"/>
            <a:ext cx="9964906"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6000"/>
              <a:buFont typeface="Montserrat SemiBold"/>
              <a:buNone/>
            </a:pPr>
            <a:r>
              <a:rPr b="0" i="0" lang="en-US" sz="6000" u="none" cap="none" strike="noStrike">
                <a:solidFill>
                  <a:srgbClr val="000000"/>
                </a:solidFill>
                <a:latin typeface="Montserrat SemiBold"/>
                <a:ea typeface="Montserrat SemiBold"/>
                <a:cs typeface="Montserrat SemiBold"/>
                <a:sym typeface="Montserrat SemiBold"/>
              </a:rPr>
              <a:t>Andre </a:t>
            </a:r>
            <a:r>
              <a:rPr b="0" i="0" lang="en-US" sz="6000" u="none" cap="none" strike="noStrike">
                <a:solidFill>
                  <a:srgbClr val="F94B35"/>
                </a:solidFill>
                <a:latin typeface="Montserrat SemiBold"/>
                <a:ea typeface="Montserrat SemiBold"/>
                <a:cs typeface="Montserrat SemiBold"/>
                <a:sym typeface="Montserrat SemiBold"/>
              </a:rPr>
              <a:t>“ManChild”</a:t>
            </a:r>
            <a:r>
              <a:rPr b="0" i="0" lang="en-US" sz="6000" u="none" cap="none" strike="noStrike">
                <a:solidFill>
                  <a:srgbClr val="000000"/>
                </a:solidFill>
                <a:latin typeface="Montserrat SemiBold"/>
                <a:ea typeface="Montserrat SemiBold"/>
                <a:cs typeface="Montserrat SemiBold"/>
                <a:sym typeface="Montserrat SemiBold"/>
              </a:rPr>
              <a:t> Horry</a:t>
            </a:r>
            <a:endParaRPr/>
          </a:p>
        </p:txBody>
      </p:sp>
      <p:sp>
        <p:nvSpPr>
          <p:cNvPr id="86" name="Google Shape;86;p16"/>
          <p:cNvSpPr/>
          <p:nvPr/>
        </p:nvSpPr>
        <p:spPr>
          <a:xfrm>
            <a:off x="1591436" y="10071099"/>
            <a:ext cx="4039460"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About</a:t>
            </a:r>
            <a:endParaRPr/>
          </a:p>
        </p:txBody>
      </p:sp>
      <p:sp>
        <p:nvSpPr>
          <p:cNvPr id="87" name="Google Shape;87;p16"/>
          <p:cNvSpPr/>
          <p:nvPr/>
        </p:nvSpPr>
        <p:spPr>
          <a:xfrm rot="-5400000">
            <a:off x="13833640" y="-465108"/>
            <a:ext cx="352162" cy="4482439"/>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id="92" name="Google Shape;92;p17"/>
          <p:cNvPicPr preferRelativeResize="0"/>
          <p:nvPr/>
        </p:nvPicPr>
        <p:blipFill rotWithShape="1">
          <a:blip r:embed="rId3">
            <a:alphaModFix/>
          </a:blip>
          <a:srcRect b="1013" l="46043" r="8548" t="552"/>
          <a:stretch/>
        </p:blipFill>
        <p:spPr>
          <a:xfrm>
            <a:off x="1574634" y="4707747"/>
            <a:ext cx="6024167" cy="7345761"/>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93" name="Google Shape;93;p17"/>
          <p:cNvSpPr/>
          <p:nvPr/>
        </p:nvSpPr>
        <p:spPr>
          <a:xfrm>
            <a:off x="11069373" y="5280423"/>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F94B35"/>
              </a:buClr>
              <a:buSzPts val="20000"/>
              <a:buFont typeface="Montserrat SemiBold"/>
              <a:buNone/>
            </a:pPr>
            <a:r>
              <a:rPr b="0" i="0" lang="en-US" sz="20000" u="none" cap="none" strike="noStrike">
                <a:solidFill>
                  <a:srgbClr val="F94B35"/>
                </a:solidFill>
                <a:latin typeface="Montserrat SemiBold"/>
                <a:ea typeface="Montserrat SemiBold"/>
                <a:cs typeface="Montserrat SemiBold"/>
                <a:sym typeface="Montserrat SemiBold"/>
              </a:rPr>
              <a:t>“</a:t>
            </a:r>
            <a:endParaRPr/>
          </a:p>
        </p:txBody>
      </p:sp>
      <p:sp>
        <p:nvSpPr>
          <p:cNvPr id="94" name="Google Shape;94;p17"/>
          <p:cNvSpPr/>
          <p:nvPr/>
        </p:nvSpPr>
        <p:spPr>
          <a:xfrm>
            <a:off x="16851014" y="-252248"/>
            <a:ext cx="4322565" cy="4322565"/>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5" name="Google Shape;95;p17"/>
          <p:cNvSpPr/>
          <p:nvPr/>
        </p:nvSpPr>
        <p:spPr>
          <a:xfrm>
            <a:off x="11065636" y="2201134"/>
            <a:ext cx="7781197"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Testimonials</a:t>
            </a:r>
            <a:endParaRPr/>
          </a:p>
        </p:txBody>
      </p:sp>
      <p:sp>
        <p:nvSpPr>
          <p:cNvPr id="96" name="Google Shape;96;p17"/>
          <p:cNvSpPr/>
          <p:nvPr/>
        </p:nvSpPr>
        <p:spPr>
          <a:xfrm>
            <a:off x="11069373" y="7099720"/>
            <a:ext cx="11695212" cy="20878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Mic’ Check Recording Studios offers a variety of product packages aimed to deliver the best and most authentic quality of sound experience for all musicians that aspire to release and publish</a:t>
            </a:r>
            <a:endParaRPr/>
          </a:p>
          <a:p>
            <a:pPr indent="0" lvl="0" marL="0" marR="0" rtl="0" algn="just">
              <a:lnSpc>
                <a:spcPct val="120000"/>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their songs.</a:t>
            </a:r>
            <a:endParaRPr/>
          </a:p>
        </p:txBody>
      </p:sp>
      <p:sp>
        <p:nvSpPr>
          <p:cNvPr id="97" name="Google Shape;97;p17"/>
          <p:cNvSpPr/>
          <p:nvPr/>
        </p:nvSpPr>
        <p:spPr>
          <a:xfrm>
            <a:off x="12644173" y="9680176"/>
            <a:ext cx="10118726" cy="533401"/>
          </a:xfrm>
          <a:prstGeom prst="rect">
            <a:avLst/>
          </a:prstGeom>
          <a:noFill/>
          <a:ln>
            <a:noFill/>
          </a:ln>
        </p:spPr>
        <p:txBody>
          <a:bodyPr anchorCtr="0" anchor="ctr"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Roboto"/>
              <a:buNone/>
            </a:pPr>
            <a:r>
              <a:rPr b="1" i="1" lang="en-US" sz="2900" u="none" cap="none" strike="noStrike">
                <a:solidFill>
                  <a:srgbClr val="5E5E5E"/>
                </a:solidFill>
                <a:latin typeface="Roboto"/>
                <a:ea typeface="Roboto"/>
                <a:cs typeface="Roboto"/>
                <a:sym typeface="Roboto"/>
              </a:rPr>
              <a:t>-Steve Madison, 47, Chief Sound Engineer</a:t>
            </a:r>
            <a:endParaRPr/>
          </a:p>
        </p:txBody>
      </p:sp>
      <p:sp>
        <p:nvSpPr>
          <p:cNvPr id="98" name="Google Shape;98;p17"/>
          <p:cNvSpPr/>
          <p:nvPr/>
        </p:nvSpPr>
        <p:spPr>
          <a:xfrm>
            <a:off x="7420140" y="2485525"/>
            <a:ext cx="352162" cy="3418881"/>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3">
            <a:alphaModFix/>
          </a:blip>
          <a:srcRect b="0" l="55127" r="15369" t="0"/>
          <a:stretch/>
        </p:blipFill>
        <p:spPr>
          <a:xfrm flipH="1">
            <a:off x="16692166" y="0"/>
            <a:ext cx="6068914" cy="13716000"/>
          </a:xfrm>
          <a:prstGeom prst="rect">
            <a:avLst/>
          </a:prstGeom>
          <a:noFill/>
          <a:ln>
            <a:noFill/>
          </a:ln>
        </p:spPr>
      </p:pic>
      <p:sp>
        <p:nvSpPr>
          <p:cNvPr id="104" name="Google Shape;104;p18"/>
          <p:cNvSpPr/>
          <p:nvPr/>
        </p:nvSpPr>
        <p:spPr>
          <a:xfrm>
            <a:off x="3538061" y="10154761"/>
            <a:ext cx="4039459" cy="4039459"/>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5" name="Google Shape;105;p18"/>
          <p:cNvSpPr/>
          <p:nvPr/>
        </p:nvSpPr>
        <p:spPr>
          <a:xfrm>
            <a:off x="7336547" y="6897506"/>
            <a:ext cx="8273763" cy="53467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This event is dedicated to all aspiring musicians who aim to record and publish their own music. Ticket prices start at $50 and will entitle all attendees to have the chance to be awarded with a full album sponsorship, and assistance with the production of their first music video. Perceived profits from this sponsorship event are estimated to be at least $350, 000 and will be used for the system upgrade and office renovation of the studio.</a:t>
            </a:r>
            <a:endParaRPr/>
          </a:p>
        </p:txBody>
      </p:sp>
      <p:sp>
        <p:nvSpPr>
          <p:cNvPr id="106" name="Google Shape;106;p18"/>
          <p:cNvSpPr/>
          <p:nvPr/>
        </p:nvSpPr>
        <p:spPr>
          <a:xfrm>
            <a:off x="7336547" y="5281792"/>
            <a:ext cx="6737518"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Music Grounds Convention Hall</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June 30, 2023 | 1pm to 7pm</a:t>
            </a:r>
            <a:endParaRPr/>
          </a:p>
        </p:txBody>
      </p:sp>
      <p:sp>
        <p:nvSpPr>
          <p:cNvPr id="107" name="Google Shape;107;p18"/>
          <p:cNvSpPr/>
          <p:nvPr/>
        </p:nvSpPr>
        <p:spPr>
          <a:xfrm>
            <a:off x="1566035" y="8592741"/>
            <a:ext cx="4162411" cy="3693319"/>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5000"/>
              <a:buFont typeface="Montserrat SemiBold"/>
              <a:buNone/>
            </a:pPr>
            <a:r>
              <a:rPr b="0" i="0" lang="en-US" sz="5000" u="none" cap="none" strike="noStrike">
                <a:solidFill>
                  <a:srgbClr val="000000"/>
                </a:solidFill>
                <a:latin typeface="Montserrat SemiBold"/>
                <a:ea typeface="Montserrat SemiBold"/>
                <a:cs typeface="Montserrat SemiBold"/>
                <a:sym typeface="Montserrat SemiBold"/>
              </a:rPr>
              <a:t>Record An Artist:</a:t>
            </a:r>
            <a:r>
              <a:rPr b="0" i="0" lang="en-US" sz="5000" u="none" cap="none" strike="noStrike">
                <a:solidFill>
                  <a:srgbClr val="F94B35"/>
                </a:solidFill>
                <a:latin typeface="Montserrat SemiBold"/>
                <a:ea typeface="Montserrat SemiBold"/>
                <a:cs typeface="Montserrat SemiBold"/>
                <a:sym typeface="Montserrat SemiBold"/>
              </a:rPr>
              <a:t> A Sponsorship Event</a:t>
            </a:r>
            <a:endParaRPr/>
          </a:p>
        </p:txBody>
      </p:sp>
      <p:sp>
        <p:nvSpPr>
          <p:cNvPr id="108" name="Google Shape;108;p18"/>
          <p:cNvSpPr/>
          <p:nvPr/>
        </p:nvSpPr>
        <p:spPr>
          <a:xfrm rot="-5400000">
            <a:off x="3759928" y="-568329"/>
            <a:ext cx="352161" cy="4688881"/>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b="0" l="2401" r="2341" t="0"/>
          <a:stretch/>
        </p:blipFill>
        <p:spPr>
          <a:xfrm>
            <a:off x="5260982" y="0"/>
            <a:ext cx="8711275" cy="13716000"/>
          </a:xfrm>
          <a:custGeom>
            <a:rect b="b" l="l" r="r" t="t"/>
            <a:pathLst>
              <a:path extrusionOk="0" h="21600" w="21600">
                <a:moveTo>
                  <a:pt x="0" y="21600"/>
                </a:moveTo>
                <a:lnTo>
                  <a:pt x="18624" y="21600"/>
                </a:lnTo>
                <a:lnTo>
                  <a:pt x="21600" y="0"/>
                </a:lnTo>
                <a:lnTo>
                  <a:pt x="2976" y="0"/>
                </a:lnTo>
                <a:lnTo>
                  <a:pt x="0" y="21600"/>
                </a:lnTo>
                <a:close/>
              </a:path>
            </a:pathLst>
          </a:custGeom>
          <a:noFill/>
          <a:ln>
            <a:noFill/>
          </a:ln>
        </p:spPr>
      </p:pic>
      <p:sp>
        <p:nvSpPr>
          <p:cNvPr id="114" name="Google Shape;114;p19"/>
          <p:cNvSpPr/>
          <p:nvPr/>
        </p:nvSpPr>
        <p:spPr>
          <a:xfrm>
            <a:off x="2672921" y="1620361"/>
            <a:ext cx="2079690" cy="2079690"/>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5" name="Google Shape;115;p19"/>
          <p:cNvSpPr/>
          <p:nvPr/>
        </p:nvSpPr>
        <p:spPr>
          <a:xfrm>
            <a:off x="14816847" y="5830706"/>
            <a:ext cx="8014901" cy="64135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“One in Music” is a concert developed and organized by the band “The Strings” and is aimed to support aspiring musicians all over Texas. Mic’ Check Recording Studios will be the major sponsor for the event and will provide the music equipment, manage ticket sales and will be in charge for the marketing campaign of the event. Profits gained from this sponsorship is estimated to be up to $900, 000 to $1 million and will be used for the opening of the new Manhattan branch of Mic’ Check Recording Studios.</a:t>
            </a:r>
            <a:endParaRPr/>
          </a:p>
        </p:txBody>
      </p:sp>
      <p:sp>
        <p:nvSpPr>
          <p:cNvPr id="116" name="Google Shape;116;p19"/>
          <p:cNvSpPr/>
          <p:nvPr/>
        </p:nvSpPr>
        <p:spPr>
          <a:xfrm>
            <a:off x="14816847" y="4164192"/>
            <a:ext cx="7209304"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7 Strings Coliseum Concert Grounds</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July 4, 2024 | 8pm to 12am</a:t>
            </a:r>
            <a:endParaRPr/>
          </a:p>
        </p:txBody>
      </p:sp>
      <p:sp>
        <p:nvSpPr>
          <p:cNvPr id="117" name="Google Shape;117;p19"/>
          <p:cNvSpPr/>
          <p:nvPr/>
        </p:nvSpPr>
        <p:spPr>
          <a:xfrm>
            <a:off x="1566036" y="2399029"/>
            <a:ext cx="4039460" cy="170434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5000"/>
              <a:buFont typeface="Montserrat SemiBold"/>
              <a:buNone/>
            </a:pPr>
            <a:r>
              <a:rPr b="0" i="0" lang="en-US" sz="5000" u="none" cap="none" strike="noStrike">
                <a:solidFill>
                  <a:srgbClr val="000000"/>
                </a:solidFill>
                <a:latin typeface="Montserrat SemiBold"/>
                <a:ea typeface="Montserrat SemiBold"/>
                <a:cs typeface="Montserrat SemiBold"/>
                <a:sym typeface="Montserrat SemiBold"/>
              </a:rPr>
              <a:t>One In</a:t>
            </a:r>
            <a:endParaRPr/>
          </a:p>
          <a:p>
            <a:pPr indent="0" lvl="0" marL="0" marR="0" rtl="0" algn="l">
              <a:lnSpc>
                <a:spcPct val="120000"/>
              </a:lnSpc>
              <a:spcBef>
                <a:spcPts val="0"/>
              </a:spcBef>
              <a:spcAft>
                <a:spcPts val="0"/>
              </a:spcAft>
              <a:buClr>
                <a:srgbClr val="F94B35"/>
              </a:buClr>
              <a:buSzPts val="5000"/>
              <a:buFont typeface="Montserrat SemiBold"/>
              <a:buNone/>
            </a:pPr>
            <a:r>
              <a:rPr b="0" i="0" lang="en-US" sz="5000" u="none" cap="none" strike="noStrike">
                <a:solidFill>
                  <a:srgbClr val="F94B35"/>
                </a:solidFill>
                <a:latin typeface="Montserrat SemiBold"/>
                <a:ea typeface="Montserrat SemiBold"/>
                <a:cs typeface="Montserrat SemiBold"/>
                <a:sym typeface="Montserrat SemiBold"/>
              </a:rPr>
              <a:t>Music</a:t>
            </a:r>
            <a:endParaRPr/>
          </a:p>
        </p:txBody>
      </p:sp>
      <p:sp>
        <p:nvSpPr>
          <p:cNvPr id="118" name="Google Shape;118;p19"/>
          <p:cNvSpPr/>
          <p:nvPr/>
        </p:nvSpPr>
        <p:spPr>
          <a:xfrm rot="-5400000">
            <a:off x="3758009" y="9576656"/>
            <a:ext cx="352162" cy="4685044"/>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b="0" l="44279" r="18528" t="0"/>
          <a:stretch/>
        </p:blipFill>
        <p:spPr>
          <a:xfrm flipH="1">
            <a:off x="16692164" y="-24904"/>
            <a:ext cx="7758412" cy="13909180"/>
          </a:xfrm>
          <a:prstGeom prst="rect">
            <a:avLst/>
          </a:prstGeom>
          <a:noFill/>
          <a:ln>
            <a:noFill/>
          </a:ln>
        </p:spPr>
      </p:pic>
      <p:sp>
        <p:nvSpPr>
          <p:cNvPr id="124" name="Google Shape;124;p20"/>
          <p:cNvSpPr/>
          <p:nvPr/>
        </p:nvSpPr>
        <p:spPr>
          <a:xfrm>
            <a:off x="3689620" y="5421629"/>
            <a:ext cx="1704341" cy="1704342"/>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5" name="Google Shape;125;p20"/>
          <p:cNvSpPr/>
          <p:nvPr/>
        </p:nvSpPr>
        <p:spPr>
          <a:xfrm>
            <a:off x="7336547" y="3092449"/>
            <a:ext cx="6686718" cy="90805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This fun run is organized and developed One Music Academy and will be sponsored by Mic’ Check Recording Studios. As the leading sponsor of this event, Mic Check’ Recording Studios will provide the marketing campaign, ticket sales and event equipments. In return, the One Music Academy will promote the brand and logo of Mic’ Check Recording Studios at every musical activity. Profits gained from this sponsorship agreement is estimated to be between $500, 000 and $700, 000 and will be used for the system upgrade of the new Manhattan branch of Mic’ Check Recording Studios.</a:t>
            </a:r>
            <a:endParaRPr/>
          </a:p>
        </p:txBody>
      </p:sp>
      <p:sp>
        <p:nvSpPr>
          <p:cNvPr id="126" name="Google Shape;126;p20"/>
          <p:cNvSpPr/>
          <p:nvPr/>
        </p:nvSpPr>
        <p:spPr>
          <a:xfrm>
            <a:off x="7336547" y="1484492"/>
            <a:ext cx="6737518"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Lincoln Memorial Circle</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August 13, 2024 | 5am to 7am</a:t>
            </a:r>
            <a:endParaRPr/>
          </a:p>
        </p:txBody>
      </p:sp>
      <p:sp>
        <p:nvSpPr>
          <p:cNvPr id="127" name="Google Shape;127;p20"/>
          <p:cNvSpPr/>
          <p:nvPr/>
        </p:nvSpPr>
        <p:spPr>
          <a:xfrm>
            <a:off x="1566036" y="6005829"/>
            <a:ext cx="4039460" cy="1704342"/>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5000"/>
              <a:buFont typeface="Montserrat SemiBold"/>
              <a:buNone/>
            </a:pPr>
            <a:r>
              <a:rPr b="0" i="0" lang="en-US" sz="5000" u="none" cap="none" strike="noStrike">
                <a:solidFill>
                  <a:srgbClr val="000000"/>
                </a:solidFill>
                <a:latin typeface="Montserrat SemiBold"/>
                <a:ea typeface="Montserrat SemiBold"/>
                <a:cs typeface="Montserrat SemiBold"/>
                <a:sym typeface="Montserrat SemiBold"/>
              </a:rPr>
              <a:t>Run For </a:t>
            </a:r>
            <a:r>
              <a:rPr b="0" i="0" lang="en-US" sz="5000" u="none" cap="none" strike="noStrike">
                <a:solidFill>
                  <a:srgbClr val="F94B35"/>
                </a:solidFill>
                <a:latin typeface="Montserrat SemiBold"/>
                <a:ea typeface="Montserrat SemiBold"/>
                <a:cs typeface="Montserrat SemiBold"/>
                <a:sym typeface="Montserrat SemiBold"/>
              </a:rPr>
              <a:t>Music Event</a:t>
            </a:r>
            <a:endParaRPr/>
          </a:p>
        </p:txBody>
      </p:sp>
      <p:sp>
        <p:nvSpPr>
          <p:cNvPr id="128" name="Google Shape;128;p20"/>
          <p:cNvSpPr/>
          <p:nvPr/>
        </p:nvSpPr>
        <p:spPr>
          <a:xfrm rot="-5400000">
            <a:off x="17445767" y="-758300"/>
            <a:ext cx="352161" cy="506882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b="11630" l="33948" r="28250" t="26023"/>
          <a:stretch/>
        </p:blipFill>
        <p:spPr>
          <a:xfrm>
            <a:off x="6836965" y="7044531"/>
            <a:ext cx="6068914" cy="6671469"/>
          </a:xfrm>
          <a:prstGeom prst="rect">
            <a:avLst/>
          </a:prstGeom>
          <a:noFill/>
          <a:ln>
            <a:noFill/>
          </a:ln>
        </p:spPr>
      </p:pic>
      <p:sp>
        <p:nvSpPr>
          <p:cNvPr id="134" name="Google Shape;134;p21"/>
          <p:cNvSpPr/>
          <p:nvPr/>
        </p:nvSpPr>
        <p:spPr>
          <a:xfrm>
            <a:off x="-2227858" y="7102475"/>
            <a:ext cx="4955878" cy="4955878"/>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5" name="Google Shape;135;p21"/>
          <p:cNvSpPr/>
          <p:nvPr/>
        </p:nvSpPr>
        <p:spPr>
          <a:xfrm>
            <a:off x="14041255" y="5810387"/>
            <a:ext cx="8600589" cy="6413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Mic’ Check Recording Studios was founded by Andre “ManChild” Horry in 1997. As a rap artist and music enthusiast, Andre established his own music recording studio to help new musicians unleash their true potential in creating music. The studio achieved its biggest accomplishment after managing the album release of the band “Love Shot” which sold over 5 million copies on its first 2 weeks. Today, the studio is now regarded as one of the leading and best recording studios in Texas and is now extending their brand to Manhattan and Ohio.</a:t>
            </a:r>
            <a:endParaRPr/>
          </a:p>
        </p:txBody>
      </p:sp>
      <p:sp>
        <p:nvSpPr>
          <p:cNvPr id="136" name="Google Shape;136;p21"/>
          <p:cNvSpPr/>
          <p:nvPr/>
        </p:nvSpPr>
        <p:spPr>
          <a:xfrm>
            <a:off x="1527936" y="10071099"/>
            <a:ext cx="4415664"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History</a:t>
            </a:r>
            <a:endParaRPr/>
          </a:p>
        </p:txBody>
      </p:sp>
      <p:pic>
        <p:nvPicPr>
          <p:cNvPr id="137" name="Google Shape;137;p21"/>
          <p:cNvPicPr preferRelativeResize="0"/>
          <p:nvPr/>
        </p:nvPicPr>
        <p:blipFill rotWithShape="1">
          <a:blip r:embed="rId4">
            <a:alphaModFix/>
          </a:blip>
          <a:srcRect b="0" l="16428" r="21372" t="1050"/>
          <a:stretch/>
        </p:blipFill>
        <p:spPr>
          <a:xfrm>
            <a:off x="6836965" y="685502"/>
            <a:ext cx="6068915" cy="6397295"/>
          </a:xfrm>
          <a:prstGeom prst="rect">
            <a:avLst/>
          </a:prstGeom>
          <a:noFill/>
          <a:ln>
            <a:noFill/>
          </a:ln>
        </p:spPr>
      </p:pic>
      <p:pic>
        <p:nvPicPr>
          <p:cNvPr id="138" name="Google Shape;138;p21"/>
          <p:cNvPicPr preferRelativeResize="0"/>
          <p:nvPr/>
        </p:nvPicPr>
        <p:blipFill rotWithShape="1">
          <a:blip r:embed="rId5">
            <a:alphaModFix/>
          </a:blip>
          <a:srcRect b="0" l="7159" r="7158" t="0"/>
          <a:stretch/>
        </p:blipFill>
        <p:spPr>
          <a:xfrm>
            <a:off x="12907565" y="0"/>
            <a:ext cx="6068915" cy="4720928"/>
          </a:xfrm>
          <a:prstGeom prst="rect">
            <a:avLst/>
          </a:prstGeom>
          <a:noFill/>
          <a:ln>
            <a:noFill/>
          </a:ln>
        </p:spPr>
      </p:pic>
      <p:sp>
        <p:nvSpPr>
          <p:cNvPr id="139" name="Google Shape;139;p21"/>
          <p:cNvSpPr/>
          <p:nvPr/>
        </p:nvSpPr>
        <p:spPr>
          <a:xfrm>
            <a:off x="12732973" y="1617893"/>
            <a:ext cx="352162" cy="4482440"/>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b="0" l="27875" r="27877" t="1"/>
          <a:stretch/>
        </p:blipFill>
        <p:spPr>
          <a:xfrm>
            <a:off x="16763834" y="4707747"/>
            <a:ext cx="6024167" cy="9074548"/>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45" name="Google Shape;145;p22"/>
          <p:cNvSpPr/>
          <p:nvPr/>
        </p:nvSpPr>
        <p:spPr>
          <a:xfrm>
            <a:off x="1506273" y="7287023"/>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F94B35"/>
              </a:buClr>
              <a:buSzPts val="20000"/>
              <a:buFont typeface="Montserrat SemiBold"/>
              <a:buNone/>
            </a:pPr>
            <a:r>
              <a:rPr b="0" i="0" lang="en-US" sz="20000" u="none" cap="none" strike="noStrike">
                <a:solidFill>
                  <a:srgbClr val="F94B35"/>
                </a:solidFill>
                <a:latin typeface="Montserrat SemiBold"/>
                <a:ea typeface="Montserrat SemiBold"/>
                <a:cs typeface="Montserrat SemiBold"/>
                <a:sym typeface="Montserrat SemiBold"/>
              </a:rPr>
              <a:t>“</a:t>
            </a:r>
            <a:endParaRPr/>
          </a:p>
        </p:txBody>
      </p:sp>
      <p:sp>
        <p:nvSpPr>
          <p:cNvPr id="146" name="Google Shape;146;p22"/>
          <p:cNvSpPr/>
          <p:nvPr/>
        </p:nvSpPr>
        <p:spPr>
          <a:xfrm>
            <a:off x="7808614" y="1621995"/>
            <a:ext cx="3418881" cy="3418880"/>
          </a:xfrm>
          <a:prstGeom prst="ellipse">
            <a:avLst/>
          </a:prstGeom>
          <a:solidFill>
            <a:srgbClr val="FFB43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7" name="Google Shape;147;p22"/>
          <p:cNvSpPr/>
          <p:nvPr/>
        </p:nvSpPr>
        <p:spPr>
          <a:xfrm>
            <a:off x="1591436" y="1934434"/>
            <a:ext cx="7781197" cy="2794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Testimonials</a:t>
            </a:r>
            <a:endParaRPr/>
          </a:p>
          <a:p>
            <a:pPr indent="0" lvl="0" marL="0" marR="0" rtl="0" algn="l">
              <a:lnSpc>
                <a:spcPct val="100000"/>
              </a:lnSpc>
              <a:spcBef>
                <a:spcPts val="0"/>
              </a:spcBef>
              <a:spcAft>
                <a:spcPts val="0"/>
              </a:spcAft>
              <a:buClr>
                <a:srgbClr val="F94B35"/>
              </a:buClr>
              <a:buSzPts val="9000"/>
              <a:buFont typeface="Montserrat"/>
              <a:buNone/>
            </a:pPr>
            <a:r>
              <a:rPr b="1" i="0" lang="en-US" sz="9000" u="none" cap="none" strike="noStrike">
                <a:solidFill>
                  <a:srgbClr val="F94B35"/>
                </a:solidFill>
                <a:latin typeface="Montserrat"/>
                <a:ea typeface="Montserrat"/>
                <a:cs typeface="Montserrat"/>
                <a:sym typeface="Montserrat"/>
              </a:rPr>
              <a:t>From Clients</a:t>
            </a:r>
            <a:endParaRPr/>
          </a:p>
        </p:txBody>
      </p:sp>
      <p:sp>
        <p:nvSpPr>
          <p:cNvPr id="148" name="Google Shape;148;p22"/>
          <p:cNvSpPr/>
          <p:nvPr/>
        </p:nvSpPr>
        <p:spPr>
          <a:xfrm>
            <a:off x="1569773" y="9106320"/>
            <a:ext cx="12719843" cy="20878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As a musician who is in dire need of help in producing my songs, Mic’ Check Recording Studios gave me nothing but the best along with a hassle-free experience while producing my very first album. You can definitely count on them to make it work anytime.</a:t>
            </a:r>
            <a:endParaRPr/>
          </a:p>
        </p:txBody>
      </p:sp>
      <p:sp>
        <p:nvSpPr>
          <p:cNvPr id="149" name="Google Shape;149;p22"/>
          <p:cNvSpPr/>
          <p:nvPr/>
        </p:nvSpPr>
        <p:spPr>
          <a:xfrm>
            <a:off x="4170891" y="11686776"/>
            <a:ext cx="10118726" cy="533401"/>
          </a:xfrm>
          <a:prstGeom prst="rect">
            <a:avLst/>
          </a:prstGeom>
          <a:noFill/>
          <a:ln>
            <a:noFill/>
          </a:ln>
        </p:spPr>
        <p:txBody>
          <a:bodyPr anchorCtr="0" anchor="ctr"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Roboto"/>
              <a:buNone/>
            </a:pPr>
            <a:r>
              <a:rPr b="1" i="1" lang="en-US" sz="2900" u="none" cap="none" strike="noStrike">
                <a:solidFill>
                  <a:srgbClr val="5E5E5E"/>
                </a:solidFill>
                <a:latin typeface="Roboto"/>
                <a:ea typeface="Roboto"/>
                <a:cs typeface="Roboto"/>
                <a:sym typeface="Roboto"/>
              </a:rPr>
              <a:t>-Johnson Smith, 25, Singer-Songwriter</a:t>
            </a:r>
            <a:endParaRPr/>
          </a:p>
        </p:txBody>
      </p:sp>
      <p:sp>
        <p:nvSpPr>
          <p:cNvPr id="150" name="Google Shape;150;p22"/>
          <p:cNvSpPr/>
          <p:nvPr/>
        </p:nvSpPr>
        <p:spPr>
          <a:xfrm>
            <a:off x="16500641" y="1621925"/>
            <a:ext cx="352162" cy="4867342"/>
          </a:xfrm>
          <a:prstGeom prst="rect">
            <a:avLst/>
          </a:prstGeom>
          <a:solidFill>
            <a:srgbClr val="465A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