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13716000" cx="24384000"/>
  <p:notesSz cx="6858000" cy="9144000"/>
  <p:embeddedFontLst>
    <p:embeddedFont>
      <p:font typeface="Roboto Black"/>
      <p:bold r:id="rId20"/>
      <p:boldItalic r:id="rId21"/>
    </p:embeddedFont>
    <p:embeddedFont>
      <p:font typeface="Roboto"/>
      <p:regular r:id="rId22"/>
      <p:bold r:id="rId23"/>
      <p:italic r:id="rId24"/>
      <p:boldItalic r:id="rId25"/>
    </p:embeddedFont>
    <p:embeddedFont>
      <p:font typeface="Roboto Medium"/>
      <p:regular r:id="rId26"/>
      <p:bold r:id="rId27"/>
      <p:italic r:id="rId28"/>
      <p:boldItalic r:id="rId29"/>
    </p:embeddedFont>
    <p:embeddedFont>
      <p:font typeface="Poppins"/>
      <p:regular r:id="rId30"/>
      <p:bold r:id="rId31"/>
      <p:italic r:id="rId32"/>
      <p:boldItalic r:id="rId33"/>
    </p:embeddedFont>
    <p:embeddedFont>
      <p:font typeface="Helvetica Neue"/>
      <p:regular r:id="rId34"/>
      <p:bold r:id="rId35"/>
      <p:italic r:id="rId36"/>
      <p:boldItalic r:id="rId37"/>
    </p:embeddedFont>
    <p:embeddedFont>
      <p:font typeface="Roboto Light"/>
      <p:regular r:id="rId38"/>
      <p:bold r:id="rId39"/>
      <p:italic r:id="rId40"/>
      <p:boldItalic r:id="rId41"/>
    </p:embeddedFont>
    <p:embeddedFont>
      <p:font typeface="Helvetica Neue Light"/>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RobotoLight-italic.fntdata"/><Relationship Id="rId20" Type="http://schemas.openxmlformats.org/officeDocument/2006/relationships/font" Target="fonts/RobotoBlack-bold.fntdata"/><Relationship Id="rId42" Type="http://schemas.openxmlformats.org/officeDocument/2006/relationships/font" Target="fonts/HelveticaNeueLight-regular.fntdata"/><Relationship Id="rId41" Type="http://schemas.openxmlformats.org/officeDocument/2006/relationships/font" Target="fonts/RobotoLight-boldItalic.fntdata"/><Relationship Id="rId22" Type="http://schemas.openxmlformats.org/officeDocument/2006/relationships/font" Target="fonts/Roboto-regular.fntdata"/><Relationship Id="rId44" Type="http://schemas.openxmlformats.org/officeDocument/2006/relationships/font" Target="fonts/HelveticaNeueLight-italic.fntdata"/><Relationship Id="rId21" Type="http://schemas.openxmlformats.org/officeDocument/2006/relationships/font" Target="fonts/RobotoBlack-boldItalic.fntdata"/><Relationship Id="rId43" Type="http://schemas.openxmlformats.org/officeDocument/2006/relationships/font" Target="fonts/HelveticaNeueLight-bold.fntdata"/><Relationship Id="rId24" Type="http://schemas.openxmlformats.org/officeDocument/2006/relationships/font" Target="fonts/Roboto-italic.fntdata"/><Relationship Id="rId23" Type="http://schemas.openxmlformats.org/officeDocument/2006/relationships/font" Target="fonts/Roboto-bold.fntdata"/><Relationship Id="rId45" Type="http://schemas.openxmlformats.org/officeDocument/2006/relationships/font" Target="fonts/HelveticaNeueLight-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Medium-regular.fntdata"/><Relationship Id="rId25" Type="http://schemas.openxmlformats.org/officeDocument/2006/relationships/font" Target="fonts/Roboto-boldItalic.fntdata"/><Relationship Id="rId28" Type="http://schemas.openxmlformats.org/officeDocument/2006/relationships/font" Target="fonts/RobotoMedium-italic.fntdata"/><Relationship Id="rId27" Type="http://schemas.openxmlformats.org/officeDocument/2006/relationships/font" Target="fonts/RobotoMedium-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Medium-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11" Type="http://schemas.openxmlformats.org/officeDocument/2006/relationships/slide" Target="slides/slide7.xml"/><Relationship Id="rId33" Type="http://schemas.openxmlformats.org/officeDocument/2006/relationships/font" Target="fonts/Poppins-boldItalic.fntdata"/><Relationship Id="rId10" Type="http://schemas.openxmlformats.org/officeDocument/2006/relationships/slide" Target="slides/slide6.xml"/><Relationship Id="rId32" Type="http://schemas.openxmlformats.org/officeDocument/2006/relationships/font" Target="fonts/Poppins-italic.fntdata"/><Relationship Id="rId13" Type="http://schemas.openxmlformats.org/officeDocument/2006/relationships/slide" Target="slides/slide9.xml"/><Relationship Id="rId35" Type="http://schemas.openxmlformats.org/officeDocument/2006/relationships/font" Target="fonts/HelveticaNeue-bold.fntdata"/><Relationship Id="rId12" Type="http://schemas.openxmlformats.org/officeDocument/2006/relationships/slide" Target="slides/slide8.xml"/><Relationship Id="rId34" Type="http://schemas.openxmlformats.org/officeDocument/2006/relationships/font" Target="fonts/HelveticaNeue-regular.fntdata"/><Relationship Id="rId15" Type="http://schemas.openxmlformats.org/officeDocument/2006/relationships/slide" Target="slides/slide11.xml"/><Relationship Id="rId37" Type="http://schemas.openxmlformats.org/officeDocument/2006/relationships/font" Target="fonts/HelveticaNeue-boldItalic.fntdata"/><Relationship Id="rId14" Type="http://schemas.openxmlformats.org/officeDocument/2006/relationships/slide" Target="slides/slide10.xml"/><Relationship Id="rId36" Type="http://schemas.openxmlformats.org/officeDocument/2006/relationships/font" Target="fonts/HelveticaNeue-italic.fntdata"/><Relationship Id="rId17" Type="http://schemas.openxmlformats.org/officeDocument/2006/relationships/slide" Target="slides/slide13.xml"/><Relationship Id="rId39" Type="http://schemas.openxmlformats.org/officeDocument/2006/relationships/font" Target="fonts/RobotoLight-bold.fntdata"/><Relationship Id="rId16" Type="http://schemas.openxmlformats.org/officeDocument/2006/relationships/slide" Target="slides/slide12.xml"/><Relationship Id="rId38" Type="http://schemas.openxmlformats.org/officeDocument/2006/relationships/font" Target="fonts/RobotoLight-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 name="Google Shape;68;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18.jpg"/><Relationship Id="rId5" Type="http://schemas.openxmlformats.org/officeDocument/2006/relationships/image" Target="../media/image6.jpg"/><Relationship Id="rId6"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7.jpg"/><Relationship Id="rId5"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4"/>
          <p:cNvSpPr txBox="1"/>
          <p:nvPr>
            <p:ph idx="4294967295" type="subTitle"/>
          </p:nvPr>
        </p:nvSpPr>
        <p:spPr>
          <a:xfrm>
            <a:off x="1203401" y="10959190"/>
            <a:ext cx="4067871" cy="1778993"/>
          </a:xfrm>
          <a:prstGeom prst="rect">
            <a:avLst/>
          </a:prstGeom>
          <a:noFill/>
          <a:ln>
            <a:noFill/>
          </a:ln>
        </p:spPr>
        <p:txBody>
          <a:bodyPr anchorCtr="0" anchor="ctr" bIns="50800" lIns="50800" spcFirstLastPara="1" rIns="50800" wrap="square" tIns="50800">
            <a:noAutofit/>
          </a:bodyPr>
          <a:lstStyle/>
          <a:p>
            <a:pPr indent="0" lvl="0" marL="0" marR="0" rtl="0" algn="l">
              <a:lnSpc>
                <a:spcPct val="90000"/>
              </a:lnSpc>
              <a:spcBef>
                <a:spcPts val="0"/>
              </a:spcBef>
              <a:spcAft>
                <a:spcPts val="0"/>
              </a:spcAft>
              <a:buClr>
                <a:srgbClr val="000000"/>
              </a:buClr>
              <a:buSzPts val="2880"/>
              <a:buFont typeface="Roboto Light"/>
              <a:buNone/>
            </a:pPr>
            <a:r>
              <a:rPr b="0" i="0" lang="en-US" sz="2880" u="none" cap="none" strike="noStrike">
                <a:solidFill>
                  <a:srgbClr val="000000"/>
                </a:solidFill>
                <a:latin typeface="Roboto Light"/>
                <a:ea typeface="Roboto Light"/>
                <a:cs typeface="Roboto Light"/>
                <a:sym typeface="Roboto Light"/>
              </a:rPr>
              <a:t>+982 23489234</a:t>
            </a:r>
            <a:endParaRPr/>
          </a:p>
          <a:p>
            <a:pPr indent="0" lvl="0" marL="0" marR="0" rtl="0" algn="l">
              <a:lnSpc>
                <a:spcPct val="90000"/>
              </a:lnSpc>
              <a:spcBef>
                <a:spcPts val="0"/>
              </a:spcBef>
              <a:spcAft>
                <a:spcPts val="0"/>
              </a:spcAft>
              <a:buClr>
                <a:srgbClr val="000000"/>
              </a:buClr>
              <a:buSzPts val="2880"/>
              <a:buFont typeface="Roboto Light"/>
              <a:buNone/>
            </a:pPr>
            <a:r>
              <a:rPr b="0" i="0" lang="en-US" sz="2880" u="none" cap="none" strike="noStrike">
                <a:solidFill>
                  <a:srgbClr val="000000"/>
                </a:solidFill>
                <a:latin typeface="Roboto Light"/>
                <a:ea typeface="Roboto Light"/>
                <a:cs typeface="Roboto Light"/>
                <a:sym typeface="Roboto Light"/>
              </a:rPr>
              <a:t>intertwine@gmail.com</a:t>
            </a:r>
            <a:endParaRPr/>
          </a:p>
          <a:p>
            <a:pPr indent="0" lvl="0" marL="0" marR="0" rtl="0" algn="l">
              <a:lnSpc>
                <a:spcPct val="90000"/>
              </a:lnSpc>
              <a:spcBef>
                <a:spcPts val="0"/>
              </a:spcBef>
              <a:spcAft>
                <a:spcPts val="0"/>
              </a:spcAft>
              <a:buClr>
                <a:srgbClr val="000000"/>
              </a:buClr>
              <a:buSzPts val="2880"/>
              <a:buFont typeface="Roboto Light"/>
              <a:buNone/>
            </a:pPr>
            <a:r>
              <a:rPr b="0" i="0" lang="en-US" sz="2880" u="none" cap="none" strike="noStrike">
                <a:solidFill>
                  <a:srgbClr val="000000"/>
                </a:solidFill>
                <a:latin typeface="Roboto Light"/>
                <a:ea typeface="Roboto Light"/>
                <a:cs typeface="Roboto Light"/>
                <a:sym typeface="Roboto Light"/>
              </a:rPr>
              <a:t>us@intertwine.com</a:t>
            </a:r>
            <a:endParaRPr/>
          </a:p>
        </p:txBody>
      </p:sp>
      <p:sp>
        <p:nvSpPr>
          <p:cNvPr id="60" name="Google Shape;60;p14"/>
          <p:cNvSpPr/>
          <p:nvPr/>
        </p:nvSpPr>
        <p:spPr>
          <a:xfrm>
            <a:off x="13027769" y="-1647676"/>
            <a:ext cx="17011353" cy="17011353"/>
          </a:xfrm>
          <a:prstGeom prst="ellipse">
            <a:avLst/>
          </a:prstGeom>
          <a:noFill/>
          <a:ln cap="flat" cmpd="sng" w="952500">
            <a:solidFill>
              <a:srgbClr val="638A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1" name="Google Shape;61;p14"/>
          <p:cNvSpPr/>
          <p:nvPr/>
        </p:nvSpPr>
        <p:spPr>
          <a:xfrm>
            <a:off x="14279166" y="-396280"/>
            <a:ext cx="14508561" cy="14508561"/>
          </a:xfrm>
          <a:prstGeom prst="ellipse">
            <a:avLst/>
          </a:prstGeom>
          <a:noFill/>
          <a:ln cap="flat" cmpd="sng" w="952500">
            <a:solidFill>
              <a:srgbClr val="638A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2" name="Google Shape;62;p14"/>
          <p:cNvSpPr/>
          <p:nvPr/>
        </p:nvSpPr>
        <p:spPr>
          <a:xfrm>
            <a:off x="9619630" y="1261881"/>
            <a:ext cx="5720838" cy="5720838"/>
          </a:xfrm>
          <a:prstGeom prst="ellipse">
            <a:avLst/>
          </a:prstGeom>
          <a:solidFill>
            <a:srgbClr val="90F1A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3" name="Google Shape;63;p14"/>
          <p:cNvSpPr txBox="1"/>
          <p:nvPr>
            <p:ph idx="4294967295" type="ctrTitle"/>
          </p:nvPr>
        </p:nvSpPr>
        <p:spPr>
          <a:xfrm>
            <a:off x="1152600" y="3487138"/>
            <a:ext cx="11039399" cy="1270323"/>
          </a:xfrm>
          <a:prstGeom prst="rect">
            <a:avLst/>
          </a:prstGeom>
          <a:noFill/>
          <a:ln>
            <a:noFill/>
          </a:ln>
        </p:spPr>
        <p:txBody>
          <a:bodyPr anchorCtr="0" anchor="t" bIns="50800" lIns="50800" spcFirstLastPara="1" rIns="50800" wrap="square" tIns="50800">
            <a:noAutofit/>
          </a:bodyPr>
          <a:lstStyle/>
          <a:p>
            <a:pPr indent="0" lvl="0" marL="457200" marR="0" rtl="0" algn="l">
              <a:lnSpc>
                <a:spcPct val="100000"/>
              </a:lnSpc>
              <a:spcBef>
                <a:spcPts val="0"/>
              </a:spcBef>
              <a:spcAft>
                <a:spcPts val="0"/>
              </a:spcAft>
              <a:buClr>
                <a:srgbClr val="000000"/>
              </a:buClr>
              <a:buSzPts val="7200"/>
              <a:buFont typeface="Poppins"/>
              <a:buNone/>
            </a:pPr>
            <a:r>
              <a:rPr b="1" i="0" lang="en-US" sz="7200" u="none" cap="none" strike="noStrike">
                <a:solidFill>
                  <a:srgbClr val="000000"/>
                </a:solidFill>
                <a:latin typeface="Poppins"/>
                <a:ea typeface="Poppins"/>
                <a:cs typeface="Poppins"/>
                <a:sym typeface="Poppins"/>
              </a:rPr>
              <a:t>Intertwine, Inc.</a:t>
            </a:r>
            <a:endParaRPr/>
          </a:p>
        </p:txBody>
      </p:sp>
      <p:pic>
        <p:nvPicPr>
          <p:cNvPr id="64" name="Google Shape;64;p14"/>
          <p:cNvPicPr preferRelativeResize="0"/>
          <p:nvPr/>
        </p:nvPicPr>
        <p:blipFill rotWithShape="1">
          <a:blip r:embed="rId3">
            <a:alphaModFix/>
          </a:blip>
          <a:srcRect b="0" l="214" r="0" t="17526"/>
          <a:stretch/>
        </p:blipFill>
        <p:spPr>
          <a:xfrm>
            <a:off x="10888938" y="7608061"/>
            <a:ext cx="13632454" cy="7512448"/>
          </a:xfrm>
          <a:custGeom>
            <a:rect b="b" l="l" r="r" t="t"/>
            <a:pathLst>
              <a:path extrusionOk="0" h="21600" w="21364">
                <a:moveTo>
                  <a:pt x="10785" y="0"/>
                </a:moveTo>
                <a:cubicBezTo>
                  <a:pt x="8025" y="0"/>
                  <a:pt x="5264" y="1932"/>
                  <a:pt x="3158" y="5796"/>
                </a:cubicBezTo>
                <a:cubicBezTo>
                  <a:pt x="801" y="10121"/>
                  <a:pt x="-236" y="15950"/>
                  <a:pt x="46" y="21600"/>
                </a:cubicBezTo>
                <a:lnTo>
                  <a:pt x="21364" y="21600"/>
                </a:lnTo>
                <a:lnTo>
                  <a:pt x="21364" y="15936"/>
                </a:lnTo>
                <a:cubicBezTo>
                  <a:pt x="20964" y="12220"/>
                  <a:pt x="19980" y="8675"/>
                  <a:pt x="18411" y="5796"/>
                </a:cubicBezTo>
                <a:cubicBezTo>
                  <a:pt x="16305" y="1932"/>
                  <a:pt x="13545" y="0"/>
                  <a:pt x="10785" y="0"/>
                </a:cubicBezTo>
                <a:close/>
              </a:path>
            </a:pathLst>
          </a:custGeom>
          <a:noFill/>
          <a:ln>
            <a:noFill/>
          </a:ln>
        </p:spPr>
      </p:pic>
      <p:sp>
        <p:nvSpPr>
          <p:cNvPr id="65" name="Google Shape;65;p14"/>
          <p:cNvSpPr/>
          <p:nvPr/>
        </p:nvSpPr>
        <p:spPr>
          <a:xfrm>
            <a:off x="1250098" y="10139185"/>
            <a:ext cx="1369458" cy="295292"/>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pic>
        <p:nvPicPr>
          <p:cNvPr id="173" name="Google Shape;173;p23"/>
          <p:cNvPicPr preferRelativeResize="0"/>
          <p:nvPr/>
        </p:nvPicPr>
        <p:blipFill rotWithShape="1">
          <a:blip r:embed="rId3">
            <a:alphaModFix/>
          </a:blip>
          <a:srcRect b="0" l="24926" r="16818" t="0"/>
          <a:stretch/>
        </p:blipFill>
        <p:spPr>
          <a:xfrm>
            <a:off x="0" y="0"/>
            <a:ext cx="11979672" cy="13716001"/>
          </a:xfrm>
          <a:prstGeom prst="rect">
            <a:avLst/>
          </a:prstGeom>
          <a:noFill/>
          <a:ln>
            <a:noFill/>
          </a:ln>
        </p:spPr>
      </p:pic>
      <p:sp>
        <p:nvSpPr>
          <p:cNvPr id="174" name="Google Shape;174;p23"/>
          <p:cNvSpPr/>
          <p:nvPr/>
        </p:nvSpPr>
        <p:spPr>
          <a:xfrm>
            <a:off x="7282450" y="-4050713"/>
            <a:ext cx="21817424" cy="21817426"/>
          </a:xfrm>
          <a:prstGeom prst="ellipse">
            <a:avLst/>
          </a:prstGeom>
          <a:solidFill>
            <a:srgbClr val="638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5" name="Google Shape;175;p23"/>
          <p:cNvSpPr/>
          <p:nvPr/>
        </p:nvSpPr>
        <p:spPr>
          <a:xfrm>
            <a:off x="12391488" y="4748511"/>
            <a:ext cx="5950016" cy="1257296"/>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MAIN GOAL</a:t>
            </a:r>
            <a:endParaRPr/>
          </a:p>
        </p:txBody>
      </p:sp>
      <p:sp>
        <p:nvSpPr>
          <p:cNvPr id="176" name="Google Shape;176;p23"/>
          <p:cNvSpPr/>
          <p:nvPr/>
        </p:nvSpPr>
        <p:spPr>
          <a:xfrm>
            <a:off x="10361049" y="6821188"/>
            <a:ext cx="12367925" cy="21463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Intertwine, Inc.’s main goal is to become the top social networking site through various social projects and events carefully planned and developed to promote global awareness for depression.</a:t>
            </a:r>
            <a:endParaRPr/>
          </a:p>
        </p:txBody>
      </p:sp>
      <p:sp>
        <p:nvSpPr>
          <p:cNvPr id="177" name="Google Shape;177;p23"/>
          <p:cNvSpPr/>
          <p:nvPr/>
        </p:nvSpPr>
        <p:spPr>
          <a:xfrm>
            <a:off x="10386449" y="5229513"/>
            <a:ext cx="1369459" cy="29529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8" name="Google Shape;178;p23"/>
          <p:cNvSpPr/>
          <p:nvPr/>
        </p:nvSpPr>
        <p:spPr>
          <a:xfrm>
            <a:off x="5168062" y="5093014"/>
            <a:ext cx="3529971" cy="3529972"/>
          </a:xfrm>
          <a:prstGeom prst="ellipse">
            <a:avLst/>
          </a:prstGeom>
          <a:solidFill>
            <a:srgbClr val="90F1A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4"/>
          <p:cNvSpPr/>
          <p:nvPr/>
        </p:nvSpPr>
        <p:spPr>
          <a:xfrm>
            <a:off x="-23921741" y="-27052022"/>
            <a:ext cx="52110678" cy="36136660"/>
          </a:xfrm>
          <a:prstGeom prst="ellipse">
            <a:avLst/>
          </a:prstGeom>
          <a:solidFill>
            <a:srgbClr val="638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4" name="Google Shape;184;p24"/>
          <p:cNvSpPr/>
          <p:nvPr/>
        </p:nvSpPr>
        <p:spPr>
          <a:xfrm>
            <a:off x="3015398" y="7749536"/>
            <a:ext cx="2506945" cy="2506945"/>
          </a:xfrm>
          <a:prstGeom prst="ellipse">
            <a:avLst/>
          </a:prstGeom>
          <a:solidFill>
            <a:srgbClr val="90F1A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5" name="Google Shape;185;p24"/>
          <p:cNvSpPr/>
          <p:nvPr/>
        </p:nvSpPr>
        <p:spPr>
          <a:xfrm>
            <a:off x="1524987" y="11274825"/>
            <a:ext cx="5487766" cy="91186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500"/>
              <a:buFont typeface="Roboto"/>
              <a:buNone/>
            </a:pPr>
            <a:r>
              <a:rPr b="0" i="0" lang="en-US" sz="2500" u="none" cap="none" strike="noStrike">
                <a:solidFill>
                  <a:srgbClr val="5E5E5E"/>
                </a:solidFill>
                <a:latin typeface="Roboto"/>
                <a:ea typeface="Roboto"/>
                <a:cs typeface="Roboto"/>
                <a:sym typeface="Roboto"/>
              </a:rPr>
              <a:t>Increase in monthly profits as of May 2020</a:t>
            </a:r>
            <a:endParaRPr/>
          </a:p>
        </p:txBody>
      </p:sp>
      <p:sp>
        <p:nvSpPr>
          <p:cNvPr id="186" name="Google Shape;186;p24"/>
          <p:cNvSpPr/>
          <p:nvPr/>
        </p:nvSpPr>
        <p:spPr>
          <a:xfrm>
            <a:off x="7259122" y="1324573"/>
            <a:ext cx="11870796" cy="125729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OVERVIEW OF GROWTH</a:t>
            </a:r>
            <a:endParaRPr/>
          </a:p>
        </p:txBody>
      </p:sp>
      <p:sp>
        <p:nvSpPr>
          <p:cNvPr id="187" name="Google Shape;187;p24"/>
          <p:cNvSpPr/>
          <p:nvPr/>
        </p:nvSpPr>
        <p:spPr>
          <a:xfrm>
            <a:off x="3132582" y="8431508"/>
            <a:ext cx="2272576" cy="1143001"/>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FFFFFF"/>
              </a:buClr>
              <a:buSzPts val="7000"/>
              <a:buFont typeface="Roboto Black"/>
              <a:buNone/>
            </a:pPr>
            <a:r>
              <a:rPr b="0" i="0" lang="en-US" sz="7000" u="none" cap="none" strike="noStrike">
                <a:solidFill>
                  <a:srgbClr val="FFFFFF"/>
                </a:solidFill>
                <a:latin typeface="Roboto Black"/>
                <a:ea typeface="Roboto Black"/>
                <a:cs typeface="Roboto Black"/>
                <a:sym typeface="Roboto Black"/>
              </a:rPr>
              <a:t>20%</a:t>
            </a:r>
            <a:endParaRPr/>
          </a:p>
        </p:txBody>
      </p:sp>
      <p:sp>
        <p:nvSpPr>
          <p:cNvPr id="188" name="Google Shape;188;p24"/>
          <p:cNvSpPr/>
          <p:nvPr/>
        </p:nvSpPr>
        <p:spPr>
          <a:xfrm>
            <a:off x="5254083" y="1805575"/>
            <a:ext cx="1369459" cy="29529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9" name="Google Shape;189;p24"/>
          <p:cNvSpPr/>
          <p:nvPr/>
        </p:nvSpPr>
        <p:spPr>
          <a:xfrm>
            <a:off x="18763398" y="3253736"/>
            <a:ext cx="2506944" cy="2506944"/>
          </a:xfrm>
          <a:prstGeom prst="ellipse">
            <a:avLst/>
          </a:prstGeom>
          <a:solidFill>
            <a:srgbClr val="90F1A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0" name="Google Shape;190;p24"/>
          <p:cNvSpPr/>
          <p:nvPr/>
        </p:nvSpPr>
        <p:spPr>
          <a:xfrm>
            <a:off x="17272988" y="6779025"/>
            <a:ext cx="5487766" cy="91186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500"/>
              <a:buFont typeface="Roboto"/>
              <a:buNone/>
            </a:pPr>
            <a:r>
              <a:rPr b="0" i="0" lang="en-US" sz="2500" u="none" cap="none" strike="noStrike">
                <a:solidFill>
                  <a:srgbClr val="5E5E5E"/>
                </a:solidFill>
                <a:latin typeface="Roboto"/>
                <a:ea typeface="Roboto"/>
                <a:cs typeface="Roboto"/>
                <a:sym typeface="Roboto"/>
              </a:rPr>
              <a:t>Increase in new members as of January 2021</a:t>
            </a:r>
            <a:endParaRPr/>
          </a:p>
        </p:txBody>
      </p:sp>
      <p:sp>
        <p:nvSpPr>
          <p:cNvPr id="191" name="Google Shape;191;p24"/>
          <p:cNvSpPr/>
          <p:nvPr/>
        </p:nvSpPr>
        <p:spPr>
          <a:xfrm>
            <a:off x="18880581" y="3935708"/>
            <a:ext cx="2272576" cy="1143001"/>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FFFFFF"/>
              </a:buClr>
              <a:buSzPts val="7000"/>
              <a:buFont typeface="Roboto Black"/>
              <a:buNone/>
            </a:pPr>
            <a:r>
              <a:rPr b="0" i="0" lang="en-US" sz="7000" u="none" cap="none" strike="noStrike">
                <a:solidFill>
                  <a:srgbClr val="FFFFFF"/>
                </a:solidFill>
                <a:latin typeface="Roboto Black"/>
                <a:ea typeface="Roboto Black"/>
                <a:cs typeface="Roboto Black"/>
                <a:sym typeface="Roboto Black"/>
              </a:rPr>
              <a:t>65%</a:t>
            </a:r>
            <a:endParaRPr/>
          </a:p>
        </p:txBody>
      </p:sp>
      <p:sp>
        <p:nvSpPr>
          <p:cNvPr id="192" name="Google Shape;192;p24"/>
          <p:cNvSpPr/>
          <p:nvPr/>
        </p:nvSpPr>
        <p:spPr>
          <a:xfrm>
            <a:off x="11065528" y="5844536"/>
            <a:ext cx="2506945" cy="2506944"/>
          </a:xfrm>
          <a:prstGeom prst="ellipse">
            <a:avLst/>
          </a:prstGeom>
          <a:solidFill>
            <a:srgbClr val="90F1A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3" name="Google Shape;193;p24"/>
          <p:cNvSpPr/>
          <p:nvPr/>
        </p:nvSpPr>
        <p:spPr>
          <a:xfrm>
            <a:off x="9575117" y="9369825"/>
            <a:ext cx="5487766" cy="91186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500"/>
              <a:buFont typeface="Roboto"/>
              <a:buNone/>
            </a:pPr>
            <a:r>
              <a:rPr b="0" i="0" lang="en-US" sz="2500" u="none" cap="none" strike="noStrike">
                <a:solidFill>
                  <a:srgbClr val="5E5E5E"/>
                </a:solidFill>
                <a:latin typeface="Roboto"/>
                <a:ea typeface="Roboto"/>
                <a:cs typeface="Roboto"/>
                <a:sym typeface="Roboto"/>
              </a:rPr>
              <a:t>Increase in satisfaction event reviews as of June 2020</a:t>
            </a:r>
            <a:endParaRPr/>
          </a:p>
        </p:txBody>
      </p:sp>
      <p:sp>
        <p:nvSpPr>
          <p:cNvPr id="194" name="Google Shape;194;p24"/>
          <p:cNvSpPr/>
          <p:nvPr/>
        </p:nvSpPr>
        <p:spPr>
          <a:xfrm>
            <a:off x="11182712" y="6526508"/>
            <a:ext cx="2272575" cy="1143001"/>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FFFFFF"/>
              </a:buClr>
              <a:buSzPts val="7000"/>
              <a:buFont typeface="Roboto Black"/>
              <a:buNone/>
            </a:pPr>
            <a:r>
              <a:rPr b="0" i="0" lang="en-US" sz="7000" u="none" cap="none" strike="noStrike">
                <a:solidFill>
                  <a:srgbClr val="FFFFFF"/>
                </a:solidFill>
                <a:latin typeface="Roboto Black"/>
                <a:ea typeface="Roboto Black"/>
                <a:cs typeface="Roboto Black"/>
                <a:sym typeface="Roboto Black"/>
              </a:rPr>
              <a:t>60%</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25"/>
          <p:cNvSpPr/>
          <p:nvPr/>
        </p:nvSpPr>
        <p:spPr>
          <a:xfrm>
            <a:off x="11408850" y="-13788020"/>
            <a:ext cx="17011353" cy="17011353"/>
          </a:xfrm>
          <a:prstGeom prst="ellipse">
            <a:avLst/>
          </a:prstGeom>
          <a:noFill/>
          <a:ln cap="flat" cmpd="sng" w="952500">
            <a:solidFill>
              <a:srgbClr val="90F1A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0" name="Google Shape;200;p25"/>
          <p:cNvSpPr/>
          <p:nvPr/>
        </p:nvSpPr>
        <p:spPr>
          <a:xfrm>
            <a:off x="12660247" y="-12282623"/>
            <a:ext cx="14508561" cy="14508561"/>
          </a:xfrm>
          <a:prstGeom prst="ellipse">
            <a:avLst/>
          </a:prstGeom>
          <a:noFill/>
          <a:ln cap="flat" cmpd="sng" w="952500">
            <a:solidFill>
              <a:srgbClr val="90F1A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01" name="Google Shape;201;p25"/>
          <p:cNvPicPr preferRelativeResize="0"/>
          <p:nvPr/>
        </p:nvPicPr>
        <p:blipFill rotWithShape="1">
          <a:blip r:embed="rId3">
            <a:alphaModFix/>
          </a:blip>
          <a:srcRect b="22675" l="2503" r="2260" t="13826"/>
          <a:stretch/>
        </p:blipFill>
        <p:spPr>
          <a:xfrm>
            <a:off x="17208500" y="5398519"/>
            <a:ext cx="4196508" cy="4196507"/>
          </a:xfrm>
          <a:prstGeom prst="rect">
            <a:avLst/>
          </a:prstGeom>
          <a:noFill/>
          <a:ln>
            <a:noFill/>
          </a:ln>
        </p:spPr>
      </p:pic>
      <p:pic>
        <p:nvPicPr>
          <p:cNvPr id="202" name="Google Shape;202;p25"/>
          <p:cNvPicPr preferRelativeResize="0"/>
          <p:nvPr/>
        </p:nvPicPr>
        <p:blipFill rotWithShape="1">
          <a:blip r:embed="rId4">
            <a:alphaModFix/>
          </a:blip>
          <a:srcRect b="0" l="18676" r="18675" t="0"/>
          <a:stretch/>
        </p:blipFill>
        <p:spPr>
          <a:xfrm>
            <a:off x="9671739" y="5398518"/>
            <a:ext cx="4196508" cy="4196508"/>
          </a:xfrm>
          <a:prstGeom prst="rect">
            <a:avLst/>
          </a:prstGeom>
          <a:noFill/>
          <a:ln>
            <a:noFill/>
          </a:ln>
        </p:spPr>
      </p:pic>
      <p:sp>
        <p:nvSpPr>
          <p:cNvPr id="203" name="Google Shape;203;p25"/>
          <p:cNvSpPr/>
          <p:nvPr/>
        </p:nvSpPr>
        <p:spPr>
          <a:xfrm>
            <a:off x="9400806" y="8743427"/>
            <a:ext cx="1512574" cy="1512574"/>
          </a:xfrm>
          <a:prstGeom prst="ellipse">
            <a:avLst/>
          </a:prstGeom>
          <a:solidFill>
            <a:srgbClr val="90F1A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0F1A9"/>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4" name="Google Shape;204;p25"/>
          <p:cNvSpPr/>
          <p:nvPr/>
        </p:nvSpPr>
        <p:spPr>
          <a:xfrm>
            <a:off x="16937566" y="8743427"/>
            <a:ext cx="1512574" cy="1512574"/>
          </a:xfrm>
          <a:prstGeom prst="ellipse">
            <a:avLst/>
          </a:prstGeom>
          <a:solidFill>
            <a:srgbClr val="638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05" name="Google Shape;205;p25"/>
          <p:cNvPicPr preferRelativeResize="0"/>
          <p:nvPr/>
        </p:nvPicPr>
        <p:blipFill rotWithShape="1">
          <a:blip r:embed="rId5">
            <a:alphaModFix/>
          </a:blip>
          <a:srcRect b="2140" l="5195" r="30984" t="2141"/>
          <a:stretch/>
        </p:blipFill>
        <p:spPr>
          <a:xfrm>
            <a:off x="1854199" y="5398518"/>
            <a:ext cx="4196508" cy="4196508"/>
          </a:xfrm>
          <a:prstGeom prst="rect">
            <a:avLst/>
          </a:prstGeom>
          <a:noFill/>
          <a:ln>
            <a:noFill/>
          </a:ln>
        </p:spPr>
      </p:pic>
      <p:sp>
        <p:nvSpPr>
          <p:cNvPr id="206" name="Google Shape;206;p25"/>
          <p:cNvSpPr/>
          <p:nvPr/>
        </p:nvSpPr>
        <p:spPr>
          <a:xfrm>
            <a:off x="1608666" y="8743427"/>
            <a:ext cx="1512574" cy="1512574"/>
          </a:xfrm>
          <a:prstGeom prst="ellipse">
            <a:avLst/>
          </a:prstGeom>
          <a:solidFill>
            <a:srgbClr val="638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7" name="Google Shape;207;p25"/>
          <p:cNvSpPr/>
          <p:nvPr/>
        </p:nvSpPr>
        <p:spPr>
          <a:xfrm>
            <a:off x="1550387" y="10932060"/>
            <a:ext cx="5970855" cy="1295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638AFF"/>
              </a:buClr>
              <a:buSzPts val="4000"/>
              <a:buFont typeface="Roboto"/>
              <a:buNone/>
            </a:pPr>
            <a:r>
              <a:rPr b="1" i="0" lang="en-US" sz="4000" u="none" cap="none" strike="noStrike">
                <a:solidFill>
                  <a:srgbClr val="638AFF"/>
                </a:solidFill>
                <a:latin typeface="Roboto"/>
                <a:ea typeface="Roboto"/>
                <a:cs typeface="Roboto"/>
                <a:sym typeface="Roboto"/>
              </a:rPr>
              <a:t>Nonstop Worldwide Interaction</a:t>
            </a:r>
            <a:endParaRPr/>
          </a:p>
        </p:txBody>
      </p:sp>
      <p:sp>
        <p:nvSpPr>
          <p:cNvPr id="208" name="Google Shape;208;p25"/>
          <p:cNvSpPr/>
          <p:nvPr/>
        </p:nvSpPr>
        <p:spPr>
          <a:xfrm>
            <a:off x="9392339" y="10906660"/>
            <a:ext cx="5970856" cy="1295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90F1A9"/>
              </a:buClr>
              <a:buSzPts val="4000"/>
              <a:buFont typeface="Roboto"/>
              <a:buNone/>
            </a:pPr>
            <a:r>
              <a:rPr b="1" i="0" lang="en-US" sz="4000" u="none" cap="none" strike="noStrike">
                <a:solidFill>
                  <a:srgbClr val="90F1A9"/>
                </a:solidFill>
                <a:latin typeface="Roboto"/>
                <a:ea typeface="Roboto"/>
                <a:cs typeface="Roboto"/>
                <a:sym typeface="Roboto"/>
              </a:rPr>
              <a:t>Easy to Use Socializing Apps</a:t>
            </a:r>
            <a:endParaRPr/>
          </a:p>
        </p:txBody>
      </p:sp>
      <p:sp>
        <p:nvSpPr>
          <p:cNvPr id="209" name="Google Shape;209;p25"/>
          <p:cNvSpPr/>
          <p:nvPr/>
        </p:nvSpPr>
        <p:spPr>
          <a:xfrm>
            <a:off x="16929100" y="10893960"/>
            <a:ext cx="5970855" cy="1295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638AFF"/>
              </a:buClr>
              <a:buSzPts val="4000"/>
              <a:buFont typeface="Roboto"/>
              <a:buNone/>
            </a:pPr>
            <a:r>
              <a:rPr b="1" i="0" lang="en-US" sz="4000" u="none" cap="none" strike="noStrike">
                <a:solidFill>
                  <a:srgbClr val="638AFF"/>
                </a:solidFill>
                <a:latin typeface="Roboto"/>
                <a:ea typeface="Roboto"/>
                <a:cs typeface="Roboto"/>
                <a:sym typeface="Roboto"/>
              </a:rPr>
              <a:t>Friendly and Reliable Staff</a:t>
            </a:r>
            <a:endParaRPr/>
          </a:p>
        </p:txBody>
      </p:sp>
      <p:sp>
        <p:nvSpPr>
          <p:cNvPr id="210" name="Google Shape;210;p25"/>
          <p:cNvSpPr/>
          <p:nvPr/>
        </p:nvSpPr>
        <p:spPr>
          <a:xfrm>
            <a:off x="1228666" y="8909809"/>
            <a:ext cx="2272575" cy="117981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000"/>
              <a:buFont typeface="Roboto Black"/>
              <a:buNone/>
            </a:pPr>
            <a:r>
              <a:rPr b="0" i="0" lang="en-US" sz="7000" u="none" cap="none" strike="noStrike">
                <a:solidFill>
                  <a:srgbClr val="FFFFFF"/>
                </a:solidFill>
                <a:latin typeface="Roboto Black"/>
                <a:ea typeface="Roboto Black"/>
                <a:cs typeface="Roboto Black"/>
                <a:sym typeface="Roboto Black"/>
              </a:rPr>
              <a:t>01</a:t>
            </a:r>
            <a:endParaRPr/>
          </a:p>
        </p:txBody>
      </p:sp>
      <p:sp>
        <p:nvSpPr>
          <p:cNvPr id="211" name="Google Shape;211;p25"/>
          <p:cNvSpPr/>
          <p:nvPr/>
        </p:nvSpPr>
        <p:spPr>
          <a:xfrm>
            <a:off x="16557566" y="8909809"/>
            <a:ext cx="2272575" cy="117981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000"/>
              <a:buFont typeface="Roboto Black"/>
              <a:buNone/>
            </a:pPr>
            <a:r>
              <a:rPr b="0" i="0" lang="en-US" sz="7000" u="none" cap="none" strike="noStrike">
                <a:solidFill>
                  <a:srgbClr val="FFFFFF"/>
                </a:solidFill>
                <a:latin typeface="Roboto Black"/>
                <a:ea typeface="Roboto Black"/>
                <a:cs typeface="Roboto Black"/>
                <a:sym typeface="Roboto Black"/>
              </a:rPr>
              <a:t>03</a:t>
            </a:r>
            <a:endParaRPr/>
          </a:p>
        </p:txBody>
      </p:sp>
      <p:sp>
        <p:nvSpPr>
          <p:cNvPr id="212" name="Google Shape;212;p25"/>
          <p:cNvSpPr/>
          <p:nvPr/>
        </p:nvSpPr>
        <p:spPr>
          <a:xfrm>
            <a:off x="9020806" y="8909809"/>
            <a:ext cx="2272575" cy="117981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000"/>
              <a:buFont typeface="Roboto Black"/>
              <a:buNone/>
            </a:pPr>
            <a:r>
              <a:rPr b="0" i="0" lang="en-US" sz="7000" u="none" cap="none" strike="noStrike">
                <a:solidFill>
                  <a:srgbClr val="FFFFFF"/>
                </a:solidFill>
                <a:latin typeface="Roboto Black"/>
                <a:ea typeface="Roboto Black"/>
                <a:cs typeface="Roboto Black"/>
                <a:sym typeface="Roboto Black"/>
              </a:rPr>
              <a:t>02</a:t>
            </a:r>
            <a:endParaRPr/>
          </a:p>
        </p:txBody>
      </p:sp>
      <p:sp>
        <p:nvSpPr>
          <p:cNvPr id="213" name="Google Shape;213;p25"/>
          <p:cNvSpPr/>
          <p:nvPr/>
        </p:nvSpPr>
        <p:spPr>
          <a:xfrm>
            <a:off x="3584704" y="1324573"/>
            <a:ext cx="8743024" cy="125729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0"/>
              <a:buFont typeface="Poppins"/>
              <a:buNone/>
            </a:pPr>
            <a:r>
              <a:rPr b="1" i="0" lang="en-US" sz="7000" u="none" cap="none" strike="noStrike">
                <a:solidFill>
                  <a:srgbClr val="000000"/>
                </a:solidFill>
                <a:latin typeface="Poppins"/>
                <a:ea typeface="Poppins"/>
                <a:cs typeface="Poppins"/>
                <a:sym typeface="Poppins"/>
              </a:rPr>
              <a:t>WHAT WE OFFER</a:t>
            </a:r>
            <a:endParaRPr/>
          </a:p>
        </p:txBody>
      </p:sp>
      <p:sp>
        <p:nvSpPr>
          <p:cNvPr id="214" name="Google Shape;214;p25"/>
          <p:cNvSpPr/>
          <p:nvPr/>
        </p:nvSpPr>
        <p:spPr>
          <a:xfrm>
            <a:off x="1579665" y="1805575"/>
            <a:ext cx="1369459" cy="295291"/>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pic>
        <p:nvPicPr>
          <p:cNvPr id="219" name="Google Shape;219;p26"/>
          <p:cNvPicPr preferRelativeResize="0"/>
          <p:nvPr/>
        </p:nvPicPr>
        <p:blipFill rotWithShape="1">
          <a:blip r:embed="rId3">
            <a:alphaModFix/>
          </a:blip>
          <a:srcRect b="21209" l="0" r="0" t="26594"/>
          <a:stretch/>
        </p:blipFill>
        <p:spPr>
          <a:xfrm>
            <a:off x="6833754" y="-65088"/>
            <a:ext cx="17612887" cy="6894812"/>
          </a:xfrm>
          <a:prstGeom prst="rect">
            <a:avLst/>
          </a:prstGeom>
          <a:noFill/>
          <a:ln>
            <a:noFill/>
          </a:ln>
        </p:spPr>
      </p:pic>
      <p:pic>
        <p:nvPicPr>
          <p:cNvPr id="220" name="Google Shape;220;p26"/>
          <p:cNvPicPr preferRelativeResize="0"/>
          <p:nvPr/>
        </p:nvPicPr>
        <p:blipFill rotWithShape="1">
          <a:blip r:embed="rId4">
            <a:alphaModFix/>
          </a:blip>
          <a:srcRect b="0" l="11827" r="11826" t="0"/>
          <a:stretch/>
        </p:blipFill>
        <p:spPr>
          <a:xfrm>
            <a:off x="6859154" y="6788360"/>
            <a:ext cx="9056066" cy="7022382"/>
          </a:xfrm>
          <a:prstGeom prst="rect">
            <a:avLst/>
          </a:prstGeom>
          <a:noFill/>
          <a:ln>
            <a:noFill/>
          </a:ln>
        </p:spPr>
      </p:pic>
      <p:pic>
        <p:nvPicPr>
          <p:cNvPr id="221" name="Google Shape;221;p26"/>
          <p:cNvPicPr preferRelativeResize="0"/>
          <p:nvPr/>
        </p:nvPicPr>
        <p:blipFill rotWithShape="1">
          <a:blip r:embed="rId5">
            <a:alphaModFix/>
          </a:blip>
          <a:srcRect b="0" l="6777" r="6778" t="0"/>
          <a:stretch/>
        </p:blipFill>
        <p:spPr>
          <a:xfrm>
            <a:off x="15926955" y="6788360"/>
            <a:ext cx="8531594" cy="6964066"/>
          </a:xfrm>
          <a:prstGeom prst="rect">
            <a:avLst/>
          </a:prstGeom>
          <a:noFill/>
          <a:ln>
            <a:noFill/>
          </a:ln>
        </p:spPr>
      </p:pic>
      <p:pic>
        <p:nvPicPr>
          <p:cNvPr id="222" name="Google Shape;222;p26"/>
          <p:cNvPicPr preferRelativeResize="0"/>
          <p:nvPr/>
        </p:nvPicPr>
        <p:blipFill rotWithShape="1">
          <a:blip r:embed="rId6">
            <a:alphaModFix/>
          </a:blip>
          <a:srcRect b="0" l="12435" r="19385" t="7958"/>
          <a:stretch/>
        </p:blipFill>
        <p:spPr>
          <a:xfrm>
            <a:off x="-28413" y="-12998"/>
            <a:ext cx="6876030" cy="13741996"/>
          </a:xfrm>
          <a:prstGeom prst="rect">
            <a:avLst/>
          </a:prstGeom>
          <a:noFill/>
          <a:ln>
            <a:noFill/>
          </a:ln>
        </p:spPr>
      </p:pic>
      <p:sp>
        <p:nvSpPr>
          <p:cNvPr id="223" name="Google Shape;223;p26"/>
          <p:cNvSpPr/>
          <p:nvPr/>
        </p:nvSpPr>
        <p:spPr>
          <a:xfrm>
            <a:off x="-7194757" y="-1912350"/>
            <a:ext cx="17540701" cy="1754070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4" name="Google Shape;224;p26"/>
          <p:cNvSpPr/>
          <p:nvPr/>
        </p:nvSpPr>
        <p:spPr>
          <a:xfrm>
            <a:off x="22174886" y="620853"/>
            <a:ext cx="12474295" cy="12474295"/>
          </a:xfrm>
          <a:prstGeom prst="ellipse">
            <a:avLst/>
          </a:prstGeom>
          <a:noFill/>
          <a:ln cap="flat" cmpd="sng" w="952500">
            <a:solidFill>
              <a:srgbClr val="90F1A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5" name="Google Shape;225;p26"/>
          <p:cNvSpPr/>
          <p:nvPr/>
        </p:nvSpPr>
        <p:spPr>
          <a:xfrm>
            <a:off x="3584704" y="5556252"/>
            <a:ext cx="4652334" cy="2603496"/>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0"/>
              <a:buFont typeface="Poppins"/>
              <a:buNone/>
            </a:pPr>
            <a:r>
              <a:rPr b="1" i="0" lang="en-US" sz="7000" u="none" cap="none" strike="noStrike">
                <a:solidFill>
                  <a:srgbClr val="000000"/>
                </a:solidFill>
                <a:latin typeface="Poppins"/>
                <a:ea typeface="Poppins"/>
                <a:cs typeface="Poppins"/>
                <a:sym typeface="Poppins"/>
              </a:rPr>
              <a:t>IMAGE GALLERY</a:t>
            </a:r>
            <a:endParaRPr/>
          </a:p>
        </p:txBody>
      </p:sp>
      <p:sp>
        <p:nvSpPr>
          <p:cNvPr id="226" name="Google Shape;226;p26"/>
          <p:cNvSpPr/>
          <p:nvPr/>
        </p:nvSpPr>
        <p:spPr>
          <a:xfrm>
            <a:off x="1554265" y="6710354"/>
            <a:ext cx="1369459" cy="295292"/>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27"/>
          <p:cNvSpPr/>
          <p:nvPr/>
        </p:nvSpPr>
        <p:spPr>
          <a:xfrm>
            <a:off x="-823765" y="6229300"/>
            <a:ext cx="26031529" cy="26031529"/>
          </a:xfrm>
          <a:prstGeom prst="ellipse">
            <a:avLst/>
          </a:prstGeom>
          <a:noFill/>
          <a:ln cap="flat" cmpd="sng" w="952500">
            <a:solidFill>
              <a:srgbClr val="90F1A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32" name="Google Shape;232;p27"/>
          <p:cNvSpPr/>
          <p:nvPr/>
        </p:nvSpPr>
        <p:spPr>
          <a:xfrm>
            <a:off x="-2034035" y="5019030"/>
            <a:ext cx="28452069" cy="28452069"/>
          </a:xfrm>
          <a:prstGeom prst="ellipse">
            <a:avLst/>
          </a:prstGeom>
          <a:noFill/>
          <a:ln cap="flat" cmpd="sng" w="952500">
            <a:solidFill>
              <a:srgbClr val="90F1A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33" name="Google Shape;233;p27"/>
          <p:cNvPicPr preferRelativeResize="0"/>
          <p:nvPr/>
        </p:nvPicPr>
        <p:blipFill rotWithShape="1">
          <a:blip r:embed="rId3">
            <a:alphaModFix/>
          </a:blip>
          <a:srcRect b="49349" l="37937" r="34615" t="9499"/>
          <a:stretch/>
        </p:blipFill>
        <p:spPr>
          <a:xfrm>
            <a:off x="3185682" y="5652941"/>
            <a:ext cx="4196508" cy="4196508"/>
          </a:xfrm>
          <a:prstGeom prst="rect">
            <a:avLst/>
          </a:prstGeom>
          <a:noFill/>
          <a:ln>
            <a:noFill/>
          </a:ln>
        </p:spPr>
      </p:pic>
      <p:pic>
        <p:nvPicPr>
          <p:cNvPr id="234" name="Google Shape;234;p27"/>
          <p:cNvPicPr preferRelativeResize="0"/>
          <p:nvPr/>
        </p:nvPicPr>
        <p:blipFill rotWithShape="1">
          <a:blip r:embed="rId4">
            <a:alphaModFix/>
          </a:blip>
          <a:srcRect b="47640" l="14991" r="24769" t="12136"/>
          <a:stretch/>
        </p:blipFill>
        <p:spPr>
          <a:xfrm>
            <a:off x="17120456" y="5652941"/>
            <a:ext cx="4196508" cy="4196508"/>
          </a:xfrm>
          <a:prstGeom prst="rect">
            <a:avLst/>
          </a:prstGeom>
          <a:noFill/>
          <a:ln>
            <a:noFill/>
          </a:ln>
        </p:spPr>
      </p:pic>
      <p:pic>
        <p:nvPicPr>
          <p:cNvPr id="235" name="Google Shape;235;p27"/>
          <p:cNvPicPr preferRelativeResize="0"/>
          <p:nvPr/>
        </p:nvPicPr>
        <p:blipFill rotWithShape="1">
          <a:blip r:embed="rId5">
            <a:alphaModFix/>
          </a:blip>
          <a:srcRect b="56509" l="26553" r="26553" t="12211"/>
          <a:stretch/>
        </p:blipFill>
        <p:spPr>
          <a:xfrm>
            <a:off x="10210462" y="5634161"/>
            <a:ext cx="4196507" cy="4196508"/>
          </a:xfrm>
          <a:prstGeom prst="rect">
            <a:avLst/>
          </a:prstGeom>
          <a:noFill/>
          <a:ln>
            <a:noFill/>
          </a:ln>
        </p:spPr>
      </p:pic>
      <p:sp>
        <p:nvSpPr>
          <p:cNvPr id="236" name="Google Shape;236;p27"/>
          <p:cNvSpPr/>
          <p:nvPr/>
        </p:nvSpPr>
        <p:spPr>
          <a:xfrm>
            <a:off x="3556987" y="11718553"/>
            <a:ext cx="3453947" cy="4699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500"/>
              <a:buFont typeface="Roboto"/>
              <a:buNone/>
            </a:pPr>
            <a:r>
              <a:rPr b="0" i="1" lang="en-US" sz="2500" u="none" cap="none" strike="noStrike">
                <a:solidFill>
                  <a:srgbClr val="5E5E5E"/>
                </a:solidFill>
                <a:latin typeface="Roboto"/>
                <a:ea typeface="Roboto"/>
                <a:cs typeface="Roboto"/>
                <a:sym typeface="Roboto"/>
              </a:rPr>
              <a:t>Founder &amp; Chairman</a:t>
            </a:r>
            <a:endParaRPr/>
          </a:p>
        </p:txBody>
      </p:sp>
      <p:sp>
        <p:nvSpPr>
          <p:cNvPr id="237" name="Google Shape;237;p27"/>
          <p:cNvSpPr/>
          <p:nvPr/>
        </p:nvSpPr>
        <p:spPr>
          <a:xfrm>
            <a:off x="3185682" y="10883050"/>
            <a:ext cx="4196557" cy="7747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38AFF"/>
              </a:buClr>
              <a:buSzPts val="4500"/>
              <a:buFont typeface="Roboto"/>
              <a:buNone/>
            </a:pPr>
            <a:r>
              <a:rPr b="1" i="0" lang="en-US" sz="4500" u="none" cap="none" strike="noStrike">
                <a:solidFill>
                  <a:srgbClr val="638AFF"/>
                </a:solidFill>
                <a:latin typeface="Roboto"/>
                <a:ea typeface="Roboto"/>
                <a:cs typeface="Roboto"/>
                <a:sym typeface="Roboto"/>
              </a:rPr>
              <a:t>Kevin Wilson</a:t>
            </a:r>
            <a:endParaRPr/>
          </a:p>
        </p:txBody>
      </p:sp>
      <p:sp>
        <p:nvSpPr>
          <p:cNvPr id="238" name="Google Shape;238;p27"/>
          <p:cNvSpPr/>
          <p:nvPr/>
        </p:nvSpPr>
        <p:spPr>
          <a:xfrm>
            <a:off x="10418432" y="11712473"/>
            <a:ext cx="3780616" cy="4699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500"/>
              <a:buFont typeface="Roboto"/>
              <a:buNone/>
            </a:pPr>
            <a:r>
              <a:rPr b="0" i="1" lang="en-US" sz="2500" u="none" cap="none" strike="noStrike">
                <a:solidFill>
                  <a:srgbClr val="5E5E5E"/>
                </a:solidFill>
                <a:latin typeface="Roboto"/>
                <a:ea typeface="Roboto"/>
                <a:cs typeface="Roboto"/>
                <a:sym typeface="Roboto"/>
              </a:rPr>
              <a:t>Chief Marketing Officer</a:t>
            </a:r>
            <a:endParaRPr/>
          </a:p>
        </p:txBody>
      </p:sp>
      <p:sp>
        <p:nvSpPr>
          <p:cNvPr id="239" name="Google Shape;239;p27"/>
          <p:cNvSpPr/>
          <p:nvPr/>
        </p:nvSpPr>
        <p:spPr>
          <a:xfrm>
            <a:off x="10210462" y="10864270"/>
            <a:ext cx="4196557" cy="7747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38AFF"/>
              </a:buClr>
              <a:buSzPts val="4500"/>
              <a:buFont typeface="Roboto"/>
              <a:buNone/>
            </a:pPr>
            <a:r>
              <a:rPr b="1" i="0" lang="en-US" sz="4500" u="none" cap="none" strike="noStrike">
                <a:solidFill>
                  <a:srgbClr val="638AFF"/>
                </a:solidFill>
                <a:latin typeface="Roboto"/>
                <a:ea typeface="Roboto"/>
                <a:cs typeface="Roboto"/>
                <a:sym typeface="Roboto"/>
              </a:rPr>
              <a:t>Dean Blake</a:t>
            </a:r>
            <a:endParaRPr/>
          </a:p>
        </p:txBody>
      </p:sp>
      <p:sp>
        <p:nvSpPr>
          <p:cNvPr id="240" name="Google Shape;240;p27"/>
          <p:cNvSpPr/>
          <p:nvPr/>
        </p:nvSpPr>
        <p:spPr>
          <a:xfrm>
            <a:off x="17390609" y="11718553"/>
            <a:ext cx="3656254" cy="4699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500"/>
              <a:buFont typeface="Roboto"/>
              <a:buNone/>
            </a:pPr>
            <a:r>
              <a:rPr b="0" i="1" lang="en-US" sz="2500" u="none" cap="none" strike="noStrike">
                <a:solidFill>
                  <a:srgbClr val="5E5E5E"/>
                </a:solidFill>
                <a:latin typeface="Roboto"/>
                <a:ea typeface="Roboto"/>
                <a:cs typeface="Roboto"/>
                <a:sym typeface="Roboto"/>
              </a:rPr>
              <a:t>Chief Operating Officer</a:t>
            </a:r>
            <a:endParaRPr/>
          </a:p>
        </p:txBody>
      </p:sp>
      <p:sp>
        <p:nvSpPr>
          <p:cNvPr id="241" name="Google Shape;241;p27"/>
          <p:cNvSpPr/>
          <p:nvPr/>
        </p:nvSpPr>
        <p:spPr>
          <a:xfrm>
            <a:off x="17120456" y="10883050"/>
            <a:ext cx="4196557" cy="7747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38AFF"/>
              </a:buClr>
              <a:buSzPts val="4500"/>
              <a:buFont typeface="Roboto"/>
              <a:buNone/>
            </a:pPr>
            <a:r>
              <a:rPr b="1" i="0" lang="en-US" sz="4500" u="none" cap="none" strike="noStrike">
                <a:solidFill>
                  <a:srgbClr val="638AFF"/>
                </a:solidFill>
                <a:latin typeface="Roboto"/>
                <a:ea typeface="Roboto"/>
                <a:cs typeface="Roboto"/>
                <a:sym typeface="Roboto"/>
              </a:rPr>
              <a:t>Kelly Jones</a:t>
            </a:r>
            <a:endParaRPr/>
          </a:p>
        </p:txBody>
      </p:sp>
      <p:sp>
        <p:nvSpPr>
          <p:cNvPr id="242" name="Google Shape;242;p27"/>
          <p:cNvSpPr/>
          <p:nvPr/>
        </p:nvSpPr>
        <p:spPr>
          <a:xfrm>
            <a:off x="8625066" y="1324572"/>
            <a:ext cx="9138907" cy="1257296"/>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0"/>
              <a:buFont typeface="Poppins"/>
              <a:buNone/>
            </a:pPr>
            <a:r>
              <a:rPr b="1" i="0" lang="en-US" sz="7000" u="none" cap="none" strike="noStrike">
                <a:solidFill>
                  <a:srgbClr val="000000"/>
                </a:solidFill>
                <a:latin typeface="Poppins"/>
                <a:ea typeface="Poppins"/>
                <a:cs typeface="Poppins"/>
                <a:sym typeface="Poppins"/>
              </a:rPr>
              <a:t>BOARD MEMBERS</a:t>
            </a:r>
            <a:endParaRPr/>
          </a:p>
        </p:txBody>
      </p:sp>
      <p:sp>
        <p:nvSpPr>
          <p:cNvPr id="243" name="Google Shape;243;p27"/>
          <p:cNvSpPr/>
          <p:nvPr/>
        </p:nvSpPr>
        <p:spPr>
          <a:xfrm>
            <a:off x="6620027" y="1805575"/>
            <a:ext cx="1369459" cy="295291"/>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44" name="Google Shape;244;p27"/>
          <p:cNvSpPr/>
          <p:nvPr/>
        </p:nvSpPr>
        <p:spPr>
          <a:xfrm>
            <a:off x="0" y="0"/>
            <a:ext cx="1606650" cy="13824049"/>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45" name="Google Shape;245;p27"/>
          <p:cNvSpPr/>
          <p:nvPr/>
        </p:nvSpPr>
        <p:spPr>
          <a:xfrm>
            <a:off x="22777350" y="0"/>
            <a:ext cx="1606651" cy="13824049"/>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28"/>
          <p:cNvSpPr/>
          <p:nvPr/>
        </p:nvSpPr>
        <p:spPr>
          <a:xfrm>
            <a:off x="-10695831" y="-1647676"/>
            <a:ext cx="17011353" cy="17011353"/>
          </a:xfrm>
          <a:prstGeom prst="ellipse">
            <a:avLst/>
          </a:prstGeom>
          <a:noFill/>
          <a:ln cap="flat" cmpd="sng" w="952500">
            <a:solidFill>
              <a:srgbClr val="90F1A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51" name="Google Shape;251;p28"/>
          <p:cNvSpPr/>
          <p:nvPr/>
        </p:nvSpPr>
        <p:spPr>
          <a:xfrm>
            <a:off x="-9444435" y="-396280"/>
            <a:ext cx="14508561" cy="14508561"/>
          </a:xfrm>
          <a:prstGeom prst="ellipse">
            <a:avLst/>
          </a:prstGeom>
          <a:noFill/>
          <a:ln cap="flat" cmpd="sng" w="952500">
            <a:solidFill>
              <a:srgbClr val="90F1A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52" name="Google Shape;252;p28"/>
          <p:cNvPicPr preferRelativeResize="0"/>
          <p:nvPr/>
        </p:nvPicPr>
        <p:blipFill rotWithShape="1">
          <a:blip r:embed="rId3">
            <a:alphaModFix/>
          </a:blip>
          <a:srcRect b="980" l="18864" r="29019" t="24568"/>
          <a:stretch/>
        </p:blipFill>
        <p:spPr>
          <a:xfrm>
            <a:off x="3227098" y="1535779"/>
            <a:ext cx="10643973" cy="10644081"/>
          </a:xfrm>
          <a:custGeom>
            <a:rect b="b" l="l" r="r" t="t"/>
            <a:pathLst>
              <a:path extrusionOk="0" h="20595" w="19679">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noFill/>
          <a:ln>
            <a:noFill/>
          </a:ln>
        </p:spPr>
      </p:pic>
      <p:sp>
        <p:nvSpPr>
          <p:cNvPr id="253" name="Google Shape;253;p28"/>
          <p:cNvSpPr/>
          <p:nvPr/>
        </p:nvSpPr>
        <p:spPr>
          <a:xfrm>
            <a:off x="8572581" y="0"/>
            <a:ext cx="8128100" cy="13824049"/>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54" name="Google Shape;254;p28"/>
          <p:cNvSpPr/>
          <p:nvPr/>
        </p:nvSpPr>
        <p:spPr>
          <a:xfrm>
            <a:off x="11672871" y="5467355"/>
            <a:ext cx="11249058" cy="2781290"/>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638AFF"/>
              </a:buClr>
              <a:buSzPts val="15000"/>
              <a:buFont typeface="Poppins"/>
              <a:buNone/>
            </a:pPr>
            <a:r>
              <a:rPr b="1" i="0" lang="en-US" sz="15000" u="none" cap="none" strike="noStrike">
                <a:solidFill>
                  <a:srgbClr val="638AFF"/>
                </a:solidFill>
                <a:latin typeface="Poppins"/>
                <a:ea typeface="Poppins"/>
                <a:cs typeface="Poppins"/>
                <a:sym typeface="Poppins"/>
              </a:rPr>
              <a:t>THANK</a:t>
            </a:r>
            <a:r>
              <a:rPr b="1" i="0" lang="en-US" sz="15000" u="none" cap="none" strike="noStrike">
                <a:solidFill>
                  <a:srgbClr val="F4D3BC"/>
                </a:solidFill>
                <a:latin typeface="Poppins"/>
                <a:ea typeface="Poppins"/>
                <a:cs typeface="Poppins"/>
                <a:sym typeface="Poppins"/>
              </a:rPr>
              <a:t> </a:t>
            </a:r>
            <a:r>
              <a:rPr b="1" i="0" lang="en-US" sz="15000" u="none" cap="none" strike="noStrike">
                <a:solidFill>
                  <a:srgbClr val="90F1A9"/>
                </a:solidFill>
                <a:latin typeface="Poppins"/>
                <a:ea typeface="Poppins"/>
                <a:cs typeface="Poppins"/>
                <a:sym typeface="Poppins"/>
              </a:rPr>
              <a:t>YOU</a:t>
            </a:r>
            <a:endParaRPr/>
          </a:p>
        </p:txBody>
      </p:sp>
      <p:sp>
        <p:nvSpPr>
          <p:cNvPr id="255" name="Google Shape;255;p28"/>
          <p:cNvSpPr txBox="1"/>
          <p:nvPr>
            <p:ph idx="1" type="body"/>
          </p:nvPr>
        </p:nvSpPr>
        <p:spPr>
          <a:xfrm>
            <a:off x="16700675" y="10616300"/>
            <a:ext cx="6122100" cy="1779000"/>
          </a:xfrm>
          <a:prstGeom prst="rect">
            <a:avLst/>
          </a:prstGeom>
          <a:noFill/>
          <a:ln>
            <a:noFill/>
          </a:ln>
        </p:spPr>
        <p:txBody>
          <a:bodyPr anchorCtr="0" anchor="t" bIns="50800" lIns="50800" spcFirstLastPara="1" rIns="50800" wrap="square" tIns="50800">
            <a:noAutofit/>
          </a:bodyPr>
          <a:lstStyle/>
          <a:p>
            <a:pPr indent="0" lvl="0" marL="0" rtl="0" algn="r">
              <a:lnSpc>
                <a:spcPct val="100000"/>
              </a:lnSpc>
              <a:spcBef>
                <a:spcPts val="0"/>
              </a:spcBef>
              <a:spcAft>
                <a:spcPts val="0"/>
              </a:spcAft>
              <a:buClr>
                <a:srgbClr val="000000"/>
              </a:buClr>
              <a:buSzPts val="2800"/>
              <a:buFont typeface="Roboto Light"/>
              <a:buNone/>
            </a:pPr>
            <a:r>
              <a:rPr lang="en-US" sz="2850">
                <a:latin typeface="Roboto Light"/>
                <a:ea typeface="Roboto Light"/>
                <a:cs typeface="Roboto Light"/>
                <a:sym typeface="Roboto Light"/>
              </a:rPr>
              <a:t>+982 23489234</a:t>
            </a:r>
            <a:endParaRPr sz="2850">
              <a:latin typeface="Roboto Light"/>
              <a:ea typeface="Roboto Light"/>
              <a:cs typeface="Roboto Light"/>
              <a:sym typeface="Roboto Light"/>
            </a:endParaRPr>
          </a:p>
          <a:p>
            <a:pPr indent="0" lvl="0" marL="0" rtl="0" algn="r">
              <a:lnSpc>
                <a:spcPct val="100000"/>
              </a:lnSpc>
              <a:spcBef>
                <a:spcPts val="0"/>
              </a:spcBef>
              <a:spcAft>
                <a:spcPts val="0"/>
              </a:spcAft>
              <a:buClr>
                <a:srgbClr val="000000"/>
              </a:buClr>
              <a:buSzPts val="2800"/>
              <a:buFont typeface="Roboto Light"/>
              <a:buNone/>
            </a:pPr>
            <a:r>
              <a:rPr lang="en-US" sz="2850">
                <a:latin typeface="Roboto Light"/>
                <a:ea typeface="Roboto Light"/>
                <a:cs typeface="Roboto Light"/>
                <a:sym typeface="Roboto Light"/>
              </a:rPr>
              <a:t>intertwine@gmail.com</a:t>
            </a:r>
            <a:endParaRPr sz="2850">
              <a:latin typeface="Roboto Light"/>
              <a:ea typeface="Roboto Light"/>
              <a:cs typeface="Roboto Light"/>
              <a:sym typeface="Roboto Light"/>
            </a:endParaRPr>
          </a:p>
          <a:p>
            <a:pPr indent="0" lvl="0" marL="0" rtl="0" algn="r">
              <a:lnSpc>
                <a:spcPct val="100000"/>
              </a:lnSpc>
              <a:spcBef>
                <a:spcPts val="0"/>
              </a:spcBef>
              <a:spcAft>
                <a:spcPts val="0"/>
              </a:spcAft>
              <a:buClr>
                <a:srgbClr val="000000"/>
              </a:buClr>
              <a:buSzPts val="2800"/>
              <a:buFont typeface="Roboto Light"/>
              <a:buNone/>
            </a:pPr>
            <a:r>
              <a:rPr lang="en-US" sz="2850">
                <a:latin typeface="Roboto Light"/>
                <a:ea typeface="Roboto Light"/>
                <a:cs typeface="Roboto Light"/>
                <a:sym typeface="Roboto Light"/>
              </a:rPr>
              <a:t>us@intertwine.com</a:t>
            </a:r>
            <a:endParaRPr sz="2850">
              <a:latin typeface="Roboto Light"/>
              <a:ea typeface="Roboto Light"/>
              <a:cs typeface="Roboto Light"/>
              <a:sym typeface="Roboto Light"/>
            </a:endParaRPr>
          </a:p>
        </p:txBody>
      </p:sp>
      <p:sp>
        <p:nvSpPr>
          <p:cNvPr id="256" name="Google Shape;256;p28"/>
          <p:cNvSpPr/>
          <p:nvPr/>
        </p:nvSpPr>
        <p:spPr>
          <a:xfrm>
            <a:off x="21415113" y="9796285"/>
            <a:ext cx="1369459" cy="295292"/>
          </a:xfrm>
          <a:prstGeom prst="rect">
            <a:avLst/>
          </a:prstGeom>
          <a:solidFill>
            <a:srgbClr val="000000"/>
          </a:solid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Google Shape;70;p15"/>
          <p:cNvSpPr/>
          <p:nvPr/>
        </p:nvSpPr>
        <p:spPr>
          <a:xfrm>
            <a:off x="-13863341" y="4570979"/>
            <a:ext cx="52110683" cy="36136660"/>
          </a:xfrm>
          <a:prstGeom prst="ellipse">
            <a:avLst/>
          </a:prstGeom>
          <a:solidFill>
            <a:srgbClr val="90F1A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1" name="Google Shape;71;p15"/>
          <p:cNvSpPr/>
          <p:nvPr/>
        </p:nvSpPr>
        <p:spPr>
          <a:xfrm>
            <a:off x="3512583" y="4262966"/>
            <a:ext cx="1512574" cy="1512574"/>
          </a:xfrm>
          <a:prstGeom prst="ellipse">
            <a:avLst/>
          </a:prstGeom>
          <a:solidFill>
            <a:srgbClr val="638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2" name="Google Shape;72;p15"/>
          <p:cNvSpPr/>
          <p:nvPr/>
        </p:nvSpPr>
        <p:spPr>
          <a:xfrm>
            <a:off x="1524987" y="7312484"/>
            <a:ext cx="5487766" cy="48895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500"/>
              <a:buFont typeface="Roboto Light"/>
              <a:buNone/>
            </a:pPr>
            <a:r>
              <a:rPr b="0" i="0" lang="en-US" sz="2500" u="none" cap="none" strike="noStrike">
                <a:solidFill>
                  <a:srgbClr val="5E5E5E"/>
                </a:solidFill>
                <a:latin typeface="Roboto Light"/>
                <a:ea typeface="Roboto Light"/>
                <a:cs typeface="Roboto Light"/>
                <a:sym typeface="Roboto Light"/>
              </a:rPr>
              <a:t>This social interaction project aims to  a worldwide connection to all people starting January 23, 2024. Connect &amp; Sprovidehare is a free membership and registration project developed by the staff of Intertwine Inc. All profits gained from this project will be used to help restore the amazon rainforest organized by the international NGO Plant.org.</a:t>
            </a:r>
            <a:endParaRPr/>
          </a:p>
        </p:txBody>
      </p:sp>
      <p:sp>
        <p:nvSpPr>
          <p:cNvPr id="73" name="Google Shape;73;p15"/>
          <p:cNvSpPr/>
          <p:nvPr/>
        </p:nvSpPr>
        <p:spPr>
          <a:xfrm>
            <a:off x="1283443" y="6205240"/>
            <a:ext cx="5970855" cy="812798"/>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638AFF"/>
              </a:buClr>
              <a:buSzPts val="4000"/>
              <a:buFont typeface="Poppins"/>
              <a:buNone/>
            </a:pPr>
            <a:r>
              <a:rPr b="1" i="0" lang="en-US" sz="4000" u="none" cap="none" strike="noStrike">
                <a:solidFill>
                  <a:srgbClr val="638AFF"/>
                </a:solidFill>
                <a:latin typeface="Poppins"/>
                <a:ea typeface="Poppins"/>
                <a:cs typeface="Poppins"/>
                <a:sym typeface="Poppins"/>
              </a:rPr>
              <a:t>Connect &amp; Share</a:t>
            </a:r>
            <a:endParaRPr/>
          </a:p>
        </p:txBody>
      </p:sp>
      <p:sp>
        <p:nvSpPr>
          <p:cNvPr id="74" name="Google Shape;74;p15"/>
          <p:cNvSpPr/>
          <p:nvPr/>
        </p:nvSpPr>
        <p:spPr>
          <a:xfrm>
            <a:off x="11004081" y="1414611"/>
            <a:ext cx="4319046" cy="1077218"/>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7000"/>
              <a:buFont typeface="Poppins"/>
              <a:buNone/>
            </a:pPr>
            <a:r>
              <a:rPr b="1" i="0" lang="en-US" sz="7000" u="none" cap="none" strike="noStrike">
                <a:solidFill>
                  <a:srgbClr val="000000"/>
                </a:solidFill>
                <a:latin typeface="Poppins"/>
                <a:ea typeface="Poppins"/>
                <a:cs typeface="Poppins"/>
                <a:sym typeface="Poppins"/>
              </a:rPr>
              <a:t>AGENDA</a:t>
            </a:r>
            <a:endParaRPr/>
          </a:p>
        </p:txBody>
      </p:sp>
      <p:sp>
        <p:nvSpPr>
          <p:cNvPr id="75" name="Google Shape;75;p15"/>
          <p:cNvSpPr/>
          <p:nvPr/>
        </p:nvSpPr>
        <p:spPr>
          <a:xfrm>
            <a:off x="3132582" y="4447753"/>
            <a:ext cx="2272576" cy="1143001"/>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FFFFFF"/>
              </a:buClr>
              <a:buSzPts val="7000"/>
              <a:buFont typeface="Roboto Black"/>
              <a:buNone/>
            </a:pPr>
            <a:r>
              <a:rPr b="0" i="0" lang="en-US" sz="7000" u="none" cap="none" strike="noStrike">
                <a:solidFill>
                  <a:srgbClr val="FFFFFF"/>
                </a:solidFill>
                <a:latin typeface="Roboto Black"/>
                <a:ea typeface="Roboto Black"/>
                <a:cs typeface="Roboto Black"/>
                <a:sym typeface="Roboto Black"/>
              </a:rPr>
              <a:t>01</a:t>
            </a:r>
            <a:endParaRPr/>
          </a:p>
        </p:txBody>
      </p:sp>
      <p:sp>
        <p:nvSpPr>
          <p:cNvPr id="76" name="Google Shape;76;p15"/>
          <p:cNvSpPr/>
          <p:nvPr/>
        </p:nvSpPr>
        <p:spPr>
          <a:xfrm>
            <a:off x="8999042" y="1805575"/>
            <a:ext cx="1369459" cy="295291"/>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7" name="Google Shape;77;p15"/>
          <p:cNvSpPr/>
          <p:nvPr/>
        </p:nvSpPr>
        <p:spPr>
          <a:xfrm>
            <a:off x="19112880" y="4262966"/>
            <a:ext cx="1512574" cy="1512574"/>
          </a:xfrm>
          <a:prstGeom prst="ellipse">
            <a:avLst/>
          </a:prstGeom>
          <a:solidFill>
            <a:srgbClr val="638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8" name="Google Shape;78;p15"/>
          <p:cNvSpPr/>
          <p:nvPr/>
        </p:nvSpPr>
        <p:spPr>
          <a:xfrm>
            <a:off x="16968188" y="7324970"/>
            <a:ext cx="5801959" cy="444754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500"/>
              <a:buFont typeface="Roboto Light"/>
              <a:buNone/>
            </a:pPr>
            <a:r>
              <a:rPr b="0" i="0" lang="en-US" sz="2500" u="none" cap="none" strike="noStrike">
                <a:solidFill>
                  <a:srgbClr val="5E5E5E"/>
                </a:solidFill>
                <a:latin typeface="Roboto Light"/>
                <a:ea typeface="Roboto Light"/>
                <a:cs typeface="Roboto Light"/>
                <a:sym typeface="Roboto Light"/>
              </a:rPr>
              <a:t>Members of the board, staff and sponsors will be having their meeting at the Intertwine, Inc. headquarters every two months starting November 5, 2019 from 12pm to 6pm to discuss the status of the company’s current budget, profits, future events and marketing impact of the Intertwine, Inc. and its various projects.</a:t>
            </a:r>
            <a:endParaRPr/>
          </a:p>
        </p:txBody>
      </p:sp>
      <p:sp>
        <p:nvSpPr>
          <p:cNvPr id="79" name="Google Shape;79;p15"/>
          <p:cNvSpPr/>
          <p:nvPr/>
        </p:nvSpPr>
        <p:spPr>
          <a:xfrm>
            <a:off x="16883739" y="6222173"/>
            <a:ext cx="5970855" cy="812798"/>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638AFF"/>
              </a:buClr>
              <a:buSzPts val="4000"/>
              <a:buFont typeface="Poppins"/>
              <a:buNone/>
            </a:pPr>
            <a:r>
              <a:rPr b="1" i="0" lang="en-US" sz="4000" u="none" cap="none" strike="noStrike">
                <a:solidFill>
                  <a:srgbClr val="638AFF"/>
                </a:solidFill>
                <a:latin typeface="Poppins"/>
                <a:ea typeface="Poppins"/>
                <a:cs typeface="Poppins"/>
                <a:sym typeface="Poppins"/>
              </a:rPr>
              <a:t>Bimonthly Meeting</a:t>
            </a:r>
            <a:endParaRPr/>
          </a:p>
        </p:txBody>
      </p:sp>
      <p:sp>
        <p:nvSpPr>
          <p:cNvPr id="80" name="Google Shape;80;p15"/>
          <p:cNvSpPr/>
          <p:nvPr/>
        </p:nvSpPr>
        <p:spPr>
          <a:xfrm>
            <a:off x="18732880" y="4447753"/>
            <a:ext cx="2272575" cy="1143001"/>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FFFFFF"/>
              </a:buClr>
              <a:buSzPts val="7000"/>
              <a:buFont typeface="Roboto Black"/>
              <a:buNone/>
            </a:pPr>
            <a:r>
              <a:rPr b="0" i="0" lang="en-US" sz="7000" u="none" cap="none" strike="noStrike">
                <a:solidFill>
                  <a:srgbClr val="FFFFFF"/>
                </a:solidFill>
                <a:latin typeface="Roboto Black"/>
                <a:ea typeface="Roboto Black"/>
                <a:cs typeface="Roboto Black"/>
                <a:sym typeface="Roboto Black"/>
              </a:rPr>
              <a:t>03</a:t>
            </a:r>
            <a:endParaRPr/>
          </a:p>
        </p:txBody>
      </p:sp>
      <p:sp>
        <p:nvSpPr>
          <p:cNvPr id="81" name="Google Shape;81;p15"/>
          <p:cNvSpPr/>
          <p:nvPr/>
        </p:nvSpPr>
        <p:spPr>
          <a:xfrm>
            <a:off x="11312732" y="4262966"/>
            <a:ext cx="1512574" cy="1512574"/>
          </a:xfrm>
          <a:prstGeom prst="ellipse">
            <a:avLst/>
          </a:prstGeom>
          <a:solidFill>
            <a:srgbClr val="638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2" name="Google Shape;82;p15"/>
          <p:cNvSpPr/>
          <p:nvPr/>
        </p:nvSpPr>
        <p:spPr>
          <a:xfrm>
            <a:off x="9325135" y="7312484"/>
            <a:ext cx="5487767" cy="48895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500"/>
              <a:buFont typeface="Roboto Light"/>
              <a:buNone/>
            </a:pPr>
            <a:r>
              <a:rPr b="0" i="0" lang="en-US" sz="2500" u="none" cap="none" strike="noStrike">
                <a:solidFill>
                  <a:srgbClr val="5E5E5E"/>
                </a:solidFill>
                <a:latin typeface="Roboto Light"/>
                <a:ea typeface="Roboto Light"/>
                <a:cs typeface="Roboto Light"/>
                <a:sym typeface="Roboto Light"/>
              </a:rPr>
              <a:t>A 60 day worldwide tour from June 4, 2020 to August 4, 2020 starting in Singapore and ending in California. This socializing event is a concert aimed to fighting and raising awareness for depression. Tickets to this event will be $90 for 2 people and will entitle the attendees to 4 free bottles of beer, meet and greet with the event performers and ravekit.</a:t>
            </a:r>
            <a:endParaRPr/>
          </a:p>
        </p:txBody>
      </p:sp>
      <p:sp>
        <p:nvSpPr>
          <p:cNvPr id="83" name="Google Shape;83;p15"/>
          <p:cNvSpPr/>
          <p:nvPr/>
        </p:nvSpPr>
        <p:spPr>
          <a:xfrm>
            <a:off x="9958454" y="6205239"/>
            <a:ext cx="4221129" cy="812798"/>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638AFF"/>
              </a:buClr>
              <a:buSzPts val="4000"/>
              <a:buFont typeface="Poppins"/>
              <a:buNone/>
            </a:pPr>
            <a:r>
              <a:rPr b="1" i="0" lang="en-US" sz="4000" u="none" cap="none" strike="noStrike">
                <a:solidFill>
                  <a:srgbClr val="638AFF"/>
                </a:solidFill>
                <a:latin typeface="Poppins"/>
                <a:ea typeface="Poppins"/>
                <a:cs typeface="Poppins"/>
                <a:sym typeface="Poppins"/>
              </a:rPr>
              <a:t>Gather Up</a:t>
            </a:r>
            <a:endParaRPr/>
          </a:p>
        </p:txBody>
      </p:sp>
      <p:sp>
        <p:nvSpPr>
          <p:cNvPr id="84" name="Google Shape;84;p15"/>
          <p:cNvSpPr/>
          <p:nvPr/>
        </p:nvSpPr>
        <p:spPr>
          <a:xfrm>
            <a:off x="10932731" y="4447753"/>
            <a:ext cx="2272575" cy="1143001"/>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FFFFFF"/>
              </a:buClr>
              <a:buSzPts val="7000"/>
              <a:buFont typeface="Roboto Black"/>
              <a:buNone/>
            </a:pPr>
            <a:r>
              <a:rPr b="0" i="0" lang="en-US" sz="7000" u="none" cap="none" strike="noStrike">
                <a:solidFill>
                  <a:srgbClr val="FFFFFF"/>
                </a:solidFill>
                <a:latin typeface="Roboto Black"/>
                <a:ea typeface="Roboto Black"/>
                <a:cs typeface="Roboto Black"/>
                <a:sym typeface="Roboto Black"/>
              </a:rPr>
              <a:t>02</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6"/>
          <p:cNvSpPr/>
          <p:nvPr/>
        </p:nvSpPr>
        <p:spPr>
          <a:xfrm>
            <a:off x="12391488" y="1324573"/>
            <a:ext cx="4221130" cy="125729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0"/>
              <a:buFont typeface="Poppins"/>
              <a:buNone/>
            </a:pPr>
            <a:r>
              <a:rPr b="1" i="0" lang="en-US" sz="7000" u="none" cap="none" strike="noStrike">
                <a:solidFill>
                  <a:srgbClr val="000000"/>
                </a:solidFill>
                <a:latin typeface="Poppins"/>
                <a:ea typeface="Poppins"/>
                <a:cs typeface="Poppins"/>
                <a:sym typeface="Poppins"/>
              </a:rPr>
              <a:t>ABOUT</a:t>
            </a:r>
            <a:endParaRPr/>
          </a:p>
        </p:txBody>
      </p:sp>
      <p:sp>
        <p:nvSpPr>
          <p:cNvPr id="90" name="Google Shape;90;p16"/>
          <p:cNvSpPr/>
          <p:nvPr/>
        </p:nvSpPr>
        <p:spPr>
          <a:xfrm>
            <a:off x="22423727" y="2548673"/>
            <a:ext cx="8618653" cy="8618654"/>
          </a:xfrm>
          <a:prstGeom prst="ellipse">
            <a:avLst/>
          </a:prstGeom>
          <a:noFill/>
          <a:ln cap="flat" cmpd="sng" w="952500">
            <a:solidFill>
              <a:srgbClr val="90F1A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1" name="Google Shape;91;p16"/>
          <p:cNvSpPr/>
          <p:nvPr/>
        </p:nvSpPr>
        <p:spPr>
          <a:xfrm>
            <a:off x="10361049" y="5784849"/>
            <a:ext cx="12367925" cy="2146302"/>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Intertwine, Inc. is a social interaction &amp; networking site located in San Francisco, California. Founded in 2008 by Kevin Wilson, a website programmer and an IT expert from the city of Dallas, Texas.</a:t>
            </a:r>
            <a:endParaRPr/>
          </a:p>
        </p:txBody>
      </p:sp>
      <p:sp>
        <p:nvSpPr>
          <p:cNvPr id="92" name="Google Shape;92;p16"/>
          <p:cNvSpPr/>
          <p:nvPr/>
        </p:nvSpPr>
        <p:spPr>
          <a:xfrm>
            <a:off x="-56555" y="12858753"/>
            <a:ext cx="1168732" cy="89604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3" name="Google Shape;93;p16"/>
          <p:cNvSpPr/>
          <p:nvPr/>
        </p:nvSpPr>
        <p:spPr>
          <a:xfrm>
            <a:off x="10386449" y="1805575"/>
            <a:ext cx="1369459" cy="295291"/>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94" name="Google Shape;94;p16"/>
          <p:cNvPicPr preferRelativeResize="0"/>
          <p:nvPr/>
        </p:nvPicPr>
        <p:blipFill rotWithShape="1">
          <a:blip r:embed="rId3">
            <a:alphaModFix/>
          </a:blip>
          <a:srcRect b="176" l="13220" r="22795" t="3895"/>
          <a:stretch/>
        </p:blipFill>
        <p:spPr>
          <a:xfrm>
            <a:off x="-4215450" y="-4258"/>
            <a:ext cx="13724602" cy="13724469"/>
          </a:xfrm>
          <a:custGeom>
            <a:rect b="b" l="l" r="r" t="t"/>
            <a:pathLst>
              <a:path extrusionOk="0" h="20595" w="19679">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noFill/>
          <a:ln>
            <a:noFill/>
          </a:ln>
        </p:spPr>
      </p:pic>
      <p:sp>
        <p:nvSpPr>
          <p:cNvPr id="95" name="Google Shape;95;p16"/>
          <p:cNvSpPr/>
          <p:nvPr/>
        </p:nvSpPr>
        <p:spPr>
          <a:xfrm>
            <a:off x="6568732" y="8908239"/>
            <a:ext cx="3655285" cy="3655285"/>
          </a:xfrm>
          <a:prstGeom prst="ellipse">
            <a:avLst/>
          </a:prstGeom>
          <a:solidFill>
            <a:srgbClr val="638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7"/>
          <p:cNvSpPr/>
          <p:nvPr/>
        </p:nvSpPr>
        <p:spPr>
          <a:xfrm>
            <a:off x="11533738" y="3205245"/>
            <a:ext cx="15061275" cy="15061275"/>
          </a:xfrm>
          <a:prstGeom prst="ellipse">
            <a:avLst/>
          </a:prstGeom>
          <a:solidFill>
            <a:srgbClr val="638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1" name="Google Shape;101;p17"/>
          <p:cNvSpPr/>
          <p:nvPr/>
        </p:nvSpPr>
        <p:spPr>
          <a:xfrm>
            <a:off x="14839616" y="9412603"/>
            <a:ext cx="7999422" cy="1435101"/>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We aim to provide safe, secure, and effective socializing projects and events for all people around the world.</a:t>
            </a:r>
            <a:endParaRPr/>
          </a:p>
        </p:txBody>
      </p:sp>
      <p:sp>
        <p:nvSpPr>
          <p:cNvPr id="102" name="Google Shape;102;p17"/>
          <p:cNvSpPr/>
          <p:nvPr/>
        </p:nvSpPr>
        <p:spPr>
          <a:xfrm>
            <a:off x="13497084" y="8098161"/>
            <a:ext cx="7999423" cy="3657586"/>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90F1A9"/>
              </a:buClr>
              <a:buSzPts val="20000"/>
              <a:buFont typeface="Poppins"/>
              <a:buNone/>
            </a:pPr>
            <a:r>
              <a:rPr b="0" i="0" lang="en-US" sz="20000" u="none" cap="none" strike="noStrike">
                <a:solidFill>
                  <a:srgbClr val="90F1A9"/>
                </a:solidFill>
                <a:latin typeface="Poppins"/>
                <a:ea typeface="Poppins"/>
                <a:cs typeface="Poppins"/>
                <a:sym typeface="Poppins"/>
              </a:rPr>
              <a:t>“</a:t>
            </a:r>
            <a:endParaRPr/>
          </a:p>
        </p:txBody>
      </p:sp>
      <p:sp>
        <p:nvSpPr>
          <p:cNvPr id="103" name="Google Shape;103;p17"/>
          <p:cNvSpPr/>
          <p:nvPr/>
        </p:nvSpPr>
        <p:spPr>
          <a:xfrm>
            <a:off x="14839616" y="11724003"/>
            <a:ext cx="7999422" cy="469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2500"/>
              <a:buFont typeface="Roboto"/>
              <a:buNone/>
            </a:pPr>
            <a:r>
              <a:rPr b="1" i="1" lang="en-US" sz="2500" u="none" cap="none" strike="noStrike">
                <a:solidFill>
                  <a:srgbClr val="FFFFFF"/>
                </a:solidFill>
                <a:latin typeface="Roboto"/>
                <a:ea typeface="Roboto"/>
                <a:cs typeface="Roboto"/>
                <a:sym typeface="Roboto"/>
              </a:rPr>
              <a:t>-Dean Blake, 31, Chief Marketing Officer</a:t>
            </a:r>
            <a:endParaRPr/>
          </a:p>
        </p:txBody>
      </p:sp>
      <p:sp>
        <p:nvSpPr>
          <p:cNvPr id="104" name="Google Shape;104;p17"/>
          <p:cNvSpPr/>
          <p:nvPr/>
        </p:nvSpPr>
        <p:spPr>
          <a:xfrm>
            <a:off x="3584704" y="1414611"/>
            <a:ext cx="6796425" cy="1077218"/>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7000"/>
              <a:buFont typeface="Poppins"/>
              <a:buNone/>
            </a:pPr>
            <a:r>
              <a:rPr b="1" i="0" lang="en-US" sz="7000" u="none" cap="none" strike="noStrike">
                <a:solidFill>
                  <a:srgbClr val="000000"/>
                </a:solidFill>
                <a:latin typeface="Poppins"/>
                <a:ea typeface="Poppins"/>
                <a:cs typeface="Poppins"/>
                <a:sym typeface="Poppins"/>
              </a:rPr>
              <a:t>TESTIMONIAL</a:t>
            </a:r>
            <a:endParaRPr/>
          </a:p>
        </p:txBody>
      </p:sp>
      <p:sp>
        <p:nvSpPr>
          <p:cNvPr id="105" name="Google Shape;105;p17"/>
          <p:cNvSpPr/>
          <p:nvPr/>
        </p:nvSpPr>
        <p:spPr>
          <a:xfrm>
            <a:off x="1554265" y="1805575"/>
            <a:ext cx="1369459" cy="295291"/>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6" name="Google Shape;106;p17"/>
          <p:cNvSpPr/>
          <p:nvPr/>
        </p:nvSpPr>
        <p:spPr>
          <a:xfrm>
            <a:off x="-2230049" y="8539998"/>
            <a:ext cx="9285205" cy="9285204"/>
          </a:xfrm>
          <a:prstGeom prst="ellipse">
            <a:avLst/>
          </a:prstGeom>
          <a:noFill/>
          <a:ln cap="flat" cmpd="sng" w="952500">
            <a:solidFill>
              <a:srgbClr val="90F1A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7" name="Google Shape;107;p17"/>
          <p:cNvSpPr/>
          <p:nvPr/>
        </p:nvSpPr>
        <p:spPr>
          <a:xfrm>
            <a:off x="17057958" y="-735178"/>
            <a:ext cx="8356170" cy="835617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08" name="Google Shape;108;p17"/>
          <p:cNvPicPr preferRelativeResize="0"/>
          <p:nvPr/>
        </p:nvPicPr>
        <p:blipFill rotWithShape="1">
          <a:blip r:embed="rId3">
            <a:alphaModFix/>
          </a:blip>
          <a:srcRect b="31302" l="6312" r="6313" t="10420"/>
          <a:stretch/>
        </p:blipFill>
        <p:spPr>
          <a:xfrm>
            <a:off x="17887544" y="94439"/>
            <a:ext cx="6697000" cy="6696935"/>
          </a:xfrm>
          <a:custGeom>
            <a:rect b="b" l="l" r="r" t="t"/>
            <a:pathLst>
              <a:path extrusionOk="0" h="20595" w="19679">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pic>
        <p:nvPicPr>
          <p:cNvPr id="113" name="Google Shape;113;p18"/>
          <p:cNvPicPr preferRelativeResize="0"/>
          <p:nvPr/>
        </p:nvPicPr>
        <p:blipFill rotWithShape="1">
          <a:blip r:embed="rId3">
            <a:alphaModFix/>
          </a:blip>
          <a:srcRect b="0" l="8893" r="2226" t="0"/>
          <a:stretch/>
        </p:blipFill>
        <p:spPr>
          <a:xfrm>
            <a:off x="0" y="0"/>
            <a:ext cx="8128100" cy="13716001"/>
          </a:xfrm>
          <a:prstGeom prst="rect">
            <a:avLst/>
          </a:prstGeom>
          <a:noFill/>
          <a:ln>
            <a:noFill/>
          </a:ln>
        </p:spPr>
      </p:pic>
      <p:sp>
        <p:nvSpPr>
          <p:cNvPr id="114" name="Google Shape;114;p18"/>
          <p:cNvSpPr/>
          <p:nvPr/>
        </p:nvSpPr>
        <p:spPr>
          <a:xfrm>
            <a:off x="5153377" y="2502264"/>
            <a:ext cx="8711473" cy="8711472"/>
          </a:xfrm>
          <a:prstGeom prst="ellipse">
            <a:avLst/>
          </a:prstGeom>
          <a:solidFill>
            <a:srgbClr val="90F1A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5" name="Google Shape;115;p18"/>
          <p:cNvSpPr/>
          <p:nvPr/>
        </p:nvSpPr>
        <p:spPr>
          <a:xfrm>
            <a:off x="9207581" y="0"/>
            <a:ext cx="8128100" cy="13824049"/>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6" name="Google Shape;116;p18"/>
          <p:cNvSpPr/>
          <p:nvPr/>
        </p:nvSpPr>
        <p:spPr>
          <a:xfrm>
            <a:off x="12391488" y="1324573"/>
            <a:ext cx="4773976" cy="125729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0"/>
              <a:buFont typeface="Poppins"/>
              <a:buNone/>
            </a:pPr>
            <a:r>
              <a:rPr b="1" i="0" lang="en-US" sz="7000" u="none" cap="none" strike="noStrike">
                <a:solidFill>
                  <a:srgbClr val="000000"/>
                </a:solidFill>
                <a:latin typeface="Poppins"/>
                <a:ea typeface="Poppins"/>
                <a:cs typeface="Poppins"/>
                <a:sym typeface="Poppins"/>
              </a:rPr>
              <a:t>HISTORY</a:t>
            </a:r>
            <a:endParaRPr/>
          </a:p>
        </p:txBody>
      </p:sp>
      <p:sp>
        <p:nvSpPr>
          <p:cNvPr id="117" name="Google Shape;117;p18"/>
          <p:cNvSpPr/>
          <p:nvPr/>
        </p:nvSpPr>
        <p:spPr>
          <a:xfrm>
            <a:off x="10386449" y="1805575"/>
            <a:ext cx="1369459" cy="295291"/>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8" name="Google Shape;118;p18"/>
          <p:cNvSpPr/>
          <p:nvPr/>
        </p:nvSpPr>
        <p:spPr>
          <a:xfrm>
            <a:off x="10361049" y="5607049"/>
            <a:ext cx="12367925" cy="4279902"/>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Intertwine, Inc. was founded in the year 2008 by Kevin Wilson who was a graduate of computer science at Harvard University. Kevin Wilson developed Intertwine, Inc. to raise awareness and fight depression through a social networking site available to all people for free. Today, the incorporation has a total of 500 million active users around the world and has been developing events and projects aimed to lessen the impact of depression and to balance online interaction addiction with personal interactions.</a:t>
            </a:r>
            <a:endParaRPr/>
          </a:p>
        </p:txBody>
      </p:sp>
      <p:sp>
        <p:nvSpPr>
          <p:cNvPr id="119" name="Google Shape;119;p18"/>
          <p:cNvSpPr/>
          <p:nvPr/>
        </p:nvSpPr>
        <p:spPr>
          <a:xfrm>
            <a:off x="23170338" y="401431"/>
            <a:ext cx="2420954" cy="2420954"/>
          </a:xfrm>
          <a:prstGeom prst="ellipse">
            <a:avLst/>
          </a:prstGeom>
          <a:noFill/>
          <a:ln cap="flat" cmpd="sng" w="774700">
            <a:solidFill>
              <a:srgbClr val="638A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19"/>
          <p:cNvSpPr/>
          <p:nvPr/>
        </p:nvSpPr>
        <p:spPr>
          <a:xfrm>
            <a:off x="16255900" y="-54025"/>
            <a:ext cx="8128100" cy="13824049"/>
          </a:xfrm>
          <a:prstGeom prst="rect">
            <a:avLst/>
          </a:prstGeom>
          <a:solidFill>
            <a:srgbClr val="638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25" name="Google Shape;125;p19"/>
          <p:cNvPicPr preferRelativeResize="0"/>
          <p:nvPr/>
        </p:nvPicPr>
        <p:blipFill rotWithShape="1">
          <a:blip r:embed="rId3">
            <a:alphaModFix/>
          </a:blip>
          <a:srcRect b="0" l="1" r="40359" t="0"/>
          <a:stretch/>
        </p:blipFill>
        <p:spPr>
          <a:xfrm>
            <a:off x="10717555" y="926069"/>
            <a:ext cx="10611945" cy="11863786"/>
          </a:xfrm>
          <a:custGeom>
            <a:rect b="b" l="l" r="r" t="t"/>
            <a:pathLst>
              <a:path extrusionOk="0" h="21600" w="20482">
                <a:moveTo>
                  <a:pt x="9034" y="0"/>
                </a:moveTo>
                <a:cubicBezTo>
                  <a:pt x="6103" y="0"/>
                  <a:pt x="3173" y="1055"/>
                  <a:pt x="938" y="3163"/>
                </a:cubicBezTo>
                <a:cubicBezTo>
                  <a:pt x="598" y="3483"/>
                  <a:pt x="288" y="3820"/>
                  <a:pt x="0" y="4168"/>
                </a:cubicBezTo>
                <a:lnTo>
                  <a:pt x="0" y="17432"/>
                </a:lnTo>
                <a:cubicBezTo>
                  <a:pt x="288" y="17780"/>
                  <a:pt x="598" y="18117"/>
                  <a:pt x="938" y="18437"/>
                </a:cubicBezTo>
                <a:cubicBezTo>
                  <a:pt x="3173" y="20545"/>
                  <a:pt x="6103" y="21600"/>
                  <a:pt x="9034" y="21600"/>
                </a:cubicBezTo>
                <a:cubicBezTo>
                  <a:pt x="11964" y="21600"/>
                  <a:pt x="14893" y="20545"/>
                  <a:pt x="17129" y="18437"/>
                </a:cubicBezTo>
                <a:cubicBezTo>
                  <a:pt x="21600" y="14219"/>
                  <a:pt x="21600" y="7381"/>
                  <a:pt x="17129" y="3163"/>
                </a:cubicBezTo>
                <a:cubicBezTo>
                  <a:pt x="14893" y="1055"/>
                  <a:pt x="11964" y="0"/>
                  <a:pt x="9034" y="0"/>
                </a:cubicBezTo>
                <a:close/>
              </a:path>
            </a:pathLst>
          </a:custGeom>
          <a:noFill/>
          <a:ln>
            <a:noFill/>
          </a:ln>
        </p:spPr>
      </p:pic>
      <p:sp>
        <p:nvSpPr>
          <p:cNvPr id="126" name="Google Shape;126;p19"/>
          <p:cNvSpPr/>
          <p:nvPr/>
        </p:nvSpPr>
        <p:spPr>
          <a:xfrm>
            <a:off x="7226381" y="0"/>
            <a:ext cx="8128100" cy="13824049"/>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7" name="Google Shape;127;p19"/>
          <p:cNvSpPr/>
          <p:nvPr/>
        </p:nvSpPr>
        <p:spPr>
          <a:xfrm>
            <a:off x="1572649" y="3965190"/>
            <a:ext cx="9930077" cy="1257295"/>
          </a:xfrm>
          <a:prstGeom prst="rect">
            <a:avLst/>
          </a:prstGeom>
          <a:noFill/>
          <a:ln>
            <a:noFill/>
          </a:ln>
        </p:spPr>
        <p:txBody>
          <a:bodyPr anchorCtr="0" anchor="ctr" bIns="0" lIns="0" spcFirstLastPara="1" rIns="0" wrap="square" tIns="0">
            <a:noAutofit/>
          </a:bodyPr>
          <a:lstStyle/>
          <a:p>
            <a:pPr indent="0" lvl="0" marL="0" marR="0" rtl="0" algn="l">
              <a:lnSpc>
                <a:spcPct val="80000"/>
              </a:lnSpc>
              <a:spcBef>
                <a:spcPts val="0"/>
              </a:spcBef>
              <a:spcAft>
                <a:spcPts val="0"/>
              </a:spcAft>
              <a:buClr>
                <a:srgbClr val="90F1A9"/>
              </a:buClr>
              <a:buSzPts val="7000"/>
              <a:buFont typeface="Poppins"/>
              <a:buNone/>
            </a:pPr>
            <a:r>
              <a:rPr b="1" i="0" lang="en-US" sz="7000" u="none" cap="none" strike="noStrike">
                <a:solidFill>
                  <a:srgbClr val="90F1A9"/>
                </a:solidFill>
                <a:latin typeface="Poppins"/>
                <a:ea typeface="Poppins"/>
                <a:cs typeface="Poppins"/>
                <a:sym typeface="Poppins"/>
              </a:rPr>
              <a:t>Connect &amp; Share</a:t>
            </a:r>
            <a:endParaRPr/>
          </a:p>
        </p:txBody>
      </p:sp>
      <p:sp>
        <p:nvSpPr>
          <p:cNvPr id="128" name="Google Shape;128;p19"/>
          <p:cNvSpPr/>
          <p:nvPr/>
        </p:nvSpPr>
        <p:spPr>
          <a:xfrm>
            <a:off x="1575787" y="8063079"/>
            <a:ext cx="10149295" cy="179578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500"/>
              <a:buFont typeface="Roboto"/>
              <a:buNone/>
            </a:pPr>
            <a:r>
              <a:rPr b="0" i="0" lang="en-US" sz="2500" u="none" cap="none" strike="noStrike">
                <a:solidFill>
                  <a:srgbClr val="5E5E5E"/>
                </a:solidFill>
                <a:latin typeface="Roboto"/>
                <a:ea typeface="Roboto"/>
                <a:cs typeface="Roboto"/>
                <a:sym typeface="Roboto"/>
              </a:rPr>
              <a:t>Free membership and registration application developed by the staff of Intertwine Inc. available for all people around the world. Gained profits from this project will be used to help the amazon forest restoration organized by the international NGO Plant.org.</a:t>
            </a:r>
            <a:endParaRPr/>
          </a:p>
        </p:txBody>
      </p:sp>
      <p:sp>
        <p:nvSpPr>
          <p:cNvPr id="129" name="Google Shape;129;p19"/>
          <p:cNvSpPr/>
          <p:nvPr/>
        </p:nvSpPr>
        <p:spPr>
          <a:xfrm>
            <a:off x="1550387" y="6147482"/>
            <a:ext cx="6400175" cy="990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3000"/>
              <a:buFont typeface="Roboto Medium"/>
              <a:buNone/>
            </a:pPr>
            <a:r>
              <a:rPr b="0" i="1" lang="en-US" sz="3000" u="none" cap="none" strike="noStrike">
                <a:solidFill>
                  <a:srgbClr val="000000"/>
                </a:solidFill>
                <a:latin typeface="Roboto Medium"/>
                <a:ea typeface="Roboto Medium"/>
                <a:cs typeface="Roboto Medium"/>
                <a:sym typeface="Roboto Medium"/>
              </a:rPr>
              <a:t>January 23, 2024</a:t>
            </a:r>
            <a:endParaRPr/>
          </a:p>
          <a:p>
            <a:pPr indent="0" lvl="0" marL="0" marR="0" rtl="0" algn="l">
              <a:lnSpc>
                <a:spcPct val="100000"/>
              </a:lnSpc>
              <a:spcBef>
                <a:spcPts val="0"/>
              </a:spcBef>
              <a:spcAft>
                <a:spcPts val="0"/>
              </a:spcAft>
              <a:buClr>
                <a:srgbClr val="000000"/>
              </a:buClr>
              <a:buSzPts val="3000"/>
              <a:buFont typeface="Roboto Medium"/>
              <a:buNone/>
            </a:pPr>
            <a:r>
              <a:rPr b="0" i="1" lang="en-US" sz="3000" u="none" cap="none" strike="noStrike">
                <a:solidFill>
                  <a:srgbClr val="000000"/>
                </a:solidFill>
                <a:latin typeface="Roboto Medium"/>
                <a:ea typeface="Roboto Medium"/>
                <a:cs typeface="Roboto Medium"/>
                <a:sym typeface="Roboto Medium"/>
              </a:rPr>
              <a:t>Availability: IOS, Android</a:t>
            </a:r>
            <a:endParaRPr/>
          </a:p>
        </p:txBody>
      </p:sp>
      <p:sp>
        <p:nvSpPr>
          <p:cNvPr id="130" name="Google Shape;130;p19"/>
          <p:cNvSpPr/>
          <p:nvPr/>
        </p:nvSpPr>
        <p:spPr>
          <a:xfrm>
            <a:off x="-269189" y="-8276936"/>
            <a:ext cx="30269872" cy="30269872"/>
          </a:xfrm>
          <a:prstGeom prst="ellipse">
            <a:avLst/>
          </a:prstGeom>
          <a:noFill/>
          <a:ln cap="flat" cmpd="sng" w="952500">
            <a:solidFill>
              <a:srgbClr val="90F1A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1" name="Google Shape;131;p19"/>
          <p:cNvSpPr/>
          <p:nvPr/>
        </p:nvSpPr>
        <p:spPr>
          <a:xfrm>
            <a:off x="-1412189" y="-8276936"/>
            <a:ext cx="30269872" cy="30269872"/>
          </a:xfrm>
          <a:prstGeom prst="ellipse">
            <a:avLst/>
          </a:prstGeom>
          <a:noFill/>
          <a:ln cap="flat" cmpd="sng" w="952500">
            <a:solidFill>
              <a:srgbClr val="90F1A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0"/>
          <p:cNvSpPr/>
          <p:nvPr/>
        </p:nvSpPr>
        <p:spPr>
          <a:xfrm>
            <a:off x="0" y="-54025"/>
            <a:ext cx="8128100" cy="13824049"/>
          </a:xfrm>
          <a:prstGeom prst="rect">
            <a:avLst/>
          </a:prstGeom>
          <a:solidFill>
            <a:srgbClr val="90F1A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37" name="Google Shape;137;p20"/>
          <p:cNvPicPr preferRelativeResize="0"/>
          <p:nvPr/>
        </p:nvPicPr>
        <p:blipFill rotWithShape="1">
          <a:blip r:embed="rId3">
            <a:alphaModFix/>
          </a:blip>
          <a:srcRect b="0" l="30341" r="0" t="0"/>
          <a:stretch/>
        </p:blipFill>
        <p:spPr>
          <a:xfrm>
            <a:off x="2361756" y="1413059"/>
            <a:ext cx="10448442" cy="10889790"/>
          </a:xfrm>
          <a:custGeom>
            <a:rect b="b" l="l" r="r" t="t"/>
            <a:pathLst>
              <a:path extrusionOk="0" h="21600" w="20393">
                <a:moveTo>
                  <a:pt x="6043" y="0"/>
                </a:moveTo>
                <a:cubicBezTo>
                  <a:pt x="5179" y="523"/>
                  <a:pt x="4364" y="1161"/>
                  <a:pt x="3621" y="1916"/>
                </a:cubicBezTo>
                <a:cubicBezTo>
                  <a:pt x="-1207" y="6823"/>
                  <a:pt x="-1207" y="14778"/>
                  <a:pt x="3621" y="19685"/>
                </a:cubicBezTo>
                <a:cubicBezTo>
                  <a:pt x="4364" y="20440"/>
                  <a:pt x="5179" y="21077"/>
                  <a:pt x="6042" y="21600"/>
                </a:cubicBezTo>
                <a:lnTo>
                  <a:pt x="18685" y="21600"/>
                </a:lnTo>
                <a:cubicBezTo>
                  <a:pt x="19281" y="21239"/>
                  <a:pt x="19851" y="20821"/>
                  <a:pt x="20393" y="20349"/>
                </a:cubicBezTo>
                <a:lnTo>
                  <a:pt x="20393" y="1252"/>
                </a:lnTo>
                <a:cubicBezTo>
                  <a:pt x="19851" y="780"/>
                  <a:pt x="19280" y="361"/>
                  <a:pt x="18684" y="0"/>
                </a:cubicBezTo>
                <a:lnTo>
                  <a:pt x="6043" y="0"/>
                </a:lnTo>
                <a:close/>
              </a:path>
            </a:pathLst>
          </a:custGeom>
          <a:noFill/>
          <a:ln>
            <a:noFill/>
          </a:ln>
        </p:spPr>
      </p:pic>
      <p:sp>
        <p:nvSpPr>
          <p:cNvPr id="138" name="Google Shape;138;p20"/>
          <p:cNvSpPr/>
          <p:nvPr/>
        </p:nvSpPr>
        <p:spPr>
          <a:xfrm>
            <a:off x="9207581" y="0"/>
            <a:ext cx="8128100" cy="13824049"/>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9" name="Google Shape;139;p20"/>
          <p:cNvSpPr/>
          <p:nvPr/>
        </p:nvSpPr>
        <p:spPr>
          <a:xfrm>
            <a:off x="11453249" y="3690185"/>
            <a:ext cx="9930077" cy="1257296"/>
          </a:xfrm>
          <a:prstGeom prst="rect">
            <a:avLst/>
          </a:prstGeom>
          <a:noFill/>
          <a:ln>
            <a:noFill/>
          </a:ln>
        </p:spPr>
        <p:txBody>
          <a:bodyPr anchorCtr="0" anchor="ctr" bIns="0" lIns="0" spcFirstLastPara="1" rIns="0" wrap="square" tIns="0">
            <a:noAutofit/>
          </a:bodyPr>
          <a:lstStyle/>
          <a:p>
            <a:pPr indent="0" lvl="0" marL="0" marR="0" rtl="0" algn="l">
              <a:lnSpc>
                <a:spcPct val="80000"/>
              </a:lnSpc>
              <a:spcBef>
                <a:spcPts val="0"/>
              </a:spcBef>
              <a:spcAft>
                <a:spcPts val="0"/>
              </a:spcAft>
              <a:buClr>
                <a:srgbClr val="638AFF"/>
              </a:buClr>
              <a:buSzPts val="7000"/>
              <a:buFont typeface="Poppins"/>
              <a:buNone/>
            </a:pPr>
            <a:r>
              <a:rPr b="1" i="0" lang="en-US" sz="7000" u="none" cap="none" strike="noStrike">
                <a:solidFill>
                  <a:srgbClr val="638AFF"/>
                </a:solidFill>
                <a:latin typeface="Poppins"/>
                <a:ea typeface="Poppins"/>
                <a:cs typeface="Poppins"/>
                <a:sym typeface="Poppins"/>
              </a:rPr>
              <a:t>Gather Up</a:t>
            </a:r>
            <a:endParaRPr/>
          </a:p>
        </p:txBody>
      </p:sp>
      <p:sp>
        <p:nvSpPr>
          <p:cNvPr id="140" name="Google Shape;140;p20"/>
          <p:cNvSpPr/>
          <p:nvPr/>
        </p:nvSpPr>
        <p:spPr>
          <a:xfrm>
            <a:off x="11456387" y="7788074"/>
            <a:ext cx="11343392" cy="223774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500"/>
              <a:buFont typeface="Roboto"/>
              <a:buNone/>
            </a:pPr>
            <a:r>
              <a:rPr b="0" i="0" lang="en-US" sz="2500" u="none" cap="none" strike="noStrike">
                <a:solidFill>
                  <a:srgbClr val="5E5E5E"/>
                </a:solidFill>
                <a:latin typeface="Roboto"/>
                <a:ea typeface="Roboto"/>
                <a:cs typeface="Roboto"/>
                <a:sym typeface="Roboto"/>
              </a:rPr>
              <a:t>A concert aimed to fighting and raising awareness for depression. Tickets to this event will be $90 for 2 people and will entitle the attendees to 4 free bottles of beer, meet and greet with the event performers and ravekit. 60% of all profits will be donated to Mental Awareness &amp; Health Foundation.</a:t>
            </a:r>
            <a:endParaRPr/>
          </a:p>
        </p:txBody>
      </p:sp>
      <p:sp>
        <p:nvSpPr>
          <p:cNvPr id="141" name="Google Shape;141;p20"/>
          <p:cNvSpPr/>
          <p:nvPr/>
        </p:nvSpPr>
        <p:spPr>
          <a:xfrm>
            <a:off x="11430987" y="5650227"/>
            <a:ext cx="9391025" cy="14351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3000"/>
              <a:buFont typeface="Roboto Medium"/>
              <a:buNone/>
            </a:pPr>
            <a:r>
              <a:rPr b="0" i="1" lang="en-US" sz="3000" u="none" cap="none" strike="noStrike">
                <a:solidFill>
                  <a:srgbClr val="000000"/>
                </a:solidFill>
                <a:latin typeface="Roboto Medium"/>
                <a:ea typeface="Roboto Medium"/>
                <a:cs typeface="Roboto Medium"/>
                <a:sym typeface="Roboto Medium"/>
              </a:rPr>
              <a:t>June 4 to August 4</a:t>
            </a:r>
            <a:endParaRPr/>
          </a:p>
          <a:p>
            <a:pPr indent="0" lvl="0" marL="0" marR="0" rtl="0" algn="l">
              <a:lnSpc>
                <a:spcPct val="100000"/>
              </a:lnSpc>
              <a:spcBef>
                <a:spcPts val="0"/>
              </a:spcBef>
              <a:spcAft>
                <a:spcPts val="0"/>
              </a:spcAft>
              <a:buClr>
                <a:srgbClr val="000000"/>
              </a:buClr>
              <a:buSzPts val="3000"/>
              <a:buFont typeface="Roboto Medium"/>
              <a:buNone/>
            </a:pPr>
            <a:r>
              <a:rPr b="0" i="1" lang="en-US" sz="3000" u="none" cap="none" strike="noStrike">
                <a:solidFill>
                  <a:srgbClr val="000000"/>
                </a:solidFill>
                <a:latin typeface="Roboto Medium"/>
                <a:ea typeface="Roboto Medium"/>
                <a:cs typeface="Roboto Medium"/>
                <a:sym typeface="Roboto Medium"/>
              </a:rPr>
              <a:t>Worldwide tour: From Singapore to California</a:t>
            </a:r>
            <a:endParaRPr/>
          </a:p>
          <a:p>
            <a:pPr indent="0" lvl="0" marL="0" marR="0" rtl="0" algn="l">
              <a:lnSpc>
                <a:spcPct val="100000"/>
              </a:lnSpc>
              <a:spcBef>
                <a:spcPts val="0"/>
              </a:spcBef>
              <a:spcAft>
                <a:spcPts val="0"/>
              </a:spcAft>
              <a:buClr>
                <a:srgbClr val="000000"/>
              </a:buClr>
              <a:buSzPts val="3000"/>
              <a:buFont typeface="Roboto Medium"/>
              <a:buNone/>
            </a:pPr>
            <a:r>
              <a:rPr b="0" i="1" lang="en-US" sz="3000" u="none" cap="none" strike="noStrike">
                <a:solidFill>
                  <a:srgbClr val="000000"/>
                </a:solidFill>
                <a:latin typeface="Roboto Medium"/>
                <a:ea typeface="Roboto Medium"/>
                <a:cs typeface="Roboto Medium"/>
                <a:sym typeface="Roboto Medium"/>
              </a:rPr>
              <a:t>Location: TBA</a:t>
            </a:r>
            <a:endParaRPr/>
          </a:p>
        </p:txBody>
      </p:sp>
      <p:sp>
        <p:nvSpPr>
          <p:cNvPr id="142" name="Google Shape;142;p20"/>
          <p:cNvSpPr/>
          <p:nvPr/>
        </p:nvSpPr>
        <p:spPr>
          <a:xfrm>
            <a:off x="-3901389" y="-8276936"/>
            <a:ext cx="30269872" cy="30269872"/>
          </a:xfrm>
          <a:prstGeom prst="ellipse">
            <a:avLst/>
          </a:prstGeom>
          <a:noFill/>
          <a:ln cap="flat" cmpd="sng" w="952500">
            <a:solidFill>
              <a:srgbClr val="638A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3" name="Google Shape;143;p20"/>
          <p:cNvSpPr/>
          <p:nvPr/>
        </p:nvSpPr>
        <p:spPr>
          <a:xfrm>
            <a:off x="-5044389" y="-8276936"/>
            <a:ext cx="30269872" cy="30269872"/>
          </a:xfrm>
          <a:prstGeom prst="ellipse">
            <a:avLst/>
          </a:prstGeom>
          <a:noFill/>
          <a:ln cap="flat" cmpd="sng" w="952500">
            <a:solidFill>
              <a:srgbClr val="638A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1"/>
          <p:cNvSpPr/>
          <p:nvPr/>
        </p:nvSpPr>
        <p:spPr>
          <a:xfrm>
            <a:off x="12289201" y="1623979"/>
            <a:ext cx="10468041" cy="10468042"/>
          </a:xfrm>
          <a:prstGeom prst="ellipse">
            <a:avLst/>
          </a:prstGeom>
          <a:solidFill>
            <a:srgbClr val="638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9" name="Google Shape;149;p21"/>
          <p:cNvSpPr/>
          <p:nvPr/>
        </p:nvSpPr>
        <p:spPr>
          <a:xfrm>
            <a:off x="9359981" y="0"/>
            <a:ext cx="8128100" cy="13824049"/>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0" name="Google Shape;150;p21"/>
          <p:cNvSpPr/>
          <p:nvPr/>
        </p:nvSpPr>
        <p:spPr>
          <a:xfrm>
            <a:off x="1572649" y="3965190"/>
            <a:ext cx="10765400" cy="1257295"/>
          </a:xfrm>
          <a:prstGeom prst="rect">
            <a:avLst/>
          </a:prstGeom>
          <a:noFill/>
          <a:ln>
            <a:noFill/>
          </a:ln>
        </p:spPr>
        <p:txBody>
          <a:bodyPr anchorCtr="0" anchor="ctr" bIns="0" lIns="0" spcFirstLastPara="1" rIns="0" wrap="square" tIns="0">
            <a:noAutofit/>
          </a:bodyPr>
          <a:lstStyle/>
          <a:p>
            <a:pPr indent="0" lvl="0" marL="0" marR="0" rtl="0" algn="l">
              <a:lnSpc>
                <a:spcPct val="80000"/>
              </a:lnSpc>
              <a:spcBef>
                <a:spcPts val="0"/>
              </a:spcBef>
              <a:spcAft>
                <a:spcPts val="0"/>
              </a:spcAft>
              <a:buClr>
                <a:srgbClr val="90F1A9"/>
              </a:buClr>
              <a:buSzPts val="7000"/>
              <a:buFont typeface="Poppins"/>
              <a:buNone/>
            </a:pPr>
            <a:r>
              <a:rPr b="1" i="0" lang="en-US" sz="7000" u="none" cap="none" strike="noStrike">
                <a:solidFill>
                  <a:srgbClr val="90F1A9"/>
                </a:solidFill>
                <a:latin typeface="Poppins"/>
                <a:ea typeface="Poppins"/>
                <a:cs typeface="Poppins"/>
                <a:sym typeface="Poppins"/>
              </a:rPr>
              <a:t>Bimonthly Meeting</a:t>
            </a:r>
            <a:endParaRPr/>
          </a:p>
        </p:txBody>
      </p:sp>
      <p:sp>
        <p:nvSpPr>
          <p:cNvPr id="151" name="Google Shape;151;p21"/>
          <p:cNvSpPr/>
          <p:nvPr/>
        </p:nvSpPr>
        <p:spPr>
          <a:xfrm>
            <a:off x="1575787" y="8063079"/>
            <a:ext cx="10149295" cy="179578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500"/>
              <a:buFont typeface="Roboto"/>
              <a:buNone/>
            </a:pPr>
            <a:r>
              <a:rPr b="0" i="0" lang="en-US" sz="2500" u="none" cap="none" strike="noStrike">
                <a:solidFill>
                  <a:srgbClr val="5E5E5E"/>
                </a:solidFill>
                <a:latin typeface="Roboto"/>
                <a:ea typeface="Roboto"/>
                <a:cs typeface="Roboto"/>
                <a:sym typeface="Roboto"/>
              </a:rPr>
              <a:t>General meeting for the members of the Board, staff and sponsors to discuss the status of the company’s current budget, profits, future events and marketing impact of the Intertwine, Inc. and its various projects.</a:t>
            </a:r>
            <a:endParaRPr/>
          </a:p>
        </p:txBody>
      </p:sp>
      <p:sp>
        <p:nvSpPr>
          <p:cNvPr id="152" name="Google Shape;152;p21"/>
          <p:cNvSpPr/>
          <p:nvPr/>
        </p:nvSpPr>
        <p:spPr>
          <a:xfrm>
            <a:off x="1550387" y="6147482"/>
            <a:ext cx="8467199" cy="990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3000"/>
              <a:buFont typeface="Roboto Medium"/>
              <a:buNone/>
            </a:pPr>
            <a:r>
              <a:rPr b="0" i="1" lang="en-US" sz="3000" u="none" cap="none" strike="noStrike">
                <a:solidFill>
                  <a:srgbClr val="000000"/>
                </a:solidFill>
                <a:latin typeface="Roboto Medium"/>
                <a:ea typeface="Roboto Medium"/>
                <a:cs typeface="Roboto Medium"/>
                <a:sym typeface="Roboto Medium"/>
              </a:rPr>
              <a:t>November 5, 2019</a:t>
            </a:r>
            <a:endParaRPr/>
          </a:p>
          <a:p>
            <a:pPr indent="0" lvl="0" marL="0" marR="0" rtl="0" algn="l">
              <a:lnSpc>
                <a:spcPct val="100000"/>
              </a:lnSpc>
              <a:spcBef>
                <a:spcPts val="0"/>
              </a:spcBef>
              <a:spcAft>
                <a:spcPts val="0"/>
              </a:spcAft>
              <a:buClr>
                <a:srgbClr val="000000"/>
              </a:buClr>
              <a:buSzPts val="3000"/>
              <a:buFont typeface="Roboto Medium"/>
              <a:buNone/>
            </a:pPr>
            <a:r>
              <a:rPr b="0" i="1" lang="en-US" sz="3000" u="none" cap="none" strike="noStrike">
                <a:solidFill>
                  <a:srgbClr val="000000"/>
                </a:solidFill>
                <a:latin typeface="Roboto Medium"/>
                <a:ea typeface="Roboto Medium"/>
                <a:cs typeface="Roboto Medium"/>
                <a:sym typeface="Roboto Medium"/>
              </a:rPr>
              <a:t>Monterey Blvd, San Francisco, California</a:t>
            </a:r>
            <a:endParaRPr/>
          </a:p>
        </p:txBody>
      </p:sp>
      <p:pic>
        <p:nvPicPr>
          <p:cNvPr id="153" name="Google Shape;153;p21"/>
          <p:cNvPicPr preferRelativeResize="0"/>
          <p:nvPr/>
        </p:nvPicPr>
        <p:blipFill rotWithShape="1">
          <a:blip r:embed="rId3">
            <a:alphaModFix/>
          </a:blip>
          <a:srcRect b="3942" l="400" r="36014" t="658"/>
          <a:stretch/>
        </p:blipFill>
        <p:spPr>
          <a:xfrm>
            <a:off x="14201772" y="3536620"/>
            <a:ext cx="6642637" cy="6642567"/>
          </a:xfrm>
          <a:custGeom>
            <a:rect b="b" l="l" r="r" t="t"/>
            <a:pathLst>
              <a:path extrusionOk="0" h="20595" w="19679">
                <a:moveTo>
                  <a:pt x="9840"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8" y="0"/>
                  <a:pt x="9840" y="0"/>
                </a:cubicBezTo>
                <a:close/>
              </a:path>
            </a:pathLst>
          </a:custGeom>
          <a:noFill/>
          <a:ln>
            <a:noFill/>
          </a:ln>
        </p:spPr>
      </p:pic>
      <p:sp>
        <p:nvSpPr>
          <p:cNvPr id="154" name="Google Shape;154;p21"/>
          <p:cNvSpPr/>
          <p:nvPr/>
        </p:nvSpPr>
        <p:spPr>
          <a:xfrm>
            <a:off x="-269189" y="-8276936"/>
            <a:ext cx="30269872" cy="30269872"/>
          </a:xfrm>
          <a:prstGeom prst="ellipse">
            <a:avLst/>
          </a:prstGeom>
          <a:noFill/>
          <a:ln cap="flat" cmpd="sng" w="952500">
            <a:solidFill>
              <a:srgbClr val="90F1A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5" name="Google Shape;155;p21"/>
          <p:cNvSpPr/>
          <p:nvPr/>
        </p:nvSpPr>
        <p:spPr>
          <a:xfrm>
            <a:off x="-1412189" y="-8276936"/>
            <a:ext cx="30269872" cy="30269872"/>
          </a:xfrm>
          <a:prstGeom prst="ellipse">
            <a:avLst/>
          </a:prstGeom>
          <a:noFill/>
          <a:ln cap="flat" cmpd="sng" w="952500">
            <a:solidFill>
              <a:srgbClr val="90F1A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2"/>
          <p:cNvSpPr/>
          <p:nvPr/>
        </p:nvSpPr>
        <p:spPr>
          <a:xfrm>
            <a:off x="11533738" y="-5125955"/>
            <a:ext cx="15061275" cy="15061275"/>
          </a:xfrm>
          <a:prstGeom prst="ellipse">
            <a:avLst/>
          </a:prstGeom>
          <a:solidFill>
            <a:srgbClr val="638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1" name="Google Shape;161;p22"/>
          <p:cNvSpPr/>
          <p:nvPr/>
        </p:nvSpPr>
        <p:spPr>
          <a:xfrm>
            <a:off x="14839616" y="2446653"/>
            <a:ext cx="7999422" cy="990601"/>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The strongest and most reliable social networking site for all people.</a:t>
            </a:r>
            <a:endParaRPr/>
          </a:p>
        </p:txBody>
      </p:sp>
      <p:sp>
        <p:nvSpPr>
          <p:cNvPr id="162" name="Google Shape;162;p22"/>
          <p:cNvSpPr/>
          <p:nvPr/>
        </p:nvSpPr>
        <p:spPr>
          <a:xfrm>
            <a:off x="13497084" y="909961"/>
            <a:ext cx="7999423" cy="3657586"/>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90F1A9"/>
              </a:buClr>
              <a:buSzPts val="20000"/>
              <a:buFont typeface="Poppins"/>
              <a:buNone/>
            </a:pPr>
            <a:r>
              <a:rPr b="0" i="0" lang="en-US" sz="20000" u="none" cap="none" strike="noStrike">
                <a:solidFill>
                  <a:srgbClr val="90F1A9"/>
                </a:solidFill>
                <a:latin typeface="Poppins"/>
                <a:ea typeface="Poppins"/>
                <a:cs typeface="Poppins"/>
                <a:sym typeface="Poppins"/>
              </a:rPr>
              <a:t>“</a:t>
            </a:r>
            <a:endParaRPr/>
          </a:p>
        </p:txBody>
      </p:sp>
      <p:sp>
        <p:nvSpPr>
          <p:cNvPr id="163" name="Google Shape;163;p22"/>
          <p:cNvSpPr/>
          <p:nvPr/>
        </p:nvSpPr>
        <p:spPr>
          <a:xfrm>
            <a:off x="14839616" y="3951603"/>
            <a:ext cx="7999422" cy="469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2500"/>
              <a:buFont typeface="Roboto"/>
              <a:buNone/>
            </a:pPr>
            <a:r>
              <a:rPr b="1" i="1" lang="en-US" sz="2500" u="none" cap="none" strike="noStrike">
                <a:solidFill>
                  <a:srgbClr val="FFFFFF"/>
                </a:solidFill>
                <a:latin typeface="Roboto"/>
                <a:ea typeface="Roboto"/>
                <a:cs typeface="Roboto"/>
                <a:sym typeface="Roboto"/>
              </a:rPr>
              <a:t>-Jenny Parker, 49, Columnist</a:t>
            </a:r>
            <a:endParaRPr/>
          </a:p>
        </p:txBody>
      </p:sp>
      <p:sp>
        <p:nvSpPr>
          <p:cNvPr id="164" name="Google Shape;164;p22"/>
          <p:cNvSpPr/>
          <p:nvPr/>
        </p:nvSpPr>
        <p:spPr>
          <a:xfrm>
            <a:off x="3584704" y="9994602"/>
            <a:ext cx="7119449" cy="2154436"/>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7000"/>
              <a:buFont typeface="Poppins"/>
              <a:buNone/>
            </a:pPr>
            <a:r>
              <a:rPr b="1" i="0" lang="en-US" sz="7000" u="none" cap="none" strike="noStrike">
                <a:solidFill>
                  <a:srgbClr val="000000"/>
                </a:solidFill>
                <a:latin typeface="Poppins"/>
                <a:ea typeface="Poppins"/>
                <a:cs typeface="Poppins"/>
                <a:sym typeface="Poppins"/>
              </a:rPr>
              <a:t>TESTIMONIAL FROM CLIENT</a:t>
            </a:r>
            <a:endParaRPr/>
          </a:p>
        </p:txBody>
      </p:sp>
      <p:sp>
        <p:nvSpPr>
          <p:cNvPr id="165" name="Google Shape;165;p22"/>
          <p:cNvSpPr/>
          <p:nvPr/>
        </p:nvSpPr>
        <p:spPr>
          <a:xfrm>
            <a:off x="1579665" y="11760508"/>
            <a:ext cx="1369459" cy="295291"/>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6" name="Google Shape;166;p22"/>
          <p:cNvSpPr/>
          <p:nvPr/>
        </p:nvSpPr>
        <p:spPr>
          <a:xfrm>
            <a:off x="-2230049" y="-3321802"/>
            <a:ext cx="9285205" cy="9285204"/>
          </a:xfrm>
          <a:prstGeom prst="ellipse">
            <a:avLst/>
          </a:prstGeom>
          <a:noFill/>
          <a:ln cap="flat" cmpd="sng" w="952500">
            <a:solidFill>
              <a:srgbClr val="90F1A9"/>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7" name="Google Shape;167;p22"/>
          <p:cNvSpPr/>
          <p:nvPr/>
        </p:nvSpPr>
        <p:spPr>
          <a:xfrm>
            <a:off x="17057958" y="6079069"/>
            <a:ext cx="8356170" cy="835617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68" name="Google Shape;168;p22"/>
          <p:cNvPicPr preferRelativeResize="0"/>
          <p:nvPr/>
        </p:nvPicPr>
        <p:blipFill rotWithShape="1">
          <a:blip r:embed="rId3">
            <a:alphaModFix/>
          </a:blip>
          <a:srcRect b="0" l="29053" r="4271" t="0"/>
          <a:stretch/>
        </p:blipFill>
        <p:spPr>
          <a:xfrm>
            <a:off x="17887544" y="6908686"/>
            <a:ext cx="6697000" cy="6696870"/>
          </a:xfrm>
          <a:custGeom>
            <a:rect b="b" l="l" r="r" t="t"/>
            <a:pathLst>
              <a:path extrusionOk="0" h="21600" w="19679">
                <a:moveTo>
                  <a:pt x="9839" y="0"/>
                </a:moveTo>
                <a:cubicBezTo>
                  <a:pt x="7321" y="0"/>
                  <a:pt x="4803" y="1054"/>
                  <a:pt x="2881" y="3163"/>
                </a:cubicBezTo>
                <a:cubicBezTo>
                  <a:pt x="-961" y="7381"/>
                  <a:pt x="-961" y="14219"/>
                  <a:pt x="2881" y="18437"/>
                </a:cubicBezTo>
                <a:cubicBezTo>
                  <a:pt x="4803" y="20546"/>
                  <a:pt x="7321" y="21600"/>
                  <a:pt x="9839" y="21600"/>
                </a:cubicBezTo>
                <a:cubicBezTo>
                  <a:pt x="12357" y="21600"/>
                  <a:pt x="14875" y="20546"/>
                  <a:pt x="16797" y="18437"/>
                </a:cubicBezTo>
                <a:cubicBezTo>
                  <a:pt x="20639" y="14219"/>
                  <a:pt x="20639" y="7381"/>
                  <a:pt x="16797" y="3163"/>
                </a:cubicBezTo>
                <a:cubicBezTo>
                  <a:pt x="14875" y="1054"/>
                  <a:pt x="12357" y="0"/>
                  <a:pt x="9839" y="0"/>
                </a:cubicBezTo>
                <a:close/>
              </a:path>
            </a:pathLst>
          </a:cu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