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Montserrat SemiBold"/>
      <p:regular r:id="rId24"/>
      <p:bold r:id="rId25"/>
      <p:italic r:id="rId26"/>
      <p:boldItalic r:id="rId27"/>
    </p:embeddedFont>
    <p:embeddedFont>
      <p:font typeface="Lato"/>
      <p:regular r:id="rId28"/>
      <p:bold r:id="rId29"/>
      <p:italic r:id="rId30"/>
      <p:boldItalic r:id="rId31"/>
    </p:embeddedFont>
    <p:embeddedFont>
      <p:font typeface="Lato Black"/>
      <p:bold r:id="rId32"/>
      <p:boldItalic r:id="rId33"/>
    </p:embeddedFont>
    <p:embeddedFont>
      <p:font typeface="Playball"/>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SemiBold-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Lato-regular.fntdata"/><Relationship Id="rId27" Type="http://schemas.openxmlformats.org/officeDocument/2006/relationships/font" Target="fonts/MontserratSemiBol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33" Type="http://schemas.openxmlformats.org/officeDocument/2006/relationships/font" Target="fonts/LatoBlack-boldItalic.fntdata"/><Relationship Id="rId10" Type="http://schemas.openxmlformats.org/officeDocument/2006/relationships/slide" Target="slides/slide6.xml"/><Relationship Id="rId32" Type="http://schemas.openxmlformats.org/officeDocument/2006/relationships/font" Target="fonts/LatoBlack-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Playball-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83" name="Shape 83"/>
        <p:cNvGrpSpPr/>
        <p:nvPr/>
      </p:nvGrpSpPr>
      <p:grpSpPr>
        <a:xfrm>
          <a:off x="0" y="0"/>
          <a:ext cx="0" cy="0"/>
          <a:chOff x="0" y="0"/>
          <a:chExt cx="0" cy="0"/>
        </a:xfrm>
      </p:grpSpPr>
      <p:sp>
        <p:nvSpPr>
          <p:cNvPr id="84" name="Google Shape;84;p13"/>
          <p:cNvSpPr/>
          <p:nvPr/>
        </p:nvSpPr>
        <p:spPr>
          <a:xfrm>
            <a:off x="1775684" y="918810"/>
            <a:ext cx="5592632" cy="221599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3800" u="none" cap="none" strike="noStrike">
                <a:solidFill>
                  <a:srgbClr val="CABE4E"/>
                </a:solidFill>
                <a:latin typeface="Playball"/>
                <a:ea typeface="Playball"/>
                <a:cs typeface="Playball"/>
                <a:sym typeface="Playball"/>
              </a:rPr>
              <a:t>Simple</a:t>
            </a:r>
            <a:r>
              <a:rPr b="0" i="0" lang="en-US" sz="7200" u="none" cap="none" strike="noStrike">
                <a:solidFill>
                  <a:srgbClr val="CABE4E"/>
                </a:solidFill>
                <a:latin typeface="Playball"/>
                <a:ea typeface="Playball"/>
                <a:cs typeface="Playball"/>
                <a:sym typeface="Playball"/>
              </a:rPr>
              <a:t> </a:t>
            </a:r>
            <a:endParaRPr b="0" i="0" sz="7200" u="none" cap="none" strike="noStrike">
              <a:solidFill>
                <a:srgbClr val="CABE4E"/>
              </a:solidFill>
              <a:latin typeface="Playball"/>
              <a:ea typeface="Playball"/>
              <a:cs typeface="Playball"/>
              <a:sym typeface="Playball"/>
            </a:endParaRPr>
          </a:p>
        </p:txBody>
      </p:sp>
      <p:sp>
        <p:nvSpPr>
          <p:cNvPr id="85" name="Google Shape;85;p13"/>
          <p:cNvSpPr/>
          <p:nvPr/>
        </p:nvSpPr>
        <p:spPr>
          <a:xfrm>
            <a:off x="0" y="5219700"/>
            <a:ext cx="9144000" cy="1638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a:off x="3017519" y="3134801"/>
            <a:ext cx="3501166" cy="541174"/>
          </a:xfrm>
          <a:prstGeom prst="rect">
            <a:avLst/>
          </a:prstGeom>
          <a:noFill/>
          <a:ln>
            <a:noFill/>
          </a:ln>
        </p:spPr>
        <p:txBody>
          <a:bodyPr anchorCtr="0" anchor="t" bIns="45700" lIns="91425" spcFirstLastPara="1" rIns="91425" wrap="square" tIns="45700">
            <a:noAutofit/>
          </a:bodyPr>
          <a:lstStyle/>
          <a:p>
            <a:pPr indent="0" lvl="0" marL="0" marR="0" rtl="0" algn="ctr">
              <a:lnSpc>
                <a:spcPct val="116666"/>
              </a:lnSpc>
              <a:spcBef>
                <a:spcPts val="0"/>
              </a:spcBef>
              <a:spcAft>
                <a:spcPts val="0"/>
              </a:spcAft>
              <a:buNone/>
            </a:pPr>
            <a:r>
              <a:rPr b="0" i="0" lang="en-US" sz="3000" u="none" cap="none" strike="noStrike">
                <a:solidFill>
                  <a:schemeClr val="lt1"/>
                </a:solidFill>
                <a:latin typeface="Montserrat SemiBold"/>
                <a:ea typeface="Montserrat SemiBold"/>
                <a:cs typeface="Montserrat SemiBold"/>
                <a:sym typeface="Montserrat SemiBold"/>
              </a:rPr>
              <a:t>Pitch Deck</a:t>
            </a:r>
            <a:endParaRPr b="0" i="0" sz="3000" u="none" cap="none" strike="noStrike">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212" name="Shape 212"/>
        <p:cNvGrpSpPr/>
        <p:nvPr/>
      </p:nvGrpSpPr>
      <p:grpSpPr>
        <a:xfrm>
          <a:off x="0" y="0"/>
          <a:ext cx="0" cy="0"/>
          <a:chOff x="0" y="0"/>
          <a:chExt cx="0" cy="0"/>
        </a:xfrm>
      </p:grpSpPr>
      <p:sp>
        <p:nvSpPr>
          <p:cNvPr id="213" name="Google Shape;213;p22"/>
          <p:cNvSpPr/>
          <p:nvPr/>
        </p:nvSpPr>
        <p:spPr>
          <a:xfrm rot="-5400000">
            <a:off x="2569526" y="231767"/>
            <a:ext cx="5619270" cy="7441735"/>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22"/>
          <p:cNvSpPr/>
          <p:nvPr/>
        </p:nvSpPr>
        <p:spPr>
          <a:xfrm>
            <a:off x="2873750" y="2429825"/>
            <a:ext cx="6122400" cy="31353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chemeClr val="lt1"/>
                </a:solidFill>
                <a:latin typeface="Lato"/>
                <a:ea typeface="Lato"/>
                <a:cs typeface="Lato"/>
                <a:sym typeface="Lato"/>
              </a:rPr>
              <a:t>Our newly launched program called “VARIETY MUSIC” is aimed to promote new styles of musical rhythm and genres by fusing the soul from yesterday and learning the new vibe of today. This project also aimed to revive the golden age of music enthusiasm through rigorous yet fun learning activities for only $90 with free music sheets and own musical instrument provided by the academy.</a:t>
            </a:r>
            <a:endParaRPr/>
          </a:p>
        </p:txBody>
      </p:sp>
      <p:sp>
        <p:nvSpPr>
          <p:cNvPr id="215" name="Google Shape;215;p22"/>
          <p:cNvSpPr/>
          <p:nvPr/>
        </p:nvSpPr>
        <p:spPr>
          <a:xfrm>
            <a:off x="2923130" y="1671286"/>
            <a:ext cx="5724235"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lt1"/>
                </a:solidFill>
                <a:latin typeface="Playball"/>
                <a:ea typeface="Playball"/>
                <a:cs typeface="Playball"/>
                <a:sym typeface="Playball"/>
              </a:rPr>
              <a:t>Variety Music Program</a:t>
            </a:r>
            <a:endParaRPr sz="4400">
              <a:solidFill>
                <a:schemeClr val="lt1"/>
              </a:solidFill>
              <a:latin typeface="Playball"/>
              <a:ea typeface="Playball"/>
              <a:cs typeface="Playball"/>
              <a:sym typeface="Playball"/>
            </a:endParaRPr>
          </a:p>
        </p:txBody>
      </p:sp>
      <p:grpSp>
        <p:nvGrpSpPr>
          <p:cNvPr id="216" name="Google Shape;216;p22"/>
          <p:cNvGrpSpPr/>
          <p:nvPr/>
        </p:nvGrpSpPr>
        <p:grpSpPr>
          <a:xfrm rot="-5400000">
            <a:off x="103032" y="1234322"/>
            <a:ext cx="2002810" cy="3592390"/>
            <a:chOff x="0" y="1"/>
            <a:chExt cx="744220" cy="1335382"/>
          </a:xfrm>
        </p:grpSpPr>
        <p:sp>
          <p:nvSpPr>
            <p:cNvPr id="217" name="Google Shape;217;p22"/>
            <p:cNvSpPr/>
            <p:nvPr/>
          </p:nvSpPr>
          <p:spPr>
            <a:xfrm>
              <a:off x="0" y="593766"/>
              <a:ext cx="744220" cy="741617"/>
            </a:xfrm>
            <a:prstGeom prst="ellipse">
              <a:avLst/>
            </a:pr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22"/>
            <p:cNvSpPr/>
            <p:nvPr/>
          </p:nvSpPr>
          <p:spPr>
            <a:xfrm>
              <a:off x="47501" y="641267"/>
              <a:ext cx="646430" cy="64383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19" name="Google Shape;219;p22"/>
            <p:cNvCxnSpPr/>
            <p:nvPr/>
          </p:nvCxnSpPr>
          <p:spPr>
            <a:xfrm rot="10800000">
              <a:off x="427512" y="1"/>
              <a:ext cx="0" cy="1309892"/>
            </a:xfrm>
            <a:prstGeom prst="straightConnector1">
              <a:avLst/>
            </a:prstGeom>
            <a:noFill/>
            <a:ln cap="flat" cmpd="sng" w="26650">
              <a:solidFill>
                <a:srgbClr val="CABE4E"/>
              </a:solidFill>
              <a:prstDash val="solid"/>
              <a:miter lim="800000"/>
              <a:headEnd len="med" w="med" type="none"/>
              <a:tailEnd len="med" w="med" type="none"/>
            </a:ln>
          </p:spPr>
        </p:cxnSp>
        <p:cxnSp>
          <p:nvCxnSpPr>
            <p:cNvPr id="220" name="Google Shape;220;p22"/>
            <p:cNvCxnSpPr/>
            <p:nvPr/>
          </p:nvCxnSpPr>
          <p:spPr>
            <a:xfrm rot="10800000">
              <a:off x="546265" y="249383"/>
              <a:ext cx="0" cy="1014924"/>
            </a:xfrm>
            <a:prstGeom prst="straightConnector1">
              <a:avLst/>
            </a:prstGeom>
            <a:noFill/>
            <a:ln cap="flat" cmpd="sng" w="26650">
              <a:solidFill>
                <a:srgbClr val="CABE4E"/>
              </a:solidFill>
              <a:prstDash val="solid"/>
              <a:miter lim="800000"/>
              <a:headEnd len="med" w="med" type="none"/>
              <a:tailEnd len="med" w="med" type="none"/>
            </a:ln>
          </p:spPr>
        </p:cxnSp>
        <p:cxnSp>
          <p:nvCxnSpPr>
            <p:cNvPr id="221" name="Google Shape;221;p22"/>
            <p:cNvCxnSpPr/>
            <p:nvPr/>
          </p:nvCxnSpPr>
          <p:spPr>
            <a:xfrm rot="10800000">
              <a:off x="653143" y="510639"/>
              <a:ext cx="71" cy="659356"/>
            </a:xfrm>
            <a:prstGeom prst="straightConnector1">
              <a:avLst/>
            </a:prstGeom>
            <a:noFill/>
            <a:ln cap="flat" cmpd="sng" w="26650">
              <a:solidFill>
                <a:srgbClr val="CABE4E"/>
              </a:solidFill>
              <a:prstDash val="solid"/>
              <a:miter lim="800000"/>
              <a:headEnd len="med" w="med" type="none"/>
              <a:tailEnd len="med" w="med" type="none"/>
            </a:ln>
          </p:spPr>
        </p:cxnSp>
        <p:cxnSp>
          <p:nvCxnSpPr>
            <p:cNvPr id="222" name="Google Shape;222;p22"/>
            <p:cNvCxnSpPr/>
            <p:nvPr/>
          </p:nvCxnSpPr>
          <p:spPr>
            <a:xfrm rot="10800000">
              <a:off x="308758" y="1"/>
              <a:ext cx="0" cy="1309891"/>
            </a:xfrm>
            <a:prstGeom prst="straightConnector1">
              <a:avLst/>
            </a:prstGeom>
            <a:noFill/>
            <a:ln cap="flat" cmpd="sng" w="26650">
              <a:solidFill>
                <a:srgbClr val="CABE4E"/>
              </a:solidFill>
              <a:prstDash val="solid"/>
              <a:miter lim="800000"/>
              <a:headEnd len="med" w="med" type="none"/>
              <a:tailEnd len="med" w="med" type="none"/>
            </a:ln>
          </p:spPr>
        </p:cxnSp>
        <p:cxnSp>
          <p:nvCxnSpPr>
            <p:cNvPr id="223" name="Google Shape;223;p22"/>
            <p:cNvCxnSpPr/>
            <p:nvPr/>
          </p:nvCxnSpPr>
          <p:spPr>
            <a:xfrm rot="10800000">
              <a:off x="201881" y="249382"/>
              <a:ext cx="0" cy="1035720"/>
            </a:xfrm>
            <a:prstGeom prst="straightConnector1">
              <a:avLst/>
            </a:prstGeom>
            <a:noFill/>
            <a:ln cap="flat" cmpd="sng" w="26650">
              <a:solidFill>
                <a:srgbClr val="CABE4E"/>
              </a:solidFill>
              <a:prstDash val="solid"/>
              <a:miter lim="800000"/>
              <a:headEnd len="med" w="med" type="none"/>
              <a:tailEnd len="med" w="med" type="none"/>
            </a:ln>
          </p:spPr>
        </p:cxnSp>
        <p:cxnSp>
          <p:nvCxnSpPr>
            <p:cNvPr id="224" name="Google Shape;224;p22"/>
            <p:cNvCxnSpPr/>
            <p:nvPr/>
          </p:nvCxnSpPr>
          <p:spPr>
            <a:xfrm rot="10800000">
              <a:off x="83127" y="510639"/>
              <a:ext cx="0" cy="653950"/>
            </a:xfrm>
            <a:prstGeom prst="straightConnector1">
              <a:avLst/>
            </a:prstGeom>
            <a:noFill/>
            <a:ln cap="flat" cmpd="sng" w="26650">
              <a:solidFill>
                <a:srgbClr val="CABE4E"/>
              </a:solidFill>
              <a:prstDash val="solid"/>
              <a:miter lim="800000"/>
              <a:headEnd len="med" w="med" type="none"/>
              <a:tailEnd len="med" w="med"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228" name="Shape 228"/>
        <p:cNvGrpSpPr/>
        <p:nvPr/>
      </p:nvGrpSpPr>
      <p:grpSpPr>
        <a:xfrm>
          <a:off x="0" y="0"/>
          <a:ext cx="0" cy="0"/>
          <a:chOff x="0" y="0"/>
          <a:chExt cx="0" cy="0"/>
        </a:xfrm>
      </p:grpSpPr>
      <p:sp>
        <p:nvSpPr>
          <p:cNvPr id="229" name="Google Shape;229;p23"/>
          <p:cNvSpPr/>
          <p:nvPr/>
        </p:nvSpPr>
        <p:spPr>
          <a:xfrm>
            <a:off x="570727" y="1374616"/>
            <a:ext cx="6618972" cy="1169551"/>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chemeClr val="lt1"/>
                </a:solidFill>
                <a:latin typeface="Lato"/>
                <a:ea typeface="Lato"/>
                <a:cs typeface="Lato"/>
                <a:sym typeface="Lato"/>
              </a:rPr>
              <a:t>Based on the Rolling Dome Magazine’s conducted survey about 10, 000+ people ,in New York alone, are music enthusiasts who wish to pursue a music career.</a:t>
            </a:r>
            <a:endParaRPr/>
          </a:p>
        </p:txBody>
      </p:sp>
      <p:sp>
        <p:nvSpPr>
          <p:cNvPr id="230" name="Google Shape;230;p23"/>
          <p:cNvSpPr/>
          <p:nvPr/>
        </p:nvSpPr>
        <p:spPr>
          <a:xfrm>
            <a:off x="550570" y="634725"/>
            <a:ext cx="2104561"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Traction</a:t>
            </a:r>
            <a:endParaRPr sz="4400">
              <a:solidFill>
                <a:srgbClr val="CABE4E"/>
              </a:solidFill>
              <a:latin typeface="Playball"/>
              <a:ea typeface="Playball"/>
              <a:cs typeface="Playball"/>
              <a:sym typeface="Playball"/>
            </a:endParaRPr>
          </a:p>
        </p:txBody>
      </p:sp>
      <p:sp>
        <p:nvSpPr>
          <p:cNvPr id="231" name="Google Shape;231;p23"/>
          <p:cNvSpPr/>
          <p:nvPr/>
        </p:nvSpPr>
        <p:spPr>
          <a:xfrm rot="5400000">
            <a:off x="2936068" y="1991924"/>
            <a:ext cx="4070675" cy="5390893"/>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0">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2" name="Google Shape;232;p23"/>
          <p:cNvGrpSpPr/>
          <p:nvPr/>
        </p:nvGrpSpPr>
        <p:grpSpPr>
          <a:xfrm rot="5400000">
            <a:off x="7047924" y="3901534"/>
            <a:ext cx="1500587" cy="2691565"/>
            <a:chOff x="0" y="1"/>
            <a:chExt cx="744220" cy="1335382"/>
          </a:xfrm>
        </p:grpSpPr>
        <p:sp>
          <p:nvSpPr>
            <p:cNvPr id="233" name="Google Shape;233;p23"/>
            <p:cNvSpPr/>
            <p:nvPr/>
          </p:nvSpPr>
          <p:spPr>
            <a:xfrm>
              <a:off x="0" y="593766"/>
              <a:ext cx="744220" cy="741617"/>
            </a:xfrm>
            <a:prstGeom prst="ellipse">
              <a:avLst/>
            </a:pr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23"/>
            <p:cNvSpPr/>
            <p:nvPr/>
          </p:nvSpPr>
          <p:spPr>
            <a:xfrm>
              <a:off x="47501" y="641267"/>
              <a:ext cx="646430" cy="64383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35" name="Google Shape;235;p23"/>
            <p:cNvCxnSpPr/>
            <p:nvPr/>
          </p:nvCxnSpPr>
          <p:spPr>
            <a:xfrm rot="10800000">
              <a:off x="427512" y="1"/>
              <a:ext cx="0" cy="1309892"/>
            </a:xfrm>
            <a:prstGeom prst="straightConnector1">
              <a:avLst/>
            </a:prstGeom>
            <a:noFill/>
            <a:ln cap="flat" cmpd="sng" w="26650">
              <a:solidFill>
                <a:srgbClr val="CABE4E"/>
              </a:solidFill>
              <a:prstDash val="solid"/>
              <a:miter lim="800000"/>
              <a:headEnd len="med" w="med" type="none"/>
              <a:tailEnd len="med" w="med" type="none"/>
            </a:ln>
          </p:spPr>
        </p:cxnSp>
        <p:cxnSp>
          <p:nvCxnSpPr>
            <p:cNvPr id="236" name="Google Shape;236;p23"/>
            <p:cNvCxnSpPr/>
            <p:nvPr/>
          </p:nvCxnSpPr>
          <p:spPr>
            <a:xfrm rot="10800000">
              <a:off x="546265" y="249383"/>
              <a:ext cx="0" cy="1014924"/>
            </a:xfrm>
            <a:prstGeom prst="straightConnector1">
              <a:avLst/>
            </a:prstGeom>
            <a:noFill/>
            <a:ln cap="flat" cmpd="sng" w="26650">
              <a:solidFill>
                <a:srgbClr val="CABE4E"/>
              </a:solidFill>
              <a:prstDash val="solid"/>
              <a:miter lim="800000"/>
              <a:headEnd len="med" w="med" type="none"/>
              <a:tailEnd len="med" w="med" type="none"/>
            </a:ln>
          </p:spPr>
        </p:cxnSp>
        <p:cxnSp>
          <p:nvCxnSpPr>
            <p:cNvPr id="237" name="Google Shape;237;p23"/>
            <p:cNvCxnSpPr/>
            <p:nvPr/>
          </p:nvCxnSpPr>
          <p:spPr>
            <a:xfrm rot="10800000">
              <a:off x="653143" y="510639"/>
              <a:ext cx="71" cy="659356"/>
            </a:xfrm>
            <a:prstGeom prst="straightConnector1">
              <a:avLst/>
            </a:prstGeom>
            <a:noFill/>
            <a:ln cap="flat" cmpd="sng" w="26650">
              <a:solidFill>
                <a:srgbClr val="CABE4E"/>
              </a:solidFill>
              <a:prstDash val="solid"/>
              <a:miter lim="800000"/>
              <a:headEnd len="med" w="med" type="none"/>
              <a:tailEnd len="med" w="med" type="none"/>
            </a:ln>
          </p:spPr>
        </p:cxnSp>
        <p:cxnSp>
          <p:nvCxnSpPr>
            <p:cNvPr id="238" name="Google Shape;238;p23"/>
            <p:cNvCxnSpPr/>
            <p:nvPr/>
          </p:nvCxnSpPr>
          <p:spPr>
            <a:xfrm rot="10800000">
              <a:off x="308758" y="1"/>
              <a:ext cx="0" cy="1309891"/>
            </a:xfrm>
            <a:prstGeom prst="straightConnector1">
              <a:avLst/>
            </a:prstGeom>
            <a:noFill/>
            <a:ln cap="flat" cmpd="sng" w="26650">
              <a:solidFill>
                <a:srgbClr val="CABE4E"/>
              </a:solidFill>
              <a:prstDash val="solid"/>
              <a:miter lim="800000"/>
              <a:headEnd len="med" w="med" type="none"/>
              <a:tailEnd len="med" w="med" type="none"/>
            </a:ln>
          </p:spPr>
        </p:cxnSp>
        <p:cxnSp>
          <p:nvCxnSpPr>
            <p:cNvPr id="239" name="Google Shape;239;p23"/>
            <p:cNvCxnSpPr/>
            <p:nvPr/>
          </p:nvCxnSpPr>
          <p:spPr>
            <a:xfrm rot="10800000">
              <a:off x="201881" y="249382"/>
              <a:ext cx="0" cy="1035720"/>
            </a:xfrm>
            <a:prstGeom prst="straightConnector1">
              <a:avLst/>
            </a:prstGeom>
            <a:noFill/>
            <a:ln cap="flat" cmpd="sng" w="26650">
              <a:solidFill>
                <a:srgbClr val="CABE4E"/>
              </a:solidFill>
              <a:prstDash val="solid"/>
              <a:miter lim="800000"/>
              <a:headEnd len="med" w="med" type="none"/>
              <a:tailEnd len="med" w="med" type="none"/>
            </a:ln>
          </p:spPr>
        </p:cxnSp>
        <p:cxnSp>
          <p:nvCxnSpPr>
            <p:cNvPr id="240" name="Google Shape;240;p23"/>
            <p:cNvCxnSpPr/>
            <p:nvPr/>
          </p:nvCxnSpPr>
          <p:spPr>
            <a:xfrm rot="10800000">
              <a:off x="83127" y="510639"/>
              <a:ext cx="0" cy="653950"/>
            </a:xfrm>
            <a:prstGeom prst="straightConnector1">
              <a:avLst/>
            </a:prstGeom>
            <a:noFill/>
            <a:ln cap="flat" cmpd="sng" w="26650">
              <a:solidFill>
                <a:srgbClr val="CABE4E"/>
              </a:solidFill>
              <a:prstDash val="solid"/>
              <a:miter lim="800000"/>
              <a:headEnd len="med" w="med" type="none"/>
              <a:tailEnd len="med" w="med" type="none"/>
            </a:ln>
          </p:spPr>
        </p:cxn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244" name="Shape 244"/>
        <p:cNvGrpSpPr/>
        <p:nvPr/>
      </p:nvGrpSpPr>
      <p:grpSpPr>
        <a:xfrm>
          <a:off x="0" y="0"/>
          <a:ext cx="0" cy="0"/>
          <a:chOff x="0" y="0"/>
          <a:chExt cx="0" cy="0"/>
        </a:xfrm>
      </p:grpSpPr>
      <p:sp>
        <p:nvSpPr>
          <p:cNvPr id="245" name="Google Shape;245;p24"/>
          <p:cNvSpPr/>
          <p:nvPr/>
        </p:nvSpPr>
        <p:spPr>
          <a:xfrm>
            <a:off x="575672" y="1392102"/>
            <a:ext cx="7909645" cy="1134413"/>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chemeClr val="lt1"/>
                </a:solidFill>
                <a:latin typeface="Lato"/>
                <a:ea typeface="Lato"/>
                <a:cs typeface="Lato"/>
                <a:sym typeface="Lato"/>
              </a:rPr>
              <a:t>The chosen target market will be the residents of New York. This specific group of individuals were chosen based on the following factors : </a:t>
            </a:r>
            <a:endParaRPr/>
          </a:p>
        </p:txBody>
      </p:sp>
      <p:sp>
        <p:nvSpPr>
          <p:cNvPr id="246" name="Google Shape;246;p24"/>
          <p:cNvSpPr/>
          <p:nvPr/>
        </p:nvSpPr>
        <p:spPr>
          <a:xfrm>
            <a:off x="562848" y="679099"/>
            <a:ext cx="3667019"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Target Market</a:t>
            </a:r>
            <a:endParaRPr/>
          </a:p>
        </p:txBody>
      </p:sp>
      <p:sp>
        <p:nvSpPr>
          <p:cNvPr id="247" name="Google Shape;247;p24"/>
          <p:cNvSpPr/>
          <p:nvPr/>
        </p:nvSpPr>
        <p:spPr>
          <a:xfrm>
            <a:off x="2275959" y="2953684"/>
            <a:ext cx="5686459" cy="775340"/>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chemeClr val="lt1"/>
                </a:solidFill>
                <a:latin typeface="Lato"/>
                <a:ea typeface="Lato"/>
                <a:cs typeface="Lato"/>
                <a:sym typeface="Lato"/>
              </a:rPr>
              <a:t>Around 25% of New York’s population are 18 to 40 years old.</a:t>
            </a:r>
            <a:endParaRPr/>
          </a:p>
        </p:txBody>
      </p:sp>
      <p:sp>
        <p:nvSpPr>
          <p:cNvPr id="248" name="Google Shape;248;p24"/>
          <p:cNvSpPr/>
          <p:nvPr/>
        </p:nvSpPr>
        <p:spPr>
          <a:xfrm>
            <a:off x="2275960" y="4255288"/>
            <a:ext cx="6389070" cy="775340"/>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chemeClr val="lt1"/>
                </a:solidFill>
                <a:latin typeface="Lato"/>
                <a:ea typeface="Lato"/>
                <a:cs typeface="Lato"/>
                <a:sym typeface="Lato"/>
              </a:rPr>
              <a:t>Up to 20% to 50% of New York’s total population are music enthusiasts who wish to learn more about music.</a:t>
            </a:r>
            <a:endParaRPr sz="2000">
              <a:solidFill>
                <a:schemeClr val="lt1"/>
              </a:solidFill>
              <a:latin typeface="Lato"/>
              <a:ea typeface="Lato"/>
              <a:cs typeface="Lato"/>
              <a:sym typeface="Lato"/>
            </a:endParaRPr>
          </a:p>
        </p:txBody>
      </p:sp>
      <p:sp>
        <p:nvSpPr>
          <p:cNvPr id="249" name="Google Shape;249;p24"/>
          <p:cNvSpPr/>
          <p:nvPr/>
        </p:nvSpPr>
        <p:spPr>
          <a:xfrm>
            <a:off x="2288132" y="5591570"/>
            <a:ext cx="5686459" cy="775340"/>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chemeClr val="lt1"/>
                </a:solidFill>
                <a:latin typeface="Lato"/>
                <a:ea typeface="Lato"/>
                <a:cs typeface="Lato"/>
                <a:sym typeface="Lato"/>
              </a:rPr>
              <a:t>More than 60% of musical enthusiasts are willing to learn new skills.</a:t>
            </a:r>
            <a:endParaRPr/>
          </a:p>
        </p:txBody>
      </p:sp>
      <p:grpSp>
        <p:nvGrpSpPr>
          <p:cNvPr id="250" name="Google Shape;250;p24"/>
          <p:cNvGrpSpPr/>
          <p:nvPr/>
        </p:nvGrpSpPr>
        <p:grpSpPr>
          <a:xfrm>
            <a:off x="883911" y="4202690"/>
            <a:ext cx="914400" cy="915674"/>
            <a:chOff x="874699" y="3278278"/>
            <a:chExt cx="914400" cy="915674"/>
          </a:xfrm>
        </p:grpSpPr>
        <p:sp>
          <p:nvSpPr>
            <p:cNvPr id="251" name="Google Shape;251;p24"/>
            <p:cNvSpPr/>
            <p:nvPr/>
          </p:nvSpPr>
          <p:spPr>
            <a:xfrm>
              <a:off x="874699" y="3279552"/>
              <a:ext cx="914400" cy="914400"/>
            </a:xfrm>
            <a:prstGeom prst="donut">
              <a:avLst>
                <a:gd fmla="val 16667" name="adj"/>
              </a:avLst>
            </a:prstGeom>
            <a:solidFill>
              <a:srgbClr val="1343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24"/>
            <p:cNvSpPr/>
            <p:nvPr/>
          </p:nvSpPr>
          <p:spPr>
            <a:xfrm>
              <a:off x="874699" y="3278278"/>
              <a:ext cx="914400" cy="914400"/>
            </a:xfrm>
            <a:prstGeom prst="blockArc">
              <a:avLst>
                <a:gd fmla="val 10800000" name="adj1"/>
                <a:gd fmla="val 45" name="adj2"/>
                <a:gd fmla="val 16407" name="adj3"/>
              </a:avLst>
            </a:prstGeom>
            <a:solidFill>
              <a:srgbClr val="CABE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3" name="Google Shape;253;p24"/>
          <p:cNvGrpSpPr/>
          <p:nvPr/>
        </p:nvGrpSpPr>
        <p:grpSpPr>
          <a:xfrm>
            <a:off x="874699" y="5521403"/>
            <a:ext cx="914400" cy="915674"/>
            <a:chOff x="874699" y="3278278"/>
            <a:chExt cx="914400" cy="915674"/>
          </a:xfrm>
        </p:grpSpPr>
        <p:sp>
          <p:nvSpPr>
            <p:cNvPr id="254" name="Google Shape;254;p24"/>
            <p:cNvSpPr/>
            <p:nvPr/>
          </p:nvSpPr>
          <p:spPr>
            <a:xfrm>
              <a:off x="874699" y="3279552"/>
              <a:ext cx="914400" cy="914400"/>
            </a:xfrm>
            <a:prstGeom prst="donut">
              <a:avLst>
                <a:gd fmla="val 16667" name="adj"/>
              </a:avLst>
            </a:prstGeom>
            <a:solidFill>
              <a:srgbClr val="1343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24"/>
            <p:cNvSpPr/>
            <p:nvPr/>
          </p:nvSpPr>
          <p:spPr>
            <a:xfrm>
              <a:off x="874699" y="3278278"/>
              <a:ext cx="914400" cy="914400"/>
            </a:xfrm>
            <a:prstGeom prst="blockArc">
              <a:avLst>
                <a:gd fmla="val 10800000" name="adj1"/>
                <a:gd fmla="val 3445621" name="adj2"/>
                <a:gd fmla="val 16625" name="adj3"/>
              </a:avLst>
            </a:prstGeom>
            <a:solidFill>
              <a:srgbClr val="CABE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6" name="Google Shape;256;p24"/>
          <p:cNvGrpSpPr/>
          <p:nvPr/>
        </p:nvGrpSpPr>
        <p:grpSpPr>
          <a:xfrm>
            <a:off x="836599" y="2901723"/>
            <a:ext cx="914400" cy="915674"/>
            <a:chOff x="836599" y="3285898"/>
            <a:chExt cx="914400" cy="915674"/>
          </a:xfrm>
        </p:grpSpPr>
        <p:sp>
          <p:nvSpPr>
            <p:cNvPr id="257" name="Google Shape;257;p24"/>
            <p:cNvSpPr/>
            <p:nvPr/>
          </p:nvSpPr>
          <p:spPr>
            <a:xfrm>
              <a:off x="836599" y="3287172"/>
              <a:ext cx="914400" cy="914400"/>
            </a:xfrm>
            <a:prstGeom prst="donut">
              <a:avLst>
                <a:gd fmla="val 16667" name="adj"/>
              </a:avLst>
            </a:prstGeom>
            <a:solidFill>
              <a:srgbClr val="1343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24"/>
            <p:cNvSpPr/>
            <p:nvPr/>
          </p:nvSpPr>
          <p:spPr>
            <a:xfrm>
              <a:off x="836599" y="3285898"/>
              <a:ext cx="914400" cy="914400"/>
            </a:xfrm>
            <a:prstGeom prst="blockArc">
              <a:avLst>
                <a:gd fmla="val 10800000" name="adj1"/>
                <a:gd fmla="val 15905241" name="adj2"/>
                <a:gd fmla="val 16544" name="adj3"/>
              </a:avLst>
            </a:prstGeom>
            <a:solidFill>
              <a:srgbClr val="CABE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9" name="Google Shape;259;p24"/>
          <p:cNvSpPr/>
          <p:nvPr/>
        </p:nvSpPr>
        <p:spPr>
          <a:xfrm>
            <a:off x="922272" y="3103006"/>
            <a:ext cx="76895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CABE4E"/>
                </a:solidFill>
                <a:latin typeface="Lato Black"/>
                <a:ea typeface="Lato Black"/>
                <a:cs typeface="Lato Black"/>
                <a:sym typeface="Lato Black"/>
              </a:rPr>
              <a:t>25</a:t>
            </a:r>
            <a:r>
              <a:rPr lang="en-US" sz="1600">
                <a:solidFill>
                  <a:srgbClr val="CABE4E"/>
                </a:solidFill>
                <a:latin typeface="Lato Black"/>
                <a:ea typeface="Lato Black"/>
                <a:cs typeface="Lato Black"/>
                <a:sym typeface="Lato Black"/>
              </a:rPr>
              <a:t>%</a:t>
            </a:r>
            <a:endParaRPr sz="1600">
              <a:solidFill>
                <a:srgbClr val="CABE4E"/>
              </a:solidFill>
              <a:latin typeface="Lato Black"/>
              <a:ea typeface="Lato Black"/>
              <a:cs typeface="Lato Black"/>
              <a:sym typeface="Lato Black"/>
            </a:endParaRPr>
          </a:p>
        </p:txBody>
      </p:sp>
      <p:sp>
        <p:nvSpPr>
          <p:cNvPr id="260" name="Google Shape;260;p24"/>
          <p:cNvSpPr/>
          <p:nvPr/>
        </p:nvSpPr>
        <p:spPr>
          <a:xfrm>
            <a:off x="967961" y="4417725"/>
            <a:ext cx="76895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CABE4E"/>
                </a:solidFill>
                <a:latin typeface="Lato Black"/>
                <a:ea typeface="Lato Black"/>
                <a:cs typeface="Lato Black"/>
                <a:sym typeface="Lato Black"/>
              </a:rPr>
              <a:t>50</a:t>
            </a:r>
            <a:r>
              <a:rPr lang="en-US" sz="1600">
                <a:solidFill>
                  <a:srgbClr val="CABE4E"/>
                </a:solidFill>
                <a:latin typeface="Lato Black"/>
                <a:ea typeface="Lato Black"/>
                <a:cs typeface="Lato Black"/>
                <a:sym typeface="Lato Black"/>
              </a:rPr>
              <a:t>%</a:t>
            </a:r>
            <a:endParaRPr sz="1600">
              <a:solidFill>
                <a:srgbClr val="CABE4E"/>
              </a:solidFill>
              <a:latin typeface="Lato Black"/>
              <a:ea typeface="Lato Black"/>
              <a:cs typeface="Lato Black"/>
              <a:sym typeface="Lato Black"/>
            </a:endParaRPr>
          </a:p>
        </p:txBody>
      </p:sp>
      <p:sp>
        <p:nvSpPr>
          <p:cNvPr id="261" name="Google Shape;261;p24"/>
          <p:cNvSpPr/>
          <p:nvPr/>
        </p:nvSpPr>
        <p:spPr>
          <a:xfrm>
            <a:off x="955733" y="5741340"/>
            <a:ext cx="76895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CABE4E"/>
                </a:solidFill>
                <a:latin typeface="Lato Black"/>
                <a:ea typeface="Lato Black"/>
                <a:cs typeface="Lato Black"/>
                <a:sym typeface="Lato Black"/>
              </a:rPr>
              <a:t>60</a:t>
            </a:r>
            <a:r>
              <a:rPr lang="en-US" sz="1600">
                <a:solidFill>
                  <a:srgbClr val="CABE4E"/>
                </a:solidFill>
                <a:latin typeface="Lato Black"/>
                <a:ea typeface="Lato Black"/>
                <a:cs typeface="Lato Black"/>
                <a:sym typeface="Lato Black"/>
              </a:rPr>
              <a:t>%</a:t>
            </a:r>
            <a:endParaRPr sz="1600">
              <a:solidFill>
                <a:srgbClr val="CABE4E"/>
              </a:solidFill>
              <a:latin typeface="Lato Black"/>
              <a:ea typeface="Lato Black"/>
              <a:cs typeface="Lato Black"/>
              <a:sym typeface="La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265" name="Shape 265"/>
        <p:cNvGrpSpPr/>
        <p:nvPr/>
      </p:nvGrpSpPr>
      <p:grpSpPr>
        <a:xfrm>
          <a:off x="0" y="0"/>
          <a:ext cx="0" cy="0"/>
          <a:chOff x="0" y="0"/>
          <a:chExt cx="0" cy="0"/>
        </a:xfrm>
      </p:grpSpPr>
      <p:sp>
        <p:nvSpPr>
          <p:cNvPr id="266" name="Google Shape;266;p25"/>
          <p:cNvSpPr/>
          <p:nvPr/>
        </p:nvSpPr>
        <p:spPr>
          <a:xfrm>
            <a:off x="588794" y="1362094"/>
            <a:ext cx="7734937" cy="1169551"/>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chemeClr val="lt1"/>
                </a:solidFill>
                <a:latin typeface="Lato"/>
                <a:ea typeface="Lato"/>
                <a:cs typeface="Lato"/>
                <a:sym typeface="Lato"/>
              </a:rPr>
              <a:t>Based on a survey conducted in 2016, Inlay Music Academy concluded that the following institutions will be considered as direct competitors on the basis that they offer similar services :</a:t>
            </a:r>
            <a:endParaRPr sz="2000">
              <a:solidFill>
                <a:schemeClr val="lt1"/>
              </a:solidFill>
              <a:latin typeface="Lato"/>
              <a:ea typeface="Lato"/>
              <a:cs typeface="Lato"/>
              <a:sym typeface="Lato"/>
            </a:endParaRPr>
          </a:p>
        </p:txBody>
      </p:sp>
      <p:sp>
        <p:nvSpPr>
          <p:cNvPr id="267" name="Google Shape;267;p25"/>
          <p:cNvSpPr/>
          <p:nvPr/>
        </p:nvSpPr>
        <p:spPr>
          <a:xfrm>
            <a:off x="612469" y="647685"/>
            <a:ext cx="290013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Competition</a:t>
            </a:r>
            <a:endParaRPr/>
          </a:p>
        </p:txBody>
      </p:sp>
      <p:sp>
        <p:nvSpPr>
          <p:cNvPr id="268" name="Google Shape;268;p25"/>
          <p:cNvSpPr/>
          <p:nvPr/>
        </p:nvSpPr>
        <p:spPr>
          <a:xfrm>
            <a:off x="667657" y="2956450"/>
            <a:ext cx="2233190" cy="2957468"/>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CABE4E"/>
              </a:solidFill>
              <a:latin typeface="Calibri"/>
              <a:ea typeface="Calibri"/>
              <a:cs typeface="Calibri"/>
              <a:sym typeface="Calibri"/>
            </a:endParaRPr>
          </a:p>
        </p:txBody>
      </p:sp>
      <p:sp>
        <p:nvSpPr>
          <p:cNvPr id="269" name="Google Shape;269;p25"/>
          <p:cNvSpPr/>
          <p:nvPr/>
        </p:nvSpPr>
        <p:spPr>
          <a:xfrm>
            <a:off x="3343092" y="2956450"/>
            <a:ext cx="2233190" cy="2957468"/>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25"/>
          <p:cNvSpPr/>
          <p:nvPr/>
        </p:nvSpPr>
        <p:spPr>
          <a:xfrm>
            <a:off x="6018527" y="2956450"/>
            <a:ext cx="2233190" cy="2957468"/>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25"/>
          <p:cNvSpPr/>
          <p:nvPr/>
        </p:nvSpPr>
        <p:spPr>
          <a:xfrm>
            <a:off x="826823" y="3533321"/>
            <a:ext cx="1928844" cy="1169551"/>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0"/>
              </a:spcBef>
              <a:spcAft>
                <a:spcPts val="0"/>
              </a:spcAft>
              <a:buNone/>
            </a:pPr>
            <a:r>
              <a:rPr lang="en-US" sz="2000">
                <a:solidFill>
                  <a:schemeClr val="lt1"/>
                </a:solidFill>
                <a:latin typeface="Lato"/>
                <a:ea typeface="Lato"/>
                <a:cs typeface="Lato"/>
                <a:sym typeface="Lato"/>
              </a:rPr>
              <a:t>Vibrato Music School fee starts at</a:t>
            </a:r>
            <a:endParaRPr sz="2000">
              <a:solidFill>
                <a:schemeClr val="lt1"/>
              </a:solidFill>
              <a:latin typeface="Lato"/>
              <a:ea typeface="Lato"/>
              <a:cs typeface="Lato"/>
              <a:sym typeface="Lato"/>
            </a:endParaRPr>
          </a:p>
        </p:txBody>
      </p:sp>
      <p:sp>
        <p:nvSpPr>
          <p:cNvPr id="272" name="Google Shape;272;p25"/>
          <p:cNvSpPr/>
          <p:nvPr/>
        </p:nvSpPr>
        <p:spPr>
          <a:xfrm>
            <a:off x="1065928" y="4783660"/>
            <a:ext cx="1450635"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0B263B"/>
                </a:solidFill>
                <a:latin typeface="Lato Black"/>
                <a:ea typeface="Lato Black"/>
                <a:cs typeface="Lato Black"/>
                <a:sym typeface="Lato Black"/>
              </a:rPr>
              <a:t>$120</a:t>
            </a:r>
            <a:endParaRPr sz="2800">
              <a:solidFill>
                <a:srgbClr val="0B263B"/>
              </a:solidFill>
              <a:latin typeface="Lato Black"/>
              <a:ea typeface="Lato Black"/>
              <a:cs typeface="Lato Black"/>
              <a:sym typeface="Lato Black"/>
            </a:endParaRPr>
          </a:p>
        </p:txBody>
      </p:sp>
      <p:sp>
        <p:nvSpPr>
          <p:cNvPr id="273" name="Google Shape;273;p25"/>
          <p:cNvSpPr/>
          <p:nvPr/>
        </p:nvSpPr>
        <p:spPr>
          <a:xfrm>
            <a:off x="3448795" y="3530524"/>
            <a:ext cx="1928844" cy="1169551"/>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0"/>
              </a:spcBef>
              <a:spcAft>
                <a:spcPts val="0"/>
              </a:spcAft>
              <a:buNone/>
            </a:pPr>
            <a:r>
              <a:rPr lang="en-US" sz="2000">
                <a:solidFill>
                  <a:schemeClr val="lt1"/>
                </a:solidFill>
                <a:latin typeface="Lato"/>
                <a:ea typeface="Lato"/>
                <a:cs typeface="Lato"/>
                <a:sym typeface="Lato"/>
              </a:rPr>
              <a:t>Chorus Music Academy fee starts at</a:t>
            </a:r>
            <a:endParaRPr/>
          </a:p>
        </p:txBody>
      </p:sp>
      <p:sp>
        <p:nvSpPr>
          <p:cNvPr id="274" name="Google Shape;274;p25"/>
          <p:cNvSpPr/>
          <p:nvPr/>
        </p:nvSpPr>
        <p:spPr>
          <a:xfrm>
            <a:off x="3687900" y="4771337"/>
            <a:ext cx="1450635"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0B263B"/>
                </a:solidFill>
                <a:latin typeface="Lato Black"/>
                <a:ea typeface="Lato Black"/>
                <a:cs typeface="Lato Black"/>
                <a:sym typeface="Lato Black"/>
              </a:rPr>
              <a:t>$100</a:t>
            </a:r>
            <a:endParaRPr sz="2800">
              <a:solidFill>
                <a:srgbClr val="0B263B"/>
              </a:solidFill>
              <a:latin typeface="Lato Black"/>
              <a:ea typeface="Lato Black"/>
              <a:cs typeface="Lato Black"/>
              <a:sym typeface="Lato Black"/>
            </a:endParaRPr>
          </a:p>
        </p:txBody>
      </p:sp>
      <p:sp>
        <p:nvSpPr>
          <p:cNvPr id="275" name="Google Shape;275;p25"/>
          <p:cNvSpPr/>
          <p:nvPr/>
        </p:nvSpPr>
        <p:spPr>
          <a:xfrm>
            <a:off x="5974947" y="3531218"/>
            <a:ext cx="2276770" cy="1169551"/>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0"/>
              </a:spcBef>
              <a:spcAft>
                <a:spcPts val="0"/>
              </a:spcAft>
              <a:buNone/>
            </a:pPr>
            <a:r>
              <a:rPr lang="en-US" sz="2000">
                <a:solidFill>
                  <a:schemeClr val="lt1"/>
                </a:solidFill>
                <a:latin typeface="Lato"/>
                <a:ea typeface="Lato"/>
                <a:cs typeface="Lato"/>
                <a:sym typeface="Lato"/>
              </a:rPr>
              <a:t>New York Academy of Music fee starts at</a:t>
            </a:r>
            <a:endParaRPr sz="2000">
              <a:solidFill>
                <a:schemeClr val="lt1"/>
              </a:solidFill>
              <a:latin typeface="Lato"/>
              <a:ea typeface="Lato"/>
              <a:cs typeface="Lato"/>
              <a:sym typeface="Lato"/>
            </a:endParaRPr>
          </a:p>
        </p:txBody>
      </p:sp>
      <p:sp>
        <p:nvSpPr>
          <p:cNvPr id="276" name="Google Shape;276;p25"/>
          <p:cNvSpPr/>
          <p:nvPr/>
        </p:nvSpPr>
        <p:spPr>
          <a:xfrm>
            <a:off x="6231835" y="4772796"/>
            <a:ext cx="1791894"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0B263B"/>
                </a:solidFill>
                <a:latin typeface="Lato Black"/>
                <a:ea typeface="Lato Black"/>
                <a:cs typeface="Lato Black"/>
                <a:sym typeface="Lato Black"/>
              </a:rPr>
              <a:t>$99.99</a:t>
            </a:r>
            <a:endParaRPr sz="4000">
              <a:solidFill>
                <a:srgbClr val="0B263B"/>
              </a:solidFill>
              <a:latin typeface="Lato Black"/>
              <a:ea typeface="Lato Black"/>
              <a:cs typeface="Lato Black"/>
              <a:sym typeface="Lat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280" name="Shape 280"/>
        <p:cNvGrpSpPr/>
        <p:nvPr/>
      </p:nvGrpSpPr>
      <p:grpSpPr>
        <a:xfrm>
          <a:off x="0" y="0"/>
          <a:ext cx="0" cy="0"/>
          <a:chOff x="0" y="0"/>
          <a:chExt cx="0" cy="0"/>
        </a:xfrm>
      </p:grpSpPr>
      <p:sp>
        <p:nvSpPr>
          <p:cNvPr id="281" name="Google Shape;281;p26"/>
          <p:cNvSpPr/>
          <p:nvPr/>
        </p:nvSpPr>
        <p:spPr>
          <a:xfrm>
            <a:off x="611606" y="647794"/>
            <a:ext cx="4970654"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Alternative Solutions</a:t>
            </a:r>
            <a:endParaRPr sz="4400">
              <a:solidFill>
                <a:srgbClr val="CABE4E"/>
              </a:solidFill>
              <a:latin typeface="Playball"/>
              <a:ea typeface="Playball"/>
              <a:cs typeface="Playball"/>
              <a:sym typeface="Playball"/>
            </a:endParaRPr>
          </a:p>
        </p:txBody>
      </p:sp>
      <p:sp>
        <p:nvSpPr>
          <p:cNvPr id="282" name="Google Shape;282;p26"/>
          <p:cNvSpPr/>
          <p:nvPr/>
        </p:nvSpPr>
        <p:spPr>
          <a:xfrm>
            <a:off x="575466" y="1363212"/>
            <a:ext cx="7299656" cy="332398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chemeClr val="lt1"/>
                </a:solidFill>
                <a:latin typeface="Lato"/>
                <a:ea typeface="Lato"/>
                <a:cs typeface="Lato"/>
                <a:sym typeface="Lato"/>
              </a:rPr>
              <a:t>The alternative solutions Inlay Music Academy can provide are the following:</a:t>
            </a:r>
            <a:endParaRPr/>
          </a:p>
          <a:p>
            <a:pPr indent="0" lvl="0" marL="0" marR="0" rtl="0" algn="l">
              <a:lnSpc>
                <a:spcPct val="12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Free program consultation and study outline.</a:t>
            </a:r>
            <a:endParaRPr/>
          </a:p>
          <a:p>
            <a:pPr indent="0" lvl="0" marL="0" marR="0" rtl="0" algn="l">
              <a:lnSpc>
                <a:spcPct val="12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10% discount on every full paid taken course program.</a:t>
            </a:r>
            <a:endParaRPr/>
          </a:p>
          <a:p>
            <a:pPr indent="0" lvl="0" marL="0" marR="0" rtl="0" algn="l">
              <a:lnSpc>
                <a:spcPct val="12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Free musical instrument rental for all students with grades above 85.</a:t>
            </a:r>
            <a:endParaRPr/>
          </a:p>
        </p:txBody>
      </p:sp>
      <p:grpSp>
        <p:nvGrpSpPr>
          <p:cNvPr id="283" name="Google Shape;283;p26"/>
          <p:cNvGrpSpPr/>
          <p:nvPr/>
        </p:nvGrpSpPr>
        <p:grpSpPr>
          <a:xfrm>
            <a:off x="2817344" y="4722638"/>
            <a:ext cx="1789013" cy="1791505"/>
            <a:chOff x="836599" y="3285898"/>
            <a:chExt cx="914400" cy="915674"/>
          </a:xfrm>
        </p:grpSpPr>
        <p:sp>
          <p:nvSpPr>
            <p:cNvPr id="284" name="Google Shape;284;p26"/>
            <p:cNvSpPr/>
            <p:nvPr/>
          </p:nvSpPr>
          <p:spPr>
            <a:xfrm>
              <a:off x="836599" y="3287172"/>
              <a:ext cx="914400" cy="914400"/>
            </a:xfrm>
            <a:prstGeom prst="donut">
              <a:avLst>
                <a:gd fmla="val 16667" name="adj"/>
              </a:avLst>
            </a:prstGeom>
            <a:solidFill>
              <a:srgbClr val="1343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26"/>
            <p:cNvSpPr/>
            <p:nvPr/>
          </p:nvSpPr>
          <p:spPr>
            <a:xfrm>
              <a:off x="836599" y="3285898"/>
              <a:ext cx="914400" cy="914400"/>
            </a:xfrm>
            <a:prstGeom prst="blockArc">
              <a:avLst>
                <a:gd fmla="val 938573" name="adj1"/>
                <a:gd fmla="val 6242210" name="adj2"/>
                <a:gd fmla="val 16714" name="adj3"/>
              </a:avLst>
            </a:prstGeom>
            <a:solidFill>
              <a:srgbClr val="CABE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6" name="Google Shape;286;p26"/>
          <p:cNvSpPr/>
          <p:nvPr/>
        </p:nvSpPr>
        <p:spPr>
          <a:xfrm>
            <a:off x="3207502" y="5243021"/>
            <a:ext cx="1092521"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CABE4E"/>
                </a:solidFill>
                <a:latin typeface="Lato Black"/>
                <a:ea typeface="Lato Black"/>
                <a:cs typeface="Lato Black"/>
                <a:sym typeface="Lato Black"/>
              </a:rPr>
              <a:t>10</a:t>
            </a:r>
            <a:r>
              <a:rPr lang="en-US" sz="2800">
                <a:solidFill>
                  <a:srgbClr val="CABE4E"/>
                </a:solidFill>
                <a:latin typeface="Lato Black"/>
                <a:ea typeface="Lato Black"/>
                <a:cs typeface="Lato Black"/>
                <a:sym typeface="Lato Black"/>
              </a:rPr>
              <a:t>%</a:t>
            </a:r>
            <a:endParaRPr sz="2800">
              <a:solidFill>
                <a:srgbClr val="CABE4E"/>
              </a:solidFill>
              <a:latin typeface="Lato Black"/>
              <a:ea typeface="Lato Black"/>
              <a:cs typeface="Lato Black"/>
              <a:sym typeface="Lato Black"/>
            </a:endParaRPr>
          </a:p>
        </p:txBody>
      </p:sp>
      <p:sp>
        <p:nvSpPr>
          <p:cNvPr id="287" name="Google Shape;287;p26"/>
          <p:cNvSpPr/>
          <p:nvPr/>
        </p:nvSpPr>
        <p:spPr>
          <a:xfrm>
            <a:off x="4747331" y="5329384"/>
            <a:ext cx="2423542"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CABE4E"/>
                </a:solidFill>
                <a:latin typeface="Lato Black"/>
                <a:ea typeface="Lato Black"/>
                <a:cs typeface="Lato Black"/>
                <a:sym typeface="Lato Black"/>
              </a:rPr>
              <a:t>Discount</a:t>
            </a:r>
            <a:endParaRPr sz="2800">
              <a:solidFill>
                <a:srgbClr val="CABE4E"/>
              </a:solidFill>
              <a:latin typeface="Lato Black"/>
              <a:ea typeface="Lato Black"/>
              <a:cs typeface="Lato Black"/>
              <a:sym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291" name="Shape 291"/>
        <p:cNvGrpSpPr/>
        <p:nvPr/>
      </p:nvGrpSpPr>
      <p:grpSpPr>
        <a:xfrm>
          <a:off x="0" y="0"/>
          <a:ext cx="0" cy="0"/>
          <a:chOff x="0" y="0"/>
          <a:chExt cx="0" cy="0"/>
        </a:xfrm>
      </p:grpSpPr>
      <p:sp>
        <p:nvSpPr>
          <p:cNvPr id="292" name="Google Shape;292;p27"/>
          <p:cNvSpPr/>
          <p:nvPr/>
        </p:nvSpPr>
        <p:spPr>
          <a:xfrm rot="2617955">
            <a:off x="1787715" y="33133"/>
            <a:ext cx="5274020" cy="6984512"/>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93" name="Google Shape;293;p27"/>
          <p:cNvGrpSpPr/>
          <p:nvPr/>
        </p:nvGrpSpPr>
        <p:grpSpPr>
          <a:xfrm rot="2617955">
            <a:off x="5615344" y="-325027"/>
            <a:ext cx="3707416" cy="3475914"/>
            <a:chOff x="-338333" y="114"/>
            <a:chExt cx="1423673" cy="1335269"/>
          </a:xfrm>
        </p:grpSpPr>
        <p:sp>
          <p:nvSpPr>
            <p:cNvPr id="294" name="Google Shape;294;p27"/>
            <p:cNvSpPr/>
            <p:nvPr/>
          </p:nvSpPr>
          <p:spPr>
            <a:xfrm>
              <a:off x="0" y="593766"/>
              <a:ext cx="744220" cy="741617"/>
            </a:xfrm>
            <a:prstGeom prst="ellipse">
              <a:avLst/>
            </a:pr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27"/>
            <p:cNvSpPr/>
            <p:nvPr/>
          </p:nvSpPr>
          <p:spPr>
            <a:xfrm>
              <a:off x="47501" y="641267"/>
              <a:ext cx="646430" cy="64383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96" name="Google Shape;296;p27"/>
            <p:cNvCxnSpPr/>
            <p:nvPr/>
          </p:nvCxnSpPr>
          <p:spPr>
            <a:xfrm flipH="1" rot="8182045">
              <a:off x="-26844" y="181947"/>
              <a:ext cx="908712" cy="953507"/>
            </a:xfrm>
            <a:prstGeom prst="straightConnector1">
              <a:avLst/>
            </a:prstGeom>
            <a:noFill/>
            <a:ln cap="flat" cmpd="sng" w="26650">
              <a:solidFill>
                <a:srgbClr val="CABE4E"/>
              </a:solidFill>
              <a:prstDash val="solid"/>
              <a:miter lim="800000"/>
              <a:headEnd len="med" w="med" type="none"/>
              <a:tailEnd len="med" w="med" type="none"/>
            </a:ln>
          </p:spPr>
        </p:cxnSp>
        <p:cxnSp>
          <p:nvCxnSpPr>
            <p:cNvPr id="297" name="Google Shape;297;p27"/>
            <p:cNvCxnSpPr/>
            <p:nvPr/>
          </p:nvCxnSpPr>
          <p:spPr>
            <a:xfrm flipH="1" rot="8182045">
              <a:off x="194906" y="390084"/>
              <a:ext cx="702718" cy="737359"/>
            </a:xfrm>
            <a:prstGeom prst="straightConnector1">
              <a:avLst/>
            </a:prstGeom>
            <a:noFill/>
            <a:ln cap="flat" cmpd="sng" w="26650">
              <a:solidFill>
                <a:srgbClr val="CABE4E"/>
              </a:solidFill>
              <a:prstDash val="solid"/>
              <a:miter lim="800000"/>
              <a:headEnd len="med" w="med" type="none"/>
              <a:tailEnd len="med" w="med" type="none"/>
            </a:ln>
          </p:spPr>
        </p:cxnSp>
        <p:cxnSp>
          <p:nvCxnSpPr>
            <p:cNvPr id="298" name="Google Shape;298;p27"/>
            <p:cNvCxnSpPr/>
            <p:nvPr/>
          </p:nvCxnSpPr>
          <p:spPr>
            <a:xfrm flipH="1" rot="8182045">
              <a:off x="422816" y="602874"/>
              <a:ext cx="460653" cy="483362"/>
            </a:xfrm>
            <a:prstGeom prst="straightConnector1">
              <a:avLst/>
            </a:prstGeom>
            <a:noFill/>
            <a:ln cap="flat" cmpd="sng" w="26650">
              <a:solidFill>
                <a:srgbClr val="CABE4E"/>
              </a:solidFill>
              <a:prstDash val="solid"/>
              <a:miter lim="800000"/>
              <a:headEnd len="med" w="med" type="none"/>
              <a:tailEnd len="med" w="med" type="none"/>
            </a:ln>
          </p:spPr>
        </p:cxnSp>
        <p:cxnSp>
          <p:nvCxnSpPr>
            <p:cNvPr id="299" name="Google Shape;299;p27"/>
            <p:cNvCxnSpPr/>
            <p:nvPr/>
          </p:nvCxnSpPr>
          <p:spPr>
            <a:xfrm flipH="1" rot="8182045">
              <a:off x="-138181" y="178977"/>
              <a:ext cx="893879" cy="937944"/>
            </a:xfrm>
            <a:prstGeom prst="straightConnector1">
              <a:avLst/>
            </a:prstGeom>
            <a:noFill/>
            <a:ln cap="flat" cmpd="sng" w="26650">
              <a:solidFill>
                <a:srgbClr val="CABE4E"/>
              </a:solidFill>
              <a:prstDash val="solid"/>
              <a:miter lim="800000"/>
              <a:headEnd len="med" w="med" type="none"/>
              <a:tailEnd len="med" w="med" type="none"/>
            </a:ln>
          </p:spPr>
        </p:cxnSp>
        <p:cxnSp>
          <p:nvCxnSpPr>
            <p:cNvPr id="300" name="Google Shape;300;p27"/>
            <p:cNvCxnSpPr/>
            <p:nvPr/>
          </p:nvCxnSpPr>
          <p:spPr>
            <a:xfrm flipH="1" rot="8182045">
              <a:off x="-151115" y="390740"/>
              <a:ext cx="705992" cy="740796"/>
            </a:xfrm>
            <a:prstGeom prst="straightConnector1">
              <a:avLst/>
            </a:prstGeom>
            <a:noFill/>
            <a:ln cap="flat" cmpd="sng" w="26650">
              <a:solidFill>
                <a:srgbClr val="CABE4E"/>
              </a:solidFill>
              <a:prstDash val="solid"/>
              <a:miter lim="800000"/>
              <a:headEnd len="med" w="med" type="none"/>
              <a:tailEnd len="med" w="med" type="none"/>
            </a:ln>
          </p:spPr>
        </p:cxnSp>
        <p:cxnSp>
          <p:nvCxnSpPr>
            <p:cNvPr id="301" name="Google Shape;301;p27"/>
            <p:cNvCxnSpPr/>
            <p:nvPr/>
          </p:nvCxnSpPr>
          <p:spPr>
            <a:xfrm flipH="1" rot="8182045">
              <a:off x="-147559" y="603017"/>
              <a:ext cx="461372" cy="484116"/>
            </a:xfrm>
            <a:prstGeom prst="straightConnector1">
              <a:avLst/>
            </a:prstGeom>
            <a:noFill/>
            <a:ln cap="flat" cmpd="sng" w="26650">
              <a:solidFill>
                <a:srgbClr val="CABE4E"/>
              </a:solidFill>
              <a:prstDash val="solid"/>
              <a:miter lim="800000"/>
              <a:headEnd len="med" w="med" type="none"/>
              <a:tailEnd len="med" w="med" type="none"/>
            </a:ln>
          </p:spPr>
        </p:cxnSp>
      </p:grpSp>
      <p:sp>
        <p:nvSpPr>
          <p:cNvPr id="302" name="Google Shape;302;p27"/>
          <p:cNvSpPr/>
          <p:nvPr/>
        </p:nvSpPr>
        <p:spPr>
          <a:xfrm>
            <a:off x="1471400" y="2261850"/>
            <a:ext cx="4673700" cy="3640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chemeClr val="lt1"/>
                </a:solidFill>
                <a:latin typeface="Lato"/>
                <a:ea typeface="Lato"/>
                <a:cs typeface="Lato"/>
                <a:sym typeface="Lato"/>
              </a:rPr>
              <a:t>The company will utilize the following business model which will be implemented by early 2019:</a:t>
            </a:r>
            <a:endParaRPr/>
          </a:p>
          <a:p>
            <a:pPr indent="0" lvl="0" marL="0" marR="0" rtl="0" algn="l">
              <a:lnSpc>
                <a:spcPct val="12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[SPECIFY BUSINESS MODEL]</a:t>
            </a:r>
            <a:endParaRPr/>
          </a:p>
          <a:p>
            <a:pPr indent="0" lvl="0" marL="0" marR="0" rtl="0" algn="l">
              <a:lnSpc>
                <a:spcPct val="12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Revenue equivalent to roughly $110,000 to $120,000 will be expected by the end of 2019.</a:t>
            </a:r>
            <a:endParaRPr/>
          </a:p>
        </p:txBody>
      </p:sp>
      <p:sp>
        <p:nvSpPr>
          <p:cNvPr id="303" name="Google Shape;303;p27"/>
          <p:cNvSpPr/>
          <p:nvPr/>
        </p:nvSpPr>
        <p:spPr>
          <a:xfrm>
            <a:off x="1449175" y="1568282"/>
            <a:ext cx="3958863"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lt1"/>
                </a:solidFill>
                <a:latin typeface="Playball"/>
                <a:ea typeface="Playball"/>
                <a:cs typeface="Playball"/>
                <a:sym typeface="Playball"/>
              </a:rPr>
              <a:t>Business Model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307" name="Shape 307"/>
        <p:cNvGrpSpPr/>
        <p:nvPr/>
      </p:nvGrpSpPr>
      <p:grpSpPr>
        <a:xfrm>
          <a:off x="0" y="0"/>
          <a:ext cx="0" cy="0"/>
          <a:chOff x="0" y="0"/>
          <a:chExt cx="0" cy="0"/>
        </a:xfrm>
      </p:grpSpPr>
      <p:sp>
        <p:nvSpPr>
          <p:cNvPr id="308" name="Google Shape;308;p28"/>
          <p:cNvSpPr/>
          <p:nvPr/>
        </p:nvSpPr>
        <p:spPr>
          <a:xfrm>
            <a:off x="4033856" y="1365607"/>
            <a:ext cx="4496384" cy="1528624"/>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chemeClr val="lt1"/>
                </a:solidFill>
                <a:latin typeface="Lato"/>
                <a:ea typeface="Lato"/>
                <a:cs typeface="Lato"/>
                <a:sym typeface="Lato"/>
              </a:rPr>
              <a:t>The company’s schedule will be as follows :</a:t>
            </a:r>
            <a:endParaRPr/>
          </a:p>
          <a:p>
            <a:pPr indent="0" lvl="0" marL="0" marR="0" rtl="0" algn="l">
              <a:lnSpc>
                <a:spcPct val="14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[SPECIFY COMPANY SCHEDULE]</a:t>
            </a:r>
            <a:endParaRPr sz="2000">
              <a:solidFill>
                <a:schemeClr val="lt1"/>
              </a:solidFill>
              <a:latin typeface="Lato"/>
              <a:ea typeface="Lato"/>
              <a:cs typeface="Lato"/>
              <a:sym typeface="Lato"/>
            </a:endParaRPr>
          </a:p>
        </p:txBody>
      </p:sp>
      <p:sp>
        <p:nvSpPr>
          <p:cNvPr id="309" name="Google Shape;309;p28"/>
          <p:cNvSpPr/>
          <p:nvPr/>
        </p:nvSpPr>
        <p:spPr>
          <a:xfrm>
            <a:off x="4033855" y="665627"/>
            <a:ext cx="2458035"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Schedule</a:t>
            </a:r>
            <a:endParaRPr/>
          </a:p>
        </p:txBody>
      </p:sp>
      <p:sp>
        <p:nvSpPr>
          <p:cNvPr id="310" name="Google Shape;310;p28"/>
          <p:cNvSpPr/>
          <p:nvPr/>
        </p:nvSpPr>
        <p:spPr>
          <a:xfrm rot="-862203">
            <a:off x="410314" y="1648770"/>
            <a:ext cx="3807588" cy="5042481"/>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1">
            <a:blip r:embed="rId3">
              <a:alphaModFix/>
            </a:blip>
            <a:stretch>
              <a:fillRect b="-6754" l="-63058" r="-1255" t="-157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11" name="Google Shape;311;p28"/>
          <p:cNvGrpSpPr/>
          <p:nvPr/>
        </p:nvGrpSpPr>
        <p:grpSpPr>
          <a:xfrm rot="-861287">
            <a:off x="1406456" y="-90622"/>
            <a:ext cx="1500587" cy="2691565"/>
            <a:chOff x="0" y="1"/>
            <a:chExt cx="744220" cy="1335382"/>
          </a:xfrm>
        </p:grpSpPr>
        <p:sp>
          <p:nvSpPr>
            <p:cNvPr id="312" name="Google Shape;312;p28"/>
            <p:cNvSpPr/>
            <p:nvPr/>
          </p:nvSpPr>
          <p:spPr>
            <a:xfrm>
              <a:off x="0" y="593766"/>
              <a:ext cx="744220" cy="741617"/>
            </a:xfrm>
            <a:prstGeom prst="ellipse">
              <a:avLst/>
            </a:pr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28"/>
            <p:cNvSpPr/>
            <p:nvPr/>
          </p:nvSpPr>
          <p:spPr>
            <a:xfrm>
              <a:off x="47501" y="641267"/>
              <a:ext cx="646430" cy="64383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14" name="Google Shape;314;p28"/>
            <p:cNvCxnSpPr/>
            <p:nvPr/>
          </p:nvCxnSpPr>
          <p:spPr>
            <a:xfrm rot="10800000">
              <a:off x="427512" y="1"/>
              <a:ext cx="0" cy="1309892"/>
            </a:xfrm>
            <a:prstGeom prst="straightConnector1">
              <a:avLst/>
            </a:prstGeom>
            <a:noFill/>
            <a:ln cap="flat" cmpd="sng" w="26650">
              <a:solidFill>
                <a:srgbClr val="CABE4E"/>
              </a:solidFill>
              <a:prstDash val="solid"/>
              <a:miter lim="800000"/>
              <a:headEnd len="med" w="med" type="none"/>
              <a:tailEnd len="med" w="med" type="none"/>
            </a:ln>
          </p:spPr>
        </p:cxnSp>
        <p:cxnSp>
          <p:nvCxnSpPr>
            <p:cNvPr id="315" name="Google Shape;315;p28"/>
            <p:cNvCxnSpPr/>
            <p:nvPr/>
          </p:nvCxnSpPr>
          <p:spPr>
            <a:xfrm rot="10800000">
              <a:off x="546265" y="249383"/>
              <a:ext cx="0" cy="1014924"/>
            </a:xfrm>
            <a:prstGeom prst="straightConnector1">
              <a:avLst/>
            </a:prstGeom>
            <a:noFill/>
            <a:ln cap="flat" cmpd="sng" w="26650">
              <a:solidFill>
                <a:srgbClr val="CABE4E"/>
              </a:solidFill>
              <a:prstDash val="solid"/>
              <a:miter lim="800000"/>
              <a:headEnd len="med" w="med" type="none"/>
              <a:tailEnd len="med" w="med" type="none"/>
            </a:ln>
          </p:spPr>
        </p:cxnSp>
        <p:cxnSp>
          <p:nvCxnSpPr>
            <p:cNvPr id="316" name="Google Shape;316;p28"/>
            <p:cNvCxnSpPr/>
            <p:nvPr/>
          </p:nvCxnSpPr>
          <p:spPr>
            <a:xfrm rot="10800000">
              <a:off x="653143" y="510639"/>
              <a:ext cx="71" cy="659356"/>
            </a:xfrm>
            <a:prstGeom prst="straightConnector1">
              <a:avLst/>
            </a:prstGeom>
            <a:noFill/>
            <a:ln cap="flat" cmpd="sng" w="26650">
              <a:solidFill>
                <a:srgbClr val="CABE4E"/>
              </a:solidFill>
              <a:prstDash val="solid"/>
              <a:miter lim="800000"/>
              <a:headEnd len="med" w="med" type="none"/>
              <a:tailEnd len="med" w="med" type="none"/>
            </a:ln>
          </p:spPr>
        </p:cxnSp>
        <p:cxnSp>
          <p:nvCxnSpPr>
            <p:cNvPr id="317" name="Google Shape;317;p28"/>
            <p:cNvCxnSpPr/>
            <p:nvPr/>
          </p:nvCxnSpPr>
          <p:spPr>
            <a:xfrm rot="10800000">
              <a:off x="308758" y="1"/>
              <a:ext cx="0" cy="1309891"/>
            </a:xfrm>
            <a:prstGeom prst="straightConnector1">
              <a:avLst/>
            </a:prstGeom>
            <a:noFill/>
            <a:ln cap="flat" cmpd="sng" w="26650">
              <a:solidFill>
                <a:srgbClr val="CABE4E"/>
              </a:solidFill>
              <a:prstDash val="solid"/>
              <a:miter lim="800000"/>
              <a:headEnd len="med" w="med" type="none"/>
              <a:tailEnd len="med" w="med" type="none"/>
            </a:ln>
          </p:spPr>
        </p:cxnSp>
        <p:cxnSp>
          <p:nvCxnSpPr>
            <p:cNvPr id="318" name="Google Shape;318;p28"/>
            <p:cNvCxnSpPr/>
            <p:nvPr/>
          </p:nvCxnSpPr>
          <p:spPr>
            <a:xfrm rot="10800000">
              <a:off x="201881" y="249382"/>
              <a:ext cx="0" cy="1035720"/>
            </a:xfrm>
            <a:prstGeom prst="straightConnector1">
              <a:avLst/>
            </a:prstGeom>
            <a:noFill/>
            <a:ln cap="flat" cmpd="sng" w="26650">
              <a:solidFill>
                <a:srgbClr val="CABE4E"/>
              </a:solidFill>
              <a:prstDash val="solid"/>
              <a:miter lim="800000"/>
              <a:headEnd len="med" w="med" type="none"/>
              <a:tailEnd len="med" w="med" type="none"/>
            </a:ln>
          </p:spPr>
        </p:cxnSp>
        <p:cxnSp>
          <p:nvCxnSpPr>
            <p:cNvPr id="319" name="Google Shape;319;p28"/>
            <p:cNvCxnSpPr/>
            <p:nvPr/>
          </p:nvCxnSpPr>
          <p:spPr>
            <a:xfrm rot="10800000">
              <a:off x="83127" y="510639"/>
              <a:ext cx="0" cy="653950"/>
            </a:xfrm>
            <a:prstGeom prst="straightConnector1">
              <a:avLst/>
            </a:prstGeom>
            <a:noFill/>
            <a:ln cap="flat" cmpd="sng" w="26650">
              <a:solidFill>
                <a:srgbClr val="CABE4E"/>
              </a:solidFill>
              <a:prstDash val="solid"/>
              <a:miter lim="800000"/>
              <a:headEnd len="med" w="med" type="none"/>
              <a:tailEnd len="med" w="med" type="non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323" name="Shape 323"/>
        <p:cNvGrpSpPr/>
        <p:nvPr/>
      </p:nvGrpSpPr>
      <p:grpSpPr>
        <a:xfrm>
          <a:off x="0" y="0"/>
          <a:ext cx="0" cy="0"/>
          <a:chOff x="0" y="0"/>
          <a:chExt cx="0" cy="0"/>
        </a:xfrm>
      </p:grpSpPr>
      <p:sp>
        <p:nvSpPr>
          <p:cNvPr id="324" name="Google Shape;324;p29"/>
          <p:cNvSpPr/>
          <p:nvPr/>
        </p:nvSpPr>
        <p:spPr>
          <a:xfrm>
            <a:off x="647761" y="639196"/>
            <a:ext cx="2828042"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Investment</a:t>
            </a:r>
            <a:endParaRPr sz="4400">
              <a:solidFill>
                <a:srgbClr val="CABE4E"/>
              </a:solidFill>
              <a:latin typeface="Playball"/>
              <a:ea typeface="Playball"/>
              <a:cs typeface="Playball"/>
              <a:sym typeface="Playball"/>
            </a:endParaRPr>
          </a:p>
        </p:txBody>
      </p:sp>
      <p:sp>
        <p:nvSpPr>
          <p:cNvPr id="325" name="Google Shape;325;p29"/>
          <p:cNvSpPr/>
          <p:nvPr/>
        </p:nvSpPr>
        <p:spPr>
          <a:xfrm>
            <a:off x="569205" y="1360493"/>
            <a:ext cx="7472955" cy="440120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chemeClr val="lt1"/>
                </a:solidFill>
                <a:latin typeface="Lato"/>
                <a:ea typeface="Lato"/>
                <a:cs typeface="Lato"/>
                <a:sym typeface="Lato"/>
              </a:rPr>
              <a:t>In order to officially begin, the company will require a budget estimated between $90,000.00 and $100,000.00. This amount will be collected from the following sponsors : </a:t>
            </a:r>
            <a:endParaRPr/>
          </a:p>
          <a:p>
            <a:pPr indent="0" lvl="0" marL="0" marR="0" rtl="0" algn="l">
              <a:lnSpc>
                <a:spcPct val="12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1. D’addario Strings and Accessories</a:t>
            </a:r>
            <a:endParaRPr/>
          </a:p>
          <a:p>
            <a:pPr indent="0" lvl="0" marL="0" marR="0" rtl="0" algn="l">
              <a:lnSpc>
                <a:spcPct val="12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2. Fender Amps and Guitars</a:t>
            </a:r>
            <a:endParaRPr/>
          </a:p>
          <a:p>
            <a:pPr indent="0" lvl="0" marL="0" marR="0" rtl="0" algn="l">
              <a:lnSpc>
                <a:spcPct val="12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3. Zildjian Cymbals &amp; Drums</a:t>
            </a:r>
            <a:endParaRPr/>
          </a:p>
          <a:p>
            <a:pPr indent="0" lvl="0" marL="0" marR="0" rtl="0" algn="l">
              <a:lnSpc>
                <a:spcPct val="12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Each sponsor has agreed to contribute and invest at least $35, 000.00 for Inlay Music Academy.</a:t>
            </a:r>
            <a:endParaRPr sz="2000">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329" name="Shape 329"/>
        <p:cNvGrpSpPr/>
        <p:nvPr/>
      </p:nvGrpSpPr>
      <p:grpSpPr>
        <a:xfrm>
          <a:off x="0" y="0"/>
          <a:ext cx="0" cy="0"/>
          <a:chOff x="0" y="0"/>
          <a:chExt cx="0" cy="0"/>
        </a:xfrm>
      </p:grpSpPr>
      <p:sp>
        <p:nvSpPr>
          <p:cNvPr id="330" name="Google Shape;330;p30"/>
          <p:cNvSpPr/>
          <p:nvPr/>
        </p:nvSpPr>
        <p:spPr>
          <a:xfrm>
            <a:off x="579257" y="1342219"/>
            <a:ext cx="7701448" cy="296491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chemeClr val="lt1"/>
                </a:solidFill>
                <a:latin typeface="Lato"/>
                <a:ea typeface="Lato"/>
                <a:cs typeface="Lato"/>
                <a:sym typeface="Lato"/>
              </a:rPr>
              <a:t>Visit our school every Monday to Saturday from 8am to 6pm at [ADDRESS].</a:t>
            </a:r>
            <a:endParaRPr/>
          </a:p>
          <a:p>
            <a:pPr indent="0" lvl="0" marL="0" marR="0" rtl="0" algn="l">
              <a:lnSpc>
                <a:spcPct val="12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For more information, contact us at any of these contact details :</a:t>
            </a:r>
            <a:endParaRPr/>
          </a:p>
          <a:p>
            <a:pPr indent="0" lvl="0" marL="0" marR="0" rtl="0" algn="l">
              <a:lnSpc>
                <a:spcPct val="120000"/>
              </a:lnSpc>
              <a:spcBef>
                <a:spcPts val="0"/>
              </a:spcBef>
              <a:spcAft>
                <a:spcPts val="0"/>
              </a:spcAft>
              <a:buNone/>
            </a:pPr>
            <a:br>
              <a:rPr lang="en-US" sz="2000">
                <a:solidFill>
                  <a:schemeClr val="lt1"/>
                </a:solidFill>
                <a:latin typeface="Lato"/>
                <a:ea typeface="Lato"/>
                <a:cs typeface="Lato"/>
                <a:sym typeface="Lato"/>
              </a:rPr>
            </a:br>
            <a:r>
              <a:rPr lang="en-US" sz="2000">
                <a:solidFill>
                  <a:schemeClr val="lt1"/>
                </a:solidFill>
                <a:latin typeface="Lato"/>
                <a:ea typeface="Lato"/>
                <a:cs typeface="Lato"/>
                <a:sym typeface="Lato"/>
              </a:rPr>
              <a:t>[Phone Number]</a:t>
            </a:r>
            <a:endParaRPr/>
          </a:p>
          <a:p>
            <a:pPr indent="0" lvl="0" marL="0" marR="0" rtl="0" algn="l">
              <a:lnSpc>
                <a:spcPct val="120000"/>
              </a:lnSpc>
              <a:spcBef>
                <a:spcPts val="0"/>
              </a:spcBef>
              <a:spcAft>
                <a:spcPts val="0"/>
              </a:spcAft>
              <a:buNone/>
            </a:pPr>
            <a:r>
              <a:rPr lang="en-US" sz="2000">
                <a:solidFill>
                  <a:schemeClr val="lt1"/>
                </a:solidFill>
                <a:latin typeface="Lato"/>
                <a:ea typeface="Lato"/>
                <a:cs typeface="Lato"/>
                <a:sym typeface="Lato"/>
              </a:rPr>
              <a:t>[Email]</a:t>
            </a:r>
            <a:endParaRPr/>
          </a:p>
          <a:p>
            <a:pPr indent="0" lvl="0" marL="0" marR="0" rtl="0" algn="l">
              <a:lnSpc>
                <a:spcPct val="120000"/>
              </a:lnSpc>
              <a:spcBef>
                <a:spcPts val="0"/>
              </a:spcBef>
              <a:spcAft>
                <a:spcPts val="0"/>
              </a:spcAft>
              <a:buNone/>
            </a:pPr>
            <a:r>
              <a:rPr lang="en-US" sz="2000">
                <a:solidFill>
                  <a:schemeClr val="lt1"/>
                </a:solidFill>
                <a:latin typeface="Lato"/>
                <a:ea typeface="Lato"/>
                <a:cs typeface="Lato"/>
                <a:sym typeface="Lato"/>
              </a:rPr>
              <a:t>[Website]</a:t>
            </a:r>
            <a:endParaRPr/>
          </a:p>
        </p:txBody>
      </p:sp>
      <p:sp>
        <p:nvSpPr>
          <p:cNvPr id="331" name="Google Shape;331;p30"/>
          <p:cNvSpPr/>
          <p:nvPr/>
        </p:nvSpPr>
        <p:spPr>
          <a:xfrm>
            <a:off x="586309" y="641344"/>
            <a:ext cx="2767951"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Contact Us</a:t>
            </a:r>
            <a:endParaRPr sz="4400">
              <a:solidFill>
                <a:srgbClr val="CABE4E"/>
              </a:solidFill>
              <a:latin typeface="Playball"/>
              <a:ea typeface="Playball"/>
              <a:cs typeface="Playball"/>
              <a:sym typeface="Playball"/>
            </a:endParaRPr>
          </a:p>
        </p:txBody>
      </p:sp>
      <p:sp>
        <p:nvSpPr>
          <p:cNvPr id="332" name="Google Shape;332;p30"/>
          <p:cNvSpPr/>
          <p:nvPr/>
        </p:nvSpPr>
        <p:spPr>
          <a:xfrm rot="-5400000">
            <a:off x="4607380" y="2269621"/>
            <a:ext cx="3865768" cy="5119530"/>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0">
            <a:blip r:embed="rId3">
              <a:alphaModFix/>
            </a:blip>
            <a:stretch>
              <a:fillRect b="-997" l="86" r="-1512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33" name="Google Shape;333;p30"/>
          <p:cNvGrpSpPr/>
          <p:nvPr/>
        </p:nvGrpSpPr>
        <p:grpSpPr>
          <a:xfrm rot="-5400000">
            <a:off x="2773341" y="2843272"/>
            <a:ext cx="1500587" cy="2691565"/>
            <a:chOff x="0" y="1"/>
            <a:chExt cx="744220" cy="1335382"/>
          </a:xfrm>
        </p:grpSpPr>
        <p:sp>
          <p:nvSpPr>
            <p:cNvPr id="334" name="Google Shape;334;p30"/>
            <p:cNvSpPr/>
            <p:nvPr/>
          </p:nvSpPr>
          <p:spPr>
            <a:xfrm>
              <a:off x="0" y="593766"/>
              <a:ext cx="744220" cy="741617"/>
            </a:xfrm>
            <a:prstGeom prst="ellipse">
              <a:avLst/>
            </a:pr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30"/>
            <p:cNvSpPr/>
            <p:nvPr/>
          </p:nvSpPr>
          <p:spPr>
            <a:xfrm>
              <a:off x="47501" y="641267"/>
              <a:ext cx="646430" cy="64383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36" name="Google Shape;336;p30"/>
            <p:cNvCxnSpPr/>
            <p:nvPr/>
          </p:nvCxnSpPr>
          <p:spPr>
            <a:xfrm rot="10800000">
              <a:off x="427512" y="1"/>
              <a:ext cx="0" cy="1309892"/>
            </a:xfrm>
            <a:prstGeom prst="straightConnector1">
              <a:avLst/>
            </a:prstGeom>
            <a:noFill/>
            <a:ln cap="flat" cmpd="sng" w="26650">
              <a:solidFill>
                <a:srgbClr val="CABE4E"/>
              </a:solidFill>
              <a:prstDash val="solid"/>
              <a:miter lim="800000"/>
              <a:headEnd len="med" w="med" type="none"/>
              <a:tailEnd len="med" w="med" type="none"/>
            </a:ln>
          </p:spPr>
        </p:cxnSp>
        <p:cxnSp>
          <p:nvCxnSpPr>
            <p:cNvPr id="337" name="Google Shape;337;p30"/>
            <p:cNvCxnSpPr/>
            <p:nvPr/>
          </p:nvCxnSpPr>
          <p:spPr>
            <a:xfrm rot="10800000">
              <a:off x="546265" y="249383"/>
              <a:ext cx="0" cy="1014924"/>
            </a:xfrm>
            <a:prstGeom prst="straightConnector1">
              <a:avLst/>
            </a:prstGeom>
            <a:noFill/>
            <a:ln cap="flat" cmpd="sng" w="26650">
              <a:solidFill>
                <a:srgbClr val="CABE4E"/>
              </a:solidFill>
              <a:prstDash val="solid"/>
              <a:miter lim="800000"/>
              <a:headEnd len="med" w="med" type="none"/>
              <a:tailEnd len="med" w="med" type="none"/>
            </a:ln>
          </p:spPr>
        </p:cxnSp>
        <p:cxnSp>
          <p:nvCxnSpPr>
            <p:cNvPr id="338" name="Google Shape;338;p30"/>
            <p:cNvCxnSpPr/>
            <p:nvPr/>
          </p:nvCxnSpPr>
          <p:spPr>
            <a:xfrm rot="10800000">
              <a:off x="653143" y="510639"/>
              <a:ext cx="71" cy="659356"/>
            </a:xfrm>
            <a:prstGeom prst="straightConnector1">
              <a:avLst/>
            </a:prstGeom>
            <a:noFill/>
            <a:ln cap="flat" cmpd="sng" w="26650">
              <a:solidFill>
                <a:srgbClr val="CABE4E"/>
              </a:solidFill>
              <a:prstDash val="solid"/>
              <a:miter lim="800000"/>
              <a:headEnd len="med" w="med" type="none"/>
              <a:tailEnd len="med" w="med" type="none"/>
            </a:ln>
          </p:spPr>
        </p:cxnSp>
        <p:cxnSp>
          <p:nvCxnSpPr>
            <p:cNvPr id="339" name="Google Shape;339;p30"/>
            <p:cNvCxnSpPr/>
            <p:nvPr/>
          </p:nvCxnSpPr>
          <p:spPr>
            <a:xfrm rot="10800000">
              <a:off x="308758" y="1"/>
              <a:ext cx="0" cy="1309891"/>
            </a:xfrm>
            <a:prstGeom prst="straightConnector1">
              <a:avLst/>
            </a:prstGeom>
            <a:noFill/>
            <a:ln cap="flat" cmpd="sng" w="26650">
              <a:solidFill>
                <a:srgbClr val="CABE4E"/>
              </a:solidFill>
              <a:prstDash val="solid"/>
              <a:miter lim="800000"/>
              <a:headEnd len="med" w="med" type="none"/>
              <a:tailEnd len="med" w="med" type="none"/>
            </a:ln>
          </p:spPr>
        </p:cxnSp>
        <p:cxnSp>
          <p:nvCxnSpPr>
            <p:cNvPr id="340" name="Google Shape;340;p30"/>
            <p:cNvCxnSpPr/>
            <p:nvPr/>
          </p:nvCxnSpPr>
          <p:spPr>
            <a:xfrm rot="10800000">
              <a:off x="201881" y="249382"/>
              <a:ext cx="0" cy="1035720"/>
            </a:xfrm>
            <a:prstGeom prst="straightConnector1">
              <a:avLst/>
            </a:prstGeom>
            <a:noFill/>
            <a:ln cap="flat" cmpd="sng" w="26650">
              <a:solidFill>
                <a:srgbClr val="CABE4E"/>
              </a:solidFill>
              <a:prstDash val="solid"/>
              <a:miter lim="800000"/>
              <a:headEnd len="med" w="med" type="none"/>
              <a:tailEnd len="med" w="med" type="none"/>
            </a:ln>
          </p:spPr>
        </p:cxnSp>
        <p:cxnSp>
          <p:nvCxnSpPr>
            <p:cNvPr id="341" name="Google Shape;341;p30"/>
            <p:cNvCxnSpPr/>
            <p:nvPr/>
          </p:nvCxnSpPr>
          <p:spPr>
            <a:xfrm rot="10800000">
              <a:off x="83127" y="510639"/>
              <a:ext cx="0" cy="653950"/>
            </a:xfrm>
            <a:prstGeom prst="straightConnector1">
              <a:avLst/>
            </a:prstGeom>
            <a:noFill/>
            <a:ln cap="flat" cmpd="sng" w="26650">
              <a:solidFill>
                <a:srgbClr val="CABE4E"/>
              </a:solidFill>
              <a:prstDash val="solid"/>
              <a:miter lim="800000"/>
              <a:headEnd len="med" w="med" type="none"/>
              <a:tailEnd len="med" w="med" type="none"/>
            </a:ln>
          </p:spPr>
        </p:cxn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345" name="Shape 345"/>
        <p:cNvGrpSpPr/>
        <p:nvPr/>
      </p:nvGrpSpPr>
      <p:grpSpPr>
        <a:xfrm>
          <a:off x="0" y="0"/>
          <a:ext cx="0" cy="0"/>
          <a:chOff x="0" y="0"/>
          <a:chExt cx="0" cy="0"/>
        </a:xfrm>
      </p:grpSpPr>
      <p:sp>
        <p:nvSpPr>
          <p:cNvPr id="346" name="Google Shape;346;p31"/>
          <p:cNvSpPr/>
          <p:nvPr/>
        </p:nvSpPr>
        <p:spPr>
          <a:xfrm>
            <a:off x="2564099" y="2828836"/>
            <a:ext cx="4015802"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7200">
                <a:solidFill>
                  <a:schemeClr val="lt1"/>
                </a:solidFill>
                <a:latin typeface="Playball"/>
                <a:ea typeface="Playball"/>
                <a:cs typeface="Playball"/>
                <a:sym typeface="Playball"/>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90" name="Shape 90"/>
        <p:cNvGrpSpPr/>
        <p:nvPr/>
      </p:nvGrpSpPr>
      <p:grpSpPr>
        <a:xfrm>
          <a:off x="0" y="0"/>
          <a:ext cx="0" cy="0"/>
          <a:chOff x="0" y="0"/>
          <a:chExt cx="0" cy="0"/>
        </a:xfrm>
      </p:grpSpPr>
      <p:sp>
        <p:nvSpPr>
          <p:cNvPr id="91" name="Google Shape;91;p14"/>
          <p:cNvSpPr/>
          <p:nvPr/>
        </p:nvSpPr>
        <p:spPr>
          <a:xfrm>
            <a:off x="4025471" y="1370181"/>
            <a:ext cx="4620988" cy="224676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0" i="0" lang="en-US" sz="2000" u="none" cap="none" strike="noStrike">
                <a:solidFill>
                  <a:schemeClr val="lt1"/>
                </a:solidFill>
                <a:latin typeface="Lato"/>
                <a:ea typeface="Lato"/>
                <a:cs typeface="Lato"/>
                <a:sym typeface="Lato"/>
              </a:rPr>
              <a:t>Inlay Music Academy is a private music school based in New York, New York. Operating since 1999, it was founded by the late music maestro Steve Paul who was a DMA of music graduate from Yale University.</a:t>
            </a:r>
            <a:endParaRPr/>
          </a:p>
        </p:txBody>
      </p:sp>
      <p:sp>
        <p:nvSpPr>
          <p:cNvPr id="92" name="Google Shape;92;p14"/>
          <p:cNvSpPr/>
          <p:nvPr/>
        </p:nvSpPr>
        <p:spPr>
          <a:xfrm>
            <a:off x="4011183" y="654235"/>
            <a:ext cx="231997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rgbClr val="CABE4E"/>
                </a:solidFill>
                <a:latin typeface="Playball"/>
                <a:ea typeface="Playball"/>
                <a:cs typeface="Playball"/>
                <a:sym typeface="Playball"/>
              </a:rPr>
              <a:t>About Us</a:t>
            </a:r>
            <a:endParaRPr sz="4400">
              <a:solidFill>
                <a:srgbClr val="CABE4E"/>
              </a:solidFill>
              <a:latin typeface="Playball"/>
              <a:ea typeface="Playball"/>
              <a:cs typeface="Playball"/>
              <a:sym typeface="Playball"/>
            </a:endParaRPr>
          </a:p>
        </p:txBody>
      </p:sp>
      <p:sp>
        <p:nvSpPr>
          <p:cNvPr id="93" name="Google Shape;93;p14"/>
          <p:cNvSpPr/>
          <p:nvPr/>
        </p:nvSpPr>
        <p:spPr>
          <a:xfrm>
            <a:off x="10020" y="1286704"/>
            <a:ext cx="4158262" cy="5506887"/>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1">
            <a:blip r:embed="rId3">
              <a:alphaModFix/>
            </a:blip>
            <a:stretch>
              <a:fillRect b="-5666" l="-69631" r="-63305" t="-169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4" name="Google Shape;94;p14"/>
          <p:cNvGrpSpPr/>
          <p:nvPr/>
        </p:nvGrpSpPr>
        <p:grpSpPr>
          <a:xfrm>
            <a:off x="2040394" y="-413413"/>
            <a:ext cx="1500587" cy="2691565"/>
            <a:chOff x="0" y="1"/>
            <a:chExt cx="744220" cy="1335382"/>
          </a:xfrm>
        </p:grpSpPr>
        <p:sp>
          <p:nvSpPr>
            <p:cNvPr id="95" name="Google Shape;95;p14"/>
            <p:cNvSpPr/>
            <p:nvPr/>
          </p:nvSpPr>
          <p:spPr>
            <a:xfrm>
              <a:off x="0" y="593766"/>
              <a:ext cx="744220" cy="741617"/>
            </a:xfrm>
            <a:prstGeom prst="ellipse">
              <a:avLst/>
            </a:pr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4"/>
            <p:cNvSpPr/>
            <p:nvPr/>
          </p:nvSpPr>
          <p:spPr>
            <a:xfrm>
              <a:off x="47501" y="641267"/>
              <a:ext cx="646430" cy="64383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97" name="Google Shape;97;p14"/>
            <p:cNvCxnSpPr/>
            <p:nvPr/>
          </p:nvCxnSpPr>
          <p:spPr>
            <a:xfrm rot="10800000">
              <a:off x="427512" y="1"/>
              <a:ext cx="0" cy="1309892"/>
            </a:xfrm>
            <a:prstGeom prst="straightConnector1">
              <a:avLst/>
            </a:prstGeom>
            <a:noFill/>
            <a:ln cap="flat" cmpd="sng" w="26650">
              <a:solidFill>
                <a:srgbClr val="CABE4E"/>
              </a:solidFill>
              <a:prstDash val="solid"/>
              <a:miter lim="800000"/>
              <a:headEnd len="med" w="med" type="none"/>
              <a:tailEnd len="med" w="med" type="none"/>
            </a:ln>
          </p:spPr>
        </p:cxnSp>
        <p:cxnSp>
          <p:nvCxnSpPr>
            <p:cNvPr id="98" name="Google Shape;98;p14"/>
            <p:cNvCxnSpPr/>
            <p:nvPr/>
          </p:nvCxnSpPr>
          <p:spPr>
            <a:xfrm rot="10800000">
              <a:off x="546265" y="249383"/>
              <a:ext cx="0" cy="1014924"/>
            </a:xfrm>
            <a:prstGeom prst="straightConnector1">
              <a:avLst/>
            </a:prstGeom>
            <a:noFill/>
            <a:ln cap="flat" cmpd="sng" w="26650">
              <a:solidFill>
                <a:srgbClr val="CABE4E"/>
              </a:solidFill>
              <a:prstDash val="solid"/>
              <a:miter lim="800000"/>
              <a:headEnd len="med" w="med" type="none"/>
              <a:tailEnd len="med" w="med" type="none"/>
            </a:ln>
          </p:spPr>
        </p:cxnSp>
        <p:cxnSp>
          <p:nvCxnSpPr>
            <p:cNvPr id="99" name="Google Shape;99;p14"/>
            <p:cNvCxnSpPr/>
            <p:nvPr/>
          </p:nvCxnSpPr>
          <p:spPr>
            <a:xfrm rot="10800000">
              <a:off x="653143" y="510639"/>
              <a:ext cx="71" cy="659356"/>
            </a:xfrm>
            <a:prstGeom prst="straightConnector1">
              <a:avLst/>
            </a:prstGeom>
            <a:noFill/>
            <a:ln cap="flat" cmpd="sng" w="26650">
              <a:solidFill>
                <a:srgbClr val="CABE4E"/>
              </a:solidFill>
              <a:prstDash val="solid"/>
              <a:miter lim="800000"/>
              <a:headEnd len="med" w="med" type="none"/>
              <a:tailEnd len="med" w="med" type="none"/>
            </a:ln>
          </p:spPr>
        </p:cxnSp>
        <p:cxnSp>
          <p:nvCxnSpPr>
            <p:cNvPr id="100" name="Google Shape;100;p14"/>
            <p:cNvCxnSpPr/>
            <p:nvPr/>
          </p:nvCxnSpPr>
          <p:spPr>
            <a:xfrm rot="10800000">
              <a:off x="308758" y="1"/>
              <a:ext cx="0" cy="1309891"/>
            </a:xfrm>
            <a:prstGeom prst="straightConnector1">
              <a:avLst/>
            </a:prstGeom>
            <a:noFill/>
            <a:ln cap="flat" cmpd="sng" w="26650">
              <a:solidFill>
                <a:srgbClr val="CABE4E"/>
              </a:solidFill>
              <a:prstDash val="solid"/>
              <a:miter lim="800000"/>
              <a:headEnd len="med" w="med" type="none"/>
              <a:tailEnd len="med" w="med" type="none"/>
            </a:ln>
          </p:spPr>
        </p:cxnSp>
        <p:cxnSp>
          <p:nvCxnSpPr>
            <p:cNvPr id="101" name="Google Shape;101;p14"/>
            <p:cNvCxnSpPr/>
            <p:nvPr/>
          </p:nvCxnSpPr>
          <p:spPr>
            <a:xfrm rot="10800000">
              <a:off x="201881" y="249382"/>
              <a:ext cx="0" cy="1035720"/>
            </a:xfrm>
            <a:prstGeom prst="straightConnector1">
              <a:avLst/>
            </a:prstGeom>
            <a:noFill/>
            <a:ln cap="flat" cmpd="sng" w="26650">
              <a:solidFill>
                <a:srgbClr val="CABE4E"/>
              </a:solidFill>
              <a:prstDash val="solid"/>
              <a:miter lim="800000"/>
              <a:headEnd len="med" w="med" type="none"/>
              <a:tailEnd len="med" w="med" type="none"/>
            </a:ln>
          </p:spPr>
        </p:cxnSp>
        <p:cxnSp>
          <p:nvCxnSpPr>
            <p:cNvPr id="102" name="Google Shape;102;p14"/>
            <p:cNvCxnSpPr/>
            <p:nvPr/>
          </p:nvCxnSpPr>
          <p:spPr>
            <a:xfrm rot="10800000">
              <a:off x="83127" y="510639"/>
              <a:ext cx="0" cy="653950"/>
            </a:xfrm>
            <a:prstGeom prst="straightConnector1">
              <a:avLst/>
            </a:prstGeom>
            <a:noFill/>
            <a:ln cap="flat" cmpd="sng" w="26650">
              <a:solidFill>
                <a:srgbClr val="CABE4E"/>
              </a:solidFill>
              <a:prstDash val="solid"/>
              <a:miter lim="800000"/>
              <a:headEnd len="med" w="med" type="none"/>
              <a:tailEnd len="med" w="med"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106" name="Shape 106"/>
        <p:cNvGrpSpPr/>
        <p:nvPr/>
      </p:nvGrpSpPr>
      <p:grpSpPr>
        <a:xfrm>
          <a:off x="0" y="0"/>
          <a:ext cx="0" cy="0"/>
          <a:chOff x="0" y="0"/>
          <a:chExt cx="0" cy="0"/>
        </a:xfrm>
      </p:grpSpPr>
      <p:sp>
        <p:nvSpPr>
          <p:cNvPr id="107" name="Google Shape;107;p15"/>
          <p:cNvSpPr/>
          <p:nvPr/>
        </p:nvSpPr>
        <p:spPr>
          <a:xfrm>
            <a:off x="556559" y="4235225"/>
            <a:ext cx="6610868" cy="1887696"/>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chemeClr val="lt1"/>
                </a:solidFill>
                <a:latin typeface="Lato"/>
                <a:ea typeface="Lato"/>
                <a:cs typeface="Lato"/>
                <a:sym typeface="Lato"/>
              </a:rPr>
              <a:t>Inlay Music Academy’s vision: </a:t>
            </a:r>
            <a:endParaRPr/>
          </a:p>
          <a:p>
            <a:pPr indent="-342900" lvl="0" marL="342900" marR="0" rtl="0" algn="l">
              <a:lnSpc>
                <a:spcPct val="140000"/>
              </a:lnSpc>
              <a:spcBef>
                <a:spcPts val="0"/>
              </a:spcBef>
              <a:spcAft>
                <a:spcPts val="0"/>
              </a:spcAft>
              <a:buClr>
                <a:schemeClr val="lt1"/>
              </a:buClr>
              <a:buSzPts val="2000"/>
              <a:buFont typeface="Noto Sans Symbols"/>
              <a:buChar char="✓"/>
            </a:pPr>
            <a:r>
              <a:rPr lang="en-US" sz="2000">
                <a:solidFill>
                  <a:schemeClr val="lt1"/>
                </a:solidFill>
                <a:latin typeface="Lato"/>
                <a:ea typeface="Lato"/>
                <a:cs typeface="Lato"/>
                <a:sym typeface="Lato"/>
              </a:rPr>
              <a:t>To become the leading music school across the country;</a:t>
            </a:r>
            <a:endParaRPr/>
          </a:p>
          <a:p>
            <a:pPr indent="-342900" lvl="0" marL="342900" marR="0" rtl="0" algn="l">
              <a:lnSpc>
                <a:spcPct val="140000"/>
              </a:lnSpc>
              <a:spcBef>
                <a:spcPts val="0"/>
              </a:spcBef>
              <a:spcAft>
                <a:spcPts val="0"/>
              </a:spcAft>
              <a:buClr>
                <a:schemeClr val="lt1"/>
              </a:buClr>
              <a:buSzPts val="2000"/>
              <a:buFont typeface="Noto Sans Symbols"/>
              <a:buChar char="✓"/>
            </a:pPr>
            <a:r>
              <a:rPr lang="en-US" sz="2000">
                <a:solidFill>
                  <a:schemeClr val="lt1"/>
                </a:solidFill>
                <a:latin typeface="Lato"/>
                <a:ea typeface="Lato"/>
                <a:cs typeface="Lato"/>
                <a:sym typeface="Lato"/>
              </a:rPr>
              <a:t>To establish 4 campuses by 2040; and</a:t>
            </a:r>
            <a:endParaRPr/>
          </a:p>
          <a:p>
            <a:pPr indent="-342900" lvl="0" marL="342900" marR="0" rtl="0" algn="l">
              <a:lnSpc>
                <a:spcPct val="140000"/>
              </a:lnSpc>
              <a:spcBef>
                <a:spcPts val="0"/>
              </a:spcBef>
              <a:spcAft>
                <a:spcPts val="0"/>
              </a:spcAft>
              <a:buClr>
                <a:schemeClr val="lt1"/>
              </a:buClr>
              <a:buSzPts val="2000"/>
              <a:buFont typeface="Noto Sans Symbols"/>
              <a:buChar char="✓"/>
            </a:pPr>
            <a:r>
              <a:rPr lang="en-US" sz="2000">
                <a:solidFill>
                  <a:schemeClr val="lt1"/>
                </a:solidFill>
                <a:latin typeface="Lato"/>
                <a:ea typeface="Lato"/>
                <a:cs typeface="Lato"/>
                <a:sym typeface="Lato"/>
              </a:rPr>
              <a:t>To become an internationally recognized music school.</a:t>
            </a:r>
            <a:endParaRPr/>
          </a:p>
        </p:txBody>
      </p:sp>
      <p:sp>
        <p:nvSpPr>
          <p:cNvPr id="108" name="Google Shape;108;p15"/>
          <p:cNvSpPr/>
          <p:nvPr/>
        </p:nvSpPr>
        <p:spPr>
          <a:xfrm>
            <a:off x="558940" y="3534473"/>
            <a:ext cx="1743439"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Vision</a:t>
            </a:r>
            <a:endParaRPr sz="4400">
              <a:solidFill>
                <a:srgbClr val="CABE4E"/>
              </a:solidFill>
              <a:latin typeface="Playball"/>
              <a:ea typeface="Playball"/>
              <a:cs typeface="Playball"/>
              <a:sym typeface="Playball"/>
            </a:endParaRPr>
          </a:p>
        </p:txBody>
      </p:sp>
      <p:sp>
        <p:nvSpPr>
          <p:cNvPr id="109" name="Google Shape;109;p15"/>
          <p:cNvSpPr/>
          <p:nvPr/>
        </p:nvSpPr>
        <p:spPr>
          <a:xfrm rot="-5400000">
            <a:off x="3879743" y="-518192"/>
            <a:ext cx="4158262" cy="5506887"/>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0">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0" name="Google Shape;110;p15"/>
          <p:cNvGrpSpPr/>
          <p:nvPr/>
        </p:nvGrpSpPr>
        <p:grpSpPr>
          <a:xfrm rot="-5400000">
            <a:off x="2089648" y="278875"/>
            <a:ext cx="1500587" cy="2691565"/>
            <a:chOff x="0" y="1"/>
            <a:chExt cx="744220" cy="1335382"/>
          </a:xfrm>
        </p:grpSpPr>
        <p:sp>
          <p:nvSpPr>
            <p:cNvPr id="111" name="Google Shape;111;p15"/>
            <p:cNvSpPr/>
            <p:nvPr/>
          </p:nvSpPr>
          <p:spPr>
            <a:xfrm>
              <a:off x="0" y="593766"/>
              <a:ext cx="744220" cy="741617"/>
            </a:xfrm>
            <a:prstGeom prst="ellipse">
              <a:avLst/>
            </a:pr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15"/>
            <p:cNvSpPr/>
            <p:nvPr/>
          </p:nvSpPr>
          <p:spPr>
            <a:xfrm>
              <a:off x="47501" y="641267"/>
              <a:ext cx="646430" cy="64383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13" name="Google Shape;113;p15"/>
            <p:cNvCxnSpPr/>
            <p:nvPr/>
          </p:nvCxnSpPr>
          <p:spPr>
            <a:xfrm rot="10800000">
              <a:off x="427512" y="1"/>
              <a:ext cx="0" cy="1309892"/>
            </a:xfrm>
            <a:prstGeom prst="straightConnector1">
              <a:avLst/>
            </a:prstGeom>
            <a:noFill/>
            <a:ln cap="flat" cmpd="sng" w="26650">
              <a:solidFill>
                <a:srgbClr val="CABE4E"/>
              </a:solidFill>
              <a:prstDash val="solid"/>
              <a:miter lim="800000"/>
              <a:headEnd len="med" w="med" type="none"/>
              <a:tailEnd len="med" w="med" type="none"/>
            </a:ln>
          </p:spPr>
        </p:cxnSp>
        <p:cxnSp>
          <p:nvCxnSpPr>
            <p:cNvPr id="114" name="Google Shape;114;p15"/>
            <p:cNvCxnSpPr/>
            <p:nvPr/>
          </p:nvCxnSpPr>
          <p:spPr>
            <a:xfrm rot="10800000">
              <a:off x="546265" y="249383"/>
              <a:ext cx="0" cy="1014924"/>
            </a:xfrm>
            <a:prstGeom prst="straightConnector1">
              <a:avLst/>
            </a:prstGeom>
            <a:noFill/>
            <a:ln cap="flat" cmpd="sng" w="26650">
              <a:solidFill>
                <a:srgbClr val="CABE4E"/>
              </a:solidFill>
              <a:prstDash val="solid"/>
              <a:miter lim="800000"/>
              <a:headEnd len="med" w="med" type="none"/>
              <a:tailEnd len="med" w="med" type="none"/>
            </a:ln>
          </p:spPr>
        </p:cxnSp>
        <p:cxnSp>
          <p:nvCxnSpPr>
            <p:cNvPr id="115" name="Google Shape;115;p15"/>
            <p:cNvCxnSpPr/>
            <p:nvPr/>
          </p:nvCxnSpPr>
          <p:spPr>
            <a:xfrm rot="10800000">
              <a:off x="653143" y="510639"/>
              <a:ext cx="71" cy="659356"/>
            </a:xfrm>
            <a:prstGeom prst="straightConnector1">
              <a:avLst/>
            </a:prstGeom>
            <a:noFill/>
            <a:ln cap="flat" cmpd="sng" w="26650">
              <a:solidFill>
                <a:srgbClr val="CABE4E"/>
              </a:solidFill>
              <a:prstDash val="solid"/>
              <a:miter lim="800000"/>
              <a:headEnd len="med" w="med" type="none"/>
              <a:tailEnd len="med" w="med" type="none"/>
            </a:ln>
          </p:spPr>
        </p:cxnSp>
        <p:cxnSp>
          <p:nvCxnSpPr>
            <p:cNvPr id="116" name="Google Shape;116;p15"/>
            <p:cNvCxnSpPr/>
            <p:nvPr/>
          </p:nvCxnSpPr>
          <p:spPr>
            <a:xfrm rot="10800000">
              <a:off x="308758" y="1"/>
              <a:ext cx="0" cy="1309891"/>
            </a:xfrm>
            <a:prstGeom prst="straightConnector1">
              <a:avLst/>
            </a:prstGeom>
            <a:noFill/>
            <a:ln cap="flat" cmpd="sng" w="26650">
              <a:solidFill>
                <a:srgbClr val="CABE4E"/>
              </a:solidFill>
              <a:prstDash val="solid"/>
              <a:miter lim="800000"/>
              <a:headEnd len="med" w="med" type="none"/>
              <a:tailEnd len="med" w="med" type="none"/>
            </a:ln>
          </p:spPr>
        </p:cxnSp>
        <p:cxnSp>
          <p:nvCxnSpPr>
            <p:cNvPr id="117" name="Google Shape;117;p15"/>
            <p:cNvCxnSpPr/>
            <p:nvPr/>
          </p:nvCxnSpPr>
          <p:spPr>
            <a:xfrm rot="10800000">
              <a:off x="201881" y="249382"/>
              <a:ext cx="0" cy="1035720"/>
            </a:xfrm>
            <a:prstGeom prst="straightConnector1">
              <a:avLst/>
            </a:prstGeom>
            <a:noFill/>
            <a:ln cap="flat" cmpd="sng" w="26650">
              <a:solidFill>
                <a:srgbClr val="CABE4E"/>
              </a:solidFill>
              <a:prstDash val="solid"/>
              <a:miter lim="800000"/>
              <a:headEnd len="med" w="med" type="none"/>
              <a:tailEnd len="med" w="med" type="none"/>
            </a:ln>
          </p:spPr>
        </p:cxnSp>
        <p:cxnSp>
          <p:nvCxnSpPr>
            <p:cNvPr id="118" name="Google Shape;118;p15"/>
            <p:cNvCxnSpPr/>
            <p:nvPr/>
          </p:nvCxnSpPr>
          <p:spPr>
            <a:xfrm rot="10800000">
              <a:off x="83127" y="510639"/>
              <a:ext cx="0" cy="653950"/>
            </a:xfrm>
            <a:prstGeom prst="straightConnector1">
              <a:avLst/>
            </a:prstGeom>
            <a:noFill/>
            <a:ln cap="flat" cmpd="sng" w="26650">
              <a:solidFill>
                <a:srgbClr val="CABE4E"/>
              </a:solidFill>
              <a:prstDash val="solid"/>
              <a:miter lim="800000"/>
              <a:headEnd len="med" w="med" type="none"/>
              <a:tailEnd len="med" w="med"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122" name="Shape 122"/>
        <p:cNvGrpSpPr/>
        <p:nvPr/>
      </p:nvGrpSpPr>
      <p:grpSpPr>
        <a:xfrm>
          <a:off x="0" y="0"/>
          <a:ext cx="0" cy="0"/>
          <a:chOff x="0" y="0"/>
          <a:chExt cx="0" cy="0"/>
        </a:xfrm>
      </p:grpSpPr>
      <p:sp>
        <p:nvSpPr>
          <p:cNvPr id="123" name="Google Shape;123;p16"/>
          <p:cNvSpPr/>
          <p:nvPr/>
        </p:nvSpPr>
        <p:spPr>
          <a:xfrm>
            <a:off x="567129" y="1436621"/>
            <a:ext cx="5284843" cy="152862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2000">
                <a:solidFill>
                  <a:schemeClr val="lt1"/>
                </a:solidFill>
                <a:latin typeface="Lato"/>
                <a:ea typeface="Lato"/>
                <a:cs typeface="Lato"/>
                <a:sym typeface="Lato"/>
              </a:rPr>
              <a:t>Our mission is to provide the best instrumental and musical training and education possible for all our students as well as music enthusiasts.</a:t>
            </a:r>
            <a:endParaRPr/>
          </a:p>
        </p:txBody>
      </p:sp>
      <p:sp>
        <p:nvSpPr>
          <p:cNvPr id="124" name="Google Shape;124;p16"/>
          <p:cNvSpPr/>
          <p:nvPr/>
        </p:nvSpPr>
        <p:spPr>
          <a:xfrm>
            <a:off x="662793" y="677347"/>
            <a:ext cx="2004399"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Mission</a:t>
            </a:r>
            <a:endParaRPr sz="4400">
              <a:solidFill>
                <a:srgbClr val="CABE4E"/>
              </a:solidFill>
              <a:latin typeface="Playball"/>
              <a:ea typeface="Playball"/>
              <a:cs typeface="Playball"/>
              <a:sym typeface="Playball"/>
            </a:endParaRPr>
          </a:p>
        </p:txBody>
      </p:sp>
      <p:sp>
        <p:nvSpPr>
          <p:cNvPr id="125" name="Google Shape;125;p16"/>
          <p:cNvSpPr/>
          <p:nvPr/>
        </p:nvSpPr>
        <p:spPr>
          <a:xfrm rot="-5400000">
            <a:off x="4194881" y="1929695"/>
            <a:ext cx="4158262" cy="5506887"/>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0">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6" name="Google Shape;126;p16"/>
          <p:cNvGrpSpPr/>
          <p:nvPr/>
        </p:nvGrpSpPr>
        <p:grpSpPr>
          <a:xfrm rot="-5400000">
            <a:off x="2386684" y="2637862"/>
            <a:ext cx="1500587" cy="2691565"/>
            <a:chOff x="0" y="1"/>
            <a:chExt cx="744220" cy="1335382"/>
          </a:xfrm>
        </p:grpSpPr>
        <p:sp>
          <p:nvSpPr>
            <p:cNvPr id="127" name="Google Shape;127;p16"/>
            <p:cNvSpPr/>
            <p:nvPr/>
          </p:nvSpPr>
          <p:spPr>
            <a:xfrm>
              <a:off x="0" y="593766"/>
              <a:ext cx="744220" cy="741617"/>
            </a:xfrm>
            <a:prstGeom prst="ellipse">
              <a:avLst/>
            </a:pr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6"/>
            <p:cNvSpPr/>
            <p:nvPr/>
          </p:nvSpPr>
          <p:spPr>
            <a:xfrm>
              <a:off x="47501" y="641267"/>
              <a:ext cx="646430" cy="64383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29" name="Google Shape;129;p16"/>
            <p:cNvCxnSpPr/>
            <p:nvPr/>
          </p:nvCxnSpPr>
          <p:spPr>
            <a:xfrm rot="10800000">
              <a:off x="427512" y="1"/>
              <a:ext cx="0" cy="1309892"/>
            </a:xfrm>
            <a:prstGeom prst="straightConnector1">
              <a:avLst/>
            </a:prstGeom>
            <a:noFill/>
            <a:ln cap="flat" cmpd="sng" w="26650">
              <a:solidFill>
                <a:srgbClr val="CABE4E"/>
              </a:solidFill>
              <a:prstDash val="solid"/>
              <a:miter lim="800000"/>
              <a:headEnd len="med" w="med" type="none"/>
              <a:tailEnd len="med" w="med" type="none"/>
            </a:ln>
          </p:spPr>
        </p:cxnSp>
        <p:cxnSp>
          <p:nvCxnSpPr>
            <p:cNvPr id="130" name="Google Shape;130;p16"/>
            <p:cNvCxnSpPr/>
            <p:nvPr/>
          </p:nvCxnSpPr>
          <p:spPr>
            <a:xfrm rot="10800000">
              <a:off x="546265" y="249383"/>
              <a:ext cx="0" cy="1014924"/>
            </a:xfrm>
            <a:prstGeom prst="straightConnector1">
              <a:avLst/>
            </a:prstGeom>
            <a:noFill/>
            <a:ln cap="flat" cmpd="sng" w="26650">
              <a:solidFill>
                <a:srgbClr val="CABE4E"/>
              </a:solidFill>
              <a:prstDash val="solid"/>
              <a:miter lim="800000"/>
              <a:headEnd len="med" w="med" type="none"/>
              <a:tailEnd len="med" w="med" type="none"/>
            </a:ln>
          </p:spPr>
        </p:cxnSp>
        <p:cxnSp>
          <p:nvCxnSpPr>
            <p:cNvPr id="131" name="Google Shape;131;p16"/>
            <p:cNvCxnSpPr/>
            <p:nvPr/>
          </p:nvCxnSpPr>
          <p:spPr>
            <a:xfrm rot="10800000">
              <a:off x="653143" y="510639"/>
              <a:ext cx="71" cy="659356"/>
            </a:xfrm>
            <a:prstGeom prst="straightConnector1">
              <a:avLst/>
            </a:prstGeom>
            <a:noFill/>
            <a:ln cap="flat" cmpd="sng" w="26650">
              <a:solidFill>
                <a:srgbClr val="CABE4E"/>
              </a:solidFill>
              <a:prstDash val="solid"/>
              <a:miter lim="800000"/>
              <a:headEnd len="med" w="med" type="none"/>
              <a:tailEnd len="med" w="med" type="none"/>
            </a:ln>
          </p:spPr>
        </p:cxnSp>
        <p:cxnSp>
          <p:nvCxnSpPr>
            <p:cNvPr id="132" name="Google Shape;132;p16"/>
            <p:cNvCxnSpPr/>
            <p:nvPr/>
          </p:nvCxnSpPr>
          <p:spPr>
            <a:xfrm rot="10800000">
              <a:off x="308758" y="1"/>
              <a:ext cx="0" cy="1309891"/>
            </a:xfrm>
            <a:prstGeom prst="straightConnector1">
              <a:avLst/>
            </a:prstGeom>
            <a:noFill/>
            <a:ln cap="flat" cmpd="sng" w="26650">
              <a:solidFill>
                <a:srgbClr val="CABE4E"/>
              </a:solidFill>
              <a:prstDash val="solid"/>
              <a:miter lim="800000"/>
              <a:headEnd len="med" w="med" type="none"/>
              <a:tailEnd len="med" w="med" type="none"/>
            </a:ln>
          </p:spPr>
        </p:cxnSp>
        <p:cxnSp>
          <p:nvCxnSpPr>
            <p:cNvPr id="133" name="Google Shape;133;p16"/>
            <p:cNvCxnSpPr/>
            <p:nvPr/>
          </p:nvCxnSpPr>
          <p:spPr>
            <a:xfrm rot="10800000">
              <a:off x="201881" y="249382"/>
              <a:ext cx="0" cy="1035720"/>
            </a:xfrm>
            <a:prstGeom prst="straightConnector1">
              <a:avLst/>
            </a:prstGeom>
            <a:noFill/>
            <a:ln cap="flat" cmpd="sng" w="26650">
              <a:solidFill>
                <a:srgbClr val="CABE4E"/>
              </a:solidFill>
              <a:prstDash val="solid"/>
              <a:miter lim="800000"/>
              <a:headEnd len="med" w="med" type="none"/>
              <a:tailEnd len="med" w="med" type="none"/>
            </a:ln>
          </p:spPr>
        </p:cxnSp>
        <p:cxnSp>
          <p:nvCxnSpPr>
            <p:cNvPr id="134" name="Google Shape;134;p16"/>
            <p:cNvCxnSpPr/>
            <p:nvPr/>
          </p:nvCxnSpPr>
          <p:spPr>
            <a:xfrm rot="10800000">
              <a:off x="83127" y="510639"/>
              <a:ext cx="0" cy="653950"/>
            </a:xfrm>
            <a:prstGeom prst="straightConnector1">
              <a:avLst/>
            </a:prstGeom>
            <a:noFill/>
            <a:ln cap="flat" cmpd="sng" w="26650">
              <a:solidFill>
                <a:srgbClr val="CABE4E"/>
              </a:solidFill>
              <a:prstDash val="solid"/>
              <a:miter lim="800000"/>
              <a:headEnd len="med" w="med" type="none"/>
              <a:tailEnd len="med" w="med"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138" name="Shape 138"/>
        <p:cNvGrpSpPr/>
        <p:nvPr/>
      </p:nvGrpSpPr>
      <p:grpSpPr>
        <a:xfrm>
          <a:off x="0" y="0"/>
          <a:ext cx="0" cy="0"/>
          <a:chOff x="0" y="0"/>
          <a:chExt cx="0" cy="0"/>
        </a:xfrm>
      </p:grpSpPr>
      <p:sp>
        <p:nvSpPr>
          <p:cNvPr id="139" name="Google Shape;139;p17"/>
          <p:cNvSpPr/>
          <p:nvPr/>
        </p:nvSpPr>
        <p:spPr>
          <a:xfrm>
            <a:off x="2941041" y="655972"/>
            <a:ext cx="3261919"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rgbClr val="CABE4E"/>
                </a:solidFill>
                <a:latin typeface="Playball"/>
                <a:ea typeface="Playball"/>
                <a:cs typeface="Playball"/>
                <a:sym typeface="Playball"/>
              </a:rPr>
              <a:t>Our Staff</a:t>
            </a:r>
            <a:endParaRPr sz="4400">
              <a:solidFill>
                <a:srgbClr val="CABE4E"/>
              </a:solidFill>
              <a:latin typeface="Playball"/>
              <a:ea typeface="Playball"/>
              <a:cs typeface="Playball"/>
              <a:sym typeface="Playball"/>
            </a:endParaRPr>
          </a:p>
        </p:txBody>
      </p:sp>
      <p:sp>
        <p:nvSpPr>
          <p:cNvPr id="140" name="Google Shape;140;p17"/>
          <p:cNvSpPr/>
          <p:nvPr/>
        </p:nvSpPr>
        <p:spPr>
          <a:xfrm>
            <a:off x="1061023" y="4509248"/>
            <a:ext cx="111885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F2F2F2"/>
                </a:solidFill>
                <a:latin typeface="Lato"/>
                <a:ea typeface="Lato"/>
                <a:cs typeface="Lato"/>
                <a:sym typeface="Lato"/>
              </a:rPr>
              <a:t>President</a:t>
            </a:r>
            <a:endParaRPr/>
          </a:p>
        </p:txBody>
      </p:sp>
      <p:sp>
        <p:nvSpPr>
          <p:cNvPr id="141" name="Google Shape;141;p17"/>
          <p:cNvSpPr/>
          <p:nvPr/>
        </p:nvSpPr>
        <p:spPr>
          <a:xfrm>
            <a:off x="1064045" y="4189608"/>
            <a:ext cx="263341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CABE4E"/>
                </a:solidFill>
                <a:latin typeface="Lato"/>
                <a:ea typeface="Lato"/>
                <a:cs typeface="Lato"/>
                <a:sym typeface="Lato"/>
              </a:rPr>
              <a:t>Claire Buoyant, PhD</a:t>
            </a:r>
            <a:endParaRPr/>
          </a:p>
        </p:txBody>
      </p:sp>
      <p:sp>
        <p:nvSpPr>
          <p:cNvPr id="142" name="Google Shape;142;p17"/>
          <p:cNvSpPr/>
          <p:nvPr/>
        </p:nvSpPr>
        <p:spPr>
          <a:xfrm>
            <a:off x="1080667" y="4816711"/>
            <a:ext cx="3220122" cy="111825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42857"/>
              </a:lnSpc>
              <a:spcBef>
                <a:spcPts val="0"/>
              </a:spcBef>
              <a:spcAft>
                <a:spcPts val="0"/>
              </a:spcAft>
              <a:buClr>
                <a:srgbClr val="CABE4E"/>
              </a:buClr>
              <a:buSzPts val="1400"/>
              <a:buFont typeface="Noto Sans Symbols"/>
              <a:buChar char="✓"/>
            </a:pPr>
            <a:r>
              <a:rPr lang="en-US" sz="1400">
                <a:solidFill>
                  <a:schemeClr val="lt1"/>
                </a:solidFill>
                <a:latin typeface="Lato"/>
                <a:ea typeface="Lato"/>
                <a:cs typeface="Lato"/>
                <a:sym typeface="Lato"/>
              </a:rPr>
              <a:t>In charge of overall management.</a:t>
            </a:r>
            <a:endParaRPr/>
          </a:p>
          <a:p>
            <a:pPr indent="-285750" lvl="0" marL="285750" marR="0" rtl="0" algn="l">
              <a:lnSpc>
                <a:spcPct val="142857"/>
              </a:lnSpc>
              <a:spcBef>
                <a:spcPts val="0"/>
              </a:spcBef>
              <a:spcAft>
                <a:spcPts val="0"/>
              </a:spcAft>
              <a:buClr>
                <a:srgbClr val="CABE4E"/>
              </a:buClr>
              <a:buSzPts val="1400"/>
              <a:buFont typeface="Noto Sans Symbols"/>
              <a:buChar char="✓"/>
            </a:pPr>
            <a:r>
              <a:rPr lang="en-US" sz="1400">
                <a:solidFill>
                  <a:schemeClr val="lt1"/>
                </a:solidFill>
                <a:latin typeface="Lato"/>
                <a:ea typeface="Lato"/>
                <a:cs typeface="Lato"/>
                <a:sym typeface="Lato"/>
              </a:rPr>
              <a:t>Secures the highest quality of music training and music curriculum.</a:t>
            </a:r>
            <a:endParaRPr sz="1400">
              <a:solidFill>
                <a:schemeClr val="lt1"/>
              </a:solidFill>
              <a:latin typeface="Lato"/>
              <a:ea typeface="Lato"/>
              <a:cs typeface="Lato"/>
              <a:sym typeface="Lato"/>
            </a:endParaRPr>
          </a:p>
        </p:txBody>
      </p:sp>
      <p:sp>
        <p:nvSpPr>
          <p:cNvPr id="143" name="Google Shape;143;p17"/>
          <p:cNvSpPr/>
          <p:nvPr/>
        </p:nvSpPr>
        <p:spPr>
          <a:xfrm>
            <a:off x="5080241" y="4813827"/>
            <a:ext cx="3053536" cy="137473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CABE4E"/>
              </a:buClr>
              <a:buSzPts val="1400"/>
              <a:buFont typeface="Noto Sans Symbols"/>
              <a:buChar char="✓"/>
            </a:pPr>
            <a:r>
              <a:rPr lang="en-US" sz="1400">
                <a:solidFill>
                  <a:schemeClr val="lt1"/>
                </a:solidFill>
                <a:latin typeface="Lato"/>
                <a:ea typeface="Lato"/>
                <a:cs typeface="Lato"/>
                <a:sym typeface="Lato"/>
              </a:rPr>
              <a:t>Provides the quality service for students outside the classroom.</a:t>
            </a:r>
            <a:endParaRPr/>
          </a:p>
          <a:p>
            <a:pPr indent="-285750" lvl="0" marL="285750" marR="0" rtl="0" algn="l">
              <a:lnSpc>
                <a:spcPct val="130000"/>
              </a:lnSpc>
              <a:spcBef>
                <a:spcPts val="0"/>
              </a:spcBef>
              <a:spcAft>
                <a:spcPts val="0"/>
              </a:spcAft>
              <a:buClr>
                <a:srgbClr val="CABE4E"/>
              </a:buClr>
              <a:buSzPts val="1400"/>
              <a:buFont typeface="Noto Sans Symbols"/>
              <a:buChar char="✓"/>
            </a:pPr>
            <a:r>
              <a:rPr lang="en-US" sz="1400">
                <a:solidFill>
                  <a:schemeClr val="lt1"/>
                </a:solidFill>
                <a:latin typeface="Lato"/>
                <a:ea typeface="Lato"/>
                <a:cs typeface="Lato"/>
                <a:sym typeface="Lato"/>
              </a:rPr>
              <a:t>Ensures the development and growth of each individual in the academy.</a:t>
            </a:r>
            <a:endParaRPr sz="1400">
              <a:solidFill>
                <a:schemeClr val="lt1"/>
              </a:solidFill>
              <a:latin typeface="Lato"/>
              <a:ea typeface="Lato"/>
              <a:cs typeface="Lato"/>
              <a:sym typeface="Lato"/>
            </a:endParaRPr>
          </a:p>
        </p:txBody>
      </p:sp>
      <p:sp>
        <p:nvSpPr>
          <p:cNvPr id="144" name="Google Shape;144;p17"/>
          <p:cNvSpPr/>
          <p:nvPr/>
        </p:nvSpPr>
        <p:spPr>
          <a:xfrm>
            <a:off x="5055567" y="4191985"/>
            <a:ext cx="270814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CABE4E"/>
                </a:solidFill>
                <a:latin typeface="Lato"/>
                <a:ea typeface="Lato"/>
                <a:cs typeface="Lato"/>
                <a:sym typeface="Lato"/>
              </a:rPr>
              <a:t>George Alto, D.M.A</a:t>
            </a:r>
            <a:endParaRPr/>
          </a:p>
        </p:txBody>
      </p:sp>
      <p:sp>
        <p:nvSpPr>
          <p:cNvPr id="145" name="Google Shape;145;p17"/>
          <p:cNvSpPr/>
          <p:nvPr/>
        </p:nvSpPr>
        <p:spPr>
          <a:xfrm>
            <a:off x="5064036" y="4518473"/>
            <a:ext cx="290654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F2F2F2"/>
                </a:solidFill>
                <a:latin typeface="Lato"/>
                <a:ea typeface="Lato"/>
                <a:cs typeface="Lato"/>
                <a:sym typeface="Lato"/>
              </a:rPr>
              <a:t>Vice President of Student Affairs</a:t>
            </a:r>
            <a:endParaRPr i="1" sz="1200">
              <a:solidFill>
                <a:srgbClr val="F2F2F2"/>
              </a:solidFill>
              <a:latin typeface="Lato"/>
              <a:ea typeface="Lato"/>
              <a:cs typeface="Lato"/>
              <a:sym typeface="Lato"/>
            </a:endParaRPr>
          </a:p>
        </p:txBody>
      </p:sp>
      <p:sp>
        <p:nvSpPr>
          <p:cNvPr id="146" name="Google Shape;146;p17"/>
          <p:cNvSpPr/>
          <p:nvPr/>
        </p:nvSpPr>
        <p:spPr>
          <a:xfrm>
            <a:off x="1174364" y="1915704"/>
            <a:ext cx="1600781" cy="2119953"/>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1">
            <a:blip r:embed="rId3">
              <a:alphaModFix/>
            </a:blip>
            <a:stretch>
              <a:fillRect b="-8044" l="-10950" r="-13231" t="-179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7"/>
          <p:cNvSpPr/>
          <p:nvPr/>
        </p:nvSpPr>
        <p:spPr>
          <a:xfrm>
            <a:off x="5165868" y="1916794"/>
            <a:ext cx="1600781" cy="2119953"/>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1">
            <a:blip r:embed="rId4">
              <a:alphaModFix/>
            </a:blip>
            <a:stretch>
              <a:fillRect b="-5835" l="-17131" r="-4280" t="-359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151" name="Shape 151"/>
        <p:cNvGrpSpPr/>
        <p:nvPr/>
      </p:nvGrpSpPr>
      <p:grpSpPr>
        <a:xfrm>
          <a:off x="0" y="0"/>
          <a:ext cx="0" cy="0"/>
          <a:chOff x="0" y="0"/>
          <a:chExt cx="0" cy="0"/>
        </a:xfrm>
      </p:grpSpPr>
      <p:sp>
        <p:nvSpPr>
          <p:cNvPr id="152" name="Google Shape;152;p18"/>
          <p:cNvSpPr/>
          <p:nvPr/>
        </p:nvSpPr>
        <p:spPr>
          <a:xfrm>
            <a:off x="2941041" y="655972"/>
            <a:ext cx="3261919"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rgbClr val="CABE4E"/>
                </a:solidFill>
                <a:latin typeface="Playball"/>
                <a:ea typeface="Playball"/>
                <a:cs typeface="Playball"/>
                <a:sym typeface="Playball"/>
              </a:rPr>
              <a:t>Our Staff</a:t>
            </a:r>
            <a:endParaRPr sz="4400">
              <a:solidFill>
                <a:srgbClr val="CABE4E"/>
              </a:solidFill>
              <a:latin typeface="Playball"/>
              <a:ea typeface="Playball"/>
              <a:cs typeface="Playball"/>
              <a:sym typeface="Playball"/>
            </a:endParaRPr>
          </a:p>
        </p:txBody>
      </p:sp>
      <p:sp>
        <p:nvSpPr>
          <p:cNvPr id="153" name="Google Shape;153;p18"/>
          <p:cNvSpPr/>
          <p:nvPr/>
        </p:nvSpPr>
        <p:spPr>
          <a:xfrm>
            <a:off x="1068608" y="4808432"/>
            <a:ext cx="2981888" cy="137473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CABE4E"/>
              </a:buClr>
              <a:buSzPts val="1400"/>
              <a:buFont typeface="Noto Sans Symbols"/>
              <a:buChar char="✓"/>
            </a:pPr>
            <a:r>
              <a:rPr lang="en-US" sz="1400">
                <a:solidFill>
                  <a:schemeClr val="lt1"/>
                </a:solidFill>
                <a:latin typeface="Lato"/>
                <a:ea typeface="Lato"/>
                <a:cs typeface="Lato"/>
                <a:sym typeface="Lato"/>
              </a:rPr>
              <a:t>Head coordinator under music writing.</a:t>
            </a:r>
            <a:endParaRPr/>
          </a:p>
          <a:p>
            <a:pPr indent="-285750" lvl="0" marL="285750" marR="0" rtl="0" algn="l">
              <a:lnSpc>
                <a:spcPct val="130000"/>
              </a:lnSpc>
              <a:spcBef>
                <a:spcPts val="0"/>
              </a:spcBef>
              <a:spcAft>
                <a:spcPts val="0"/>
              </a:spcAft>
              <a:buClr>
                <a:srgbClr val="CABE4E"/>
              </a:buClr>
              <a:buSzPts val="1400"/>
              <a:buFont typeface="Noto Sans Symbols"/>
              <a:buChar char="✓"/>
            </a:pPr>
            <a:r>
              <a:rPr lang="en-US" sz="1400">
                <a:solidFill>
                  <a:schemeClr val="lt1"/>
                </a:solidFill>
                <a:latin typeface="Lato"/>
                <a:ea typeface="Lato"/>
                <a:cs typeface="Lato"/>
                <a:sym typeface="Lato"/>
              </a:rPr>
              <a:t>Provides effective and efficient music writing strategies and exercises.</a:t>
            </a:r>
            <a:endParaRPr sz="1400">
              <a:solidFill>
                <a:schemeClr val="lt1"/>
              </a:solidFill>
              <a:latin typeface="Lato"/>
              <a:ea typeface="Lato"/>
              <a:cs typeface="Lato"/>
              <a:sym typeface="Lato"/>
            </a:endParaRPr>
          </a:p>
        </p:txBody>
      </p:sp>
      <p:sp>
        <p:nvSpPr>
          <p:cNvPr id="154" name="Google Shape;154;p18"/>
          <p:cNvSpPr/>
          <p:nvPr/>
        </p:nvSpPr>
        <p:spPr>
          <a:xfrm>
            <a:off x="1054803" y="4504265"/>
            <a:ext cx="239255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F2F2F2"/>
                </a:solidFill>
                <a:latin typeface="Lato"/>
                <a:ea typeface="Lato"/>
                <a:cs typeface="Lato"/>
                <a:sym typeface="Lato"/>
              </a:rPr>
              <a:t>Music Writing Head Coordinator</a:t>
            </a:r>
            <a:endParaRPr/>
          </a:p>
        </p:txBody>
      </p:sp>
      <p:sp>
        <p:nvSpPr>
          <p:cNvPr id="155" name="Google Shape;155;p18"/>
          <p:cNvSpPr/>
          <p:nvPr/>
        </p:nvSpPr>
        <p:spPr>
          <a:xfrm>
            <a:off x="1061564" y="4185337"/>
            <a:ext cx="210071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CABE4E"/>
                </a:solidFill>
                <a:latin typeface="Lato"/>
                <a:ea typeface="Lato"/>
                <a:cs typeface="Lato"/>
                <a:sym typeface="Lato"/>
              </a:rPr>
              <a:t>John King, PhD</a:t>
            </a:r>
            <a:endParaRPr/>
          </a:p>
        </p:txBody>
      </p:sp>
      <p:sp>
        <p:nvSpPr>
          <p:cNvPr id="156" name="Google Shape;156;p18"/>
          <p:cNvSpPr/>
          <p:nvPr/>
        </p:nvSpPr>
        <p:spPr>
          <a:xfrm>
            <a:off x="5065440" y="4804427"/>
            <a:ext cx="3152569" cy="137473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rgbClr val="CABE4E"/>
              </a:buClr>
              <a:buSzPts val="1400"/>
              <a:buFont typeface="Noto Sans Symbols"/>
              <a:buChar char="✓"/>
            </a:pPr>
            <a:r>
              <a:rPr lang="en-US" sz="1400">
                <a:solidFill>
                  <a:schemeClr val="lt1"/>
                </a:solidFill>
                <a:latin typeface="Lato"/>
                <a:ea typeface="Lato"/>
                <a:cs typeface="Lato"/>
                <a:sym typeface="Lato"/>
              </a:rPr>
              <a:t>Head coordinator under musical instrument teaching.</a:t>
            </a:r>
            <a:endParaRPr/>
          </a:p>
          <a:p>
            <a:pPr indent="-285750" lvl="0" marL="285750" marR="0" rtl="0" algn="l">
              <a:lnSpc>
                <a:spcPct val="130000"/>
              </a:lnSpc>
              <a:spcBef>
                <a:spcPts val="0"/>
              </a:spcBef>
              <a:spcAft>
                <a:spcPts val="0"/>
              </a:spcAft>
              <a:buClr>
                <a:srgbClr val="CABE4E"/>
              </a:buClr>
              <a:buSzPts val="1400"/>
              <a:buFont typeface="Noto Sans Symbols"/>
              <a:buChar char="✓"/>
            </a:pPr>
            <a:r>
              <a:rPr lang="en-US" sz="1400">
                <a:solidFill>
                  <a:schemeClr val="lt1"/>
                </a:solidFill>
                <a:latin typeface="Lato"/>
                <a:ea typeface="Lato"/>
                <a:cs typeface="Lato"/>
                <a:sym typeface="Lato"/>
              </a:rPr>
              <a:t>Provides effective and efficient instrumental strategies and exercises.</a:t>
            </a:r>
            <a:endParaRPr sz="1400">
              <a:solidFill>
                <a:schemeClr val="lt1"/>
              </a:solidFill>
              <a:latin typeface="Lato"/>
              <a:ea typeface="Lato"/>
              <a:cs typeface="Lato"/>
              <a:sym typeface="Lato"/>
            </a:endParaRPr>
          </a:p>
        </p:txBody>
      </p:sp>
      <p:sp>
        <p:nvSpPr>
          <p:cNvPr id="157" name="Google Shape;157;p18"/>
          <p:cNvSpPr/>
          <p:nvPr/>
        </p:nvSpPr>
        <p:spPr>
          <a:xfrm>
            <a:off x="5046132" y="4498823"/>
            <a:ext cx="283690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F2F2F2"/>
                </a:solidFill>
                <a:latin typeface="Lato"/>
                <a:ea typeface="Lato"/>
                <a:cs typeface="Lato"/>
                <a:sym typeface="Lato"/>
              </a:rPr>
              <a:t>Instrumental Head Coordinator</a:t>
            </a:r>
            <a:endParaRPr/>
          </a:p>
        </p:txBody>
      </p:sp>
      <p:sp>
        <p:nvSpPr>
          <p:cNvPr id="158" name="Google Shape;158;p18"/>
          <p:cNvSpPr/>
          <p:nvPr/>
        </p:nvSpPr>
        <p:spPr>
          <a:xfrm>
            <a:off x="5031496" y="4183689"/>
            <a:ext cx="241433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CABE4E"/>
                </a:solidFill>
                <a:latin typeface="Lato"/>
                <a:ea typeface="Lato"/>
                <a:cs typeface="Lato"/>
                <a:sym typeface="Lato"/>
              </a:rPr>
              <a:t>Mark Wall, D.M.A</a:t>
            </a:r>
            <a:endParaRPr/>
          </a:p>
        </p:txBody>
      </p:sp>
      <p:sp>
        <p:nvSpPr>
          <p:cNvPr id="159" name="Google Shape;159;p18"/>
          <p:cNvSpPr/>
          <p:nvPr/>
        </p:nvSpPr>
        <p:spPr>
          <a:xfrm>
            <a:off x="1160092" y="1916610"/>
            <a:ext cx="1600781" cy="2119953"/>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1">
            <a:blip r:embed="rId3">
              <a:alphaModFix/>
            </a:blip>
            <a:stretch>
              <a:fillRect b="-2252" l="-7138" r="-10317" t="-503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8"/>
          <p:cNvSpPr/>
          <p:nvPr/>
        </p:nvSpPr>
        <p:spPr>
          <a:xfrm>
            <a:off x="5157573" y="1917700"/>
            <a:ext cx="1600781" cy="2119953"/>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1">
            <a:blip r:embed="rId4">
              <a:alphaModFix/>
            </a:blip>
            <a:stretch>
              <a:fillRect b="-403" l="-7615" r="-11937" t="-71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164" name="Shape 164"/>
        <p:cNvGrpSpPr/>
        <p:nvPr/>
      </p:nvGrpSpPr>
      <p:grpSpPr>
        <a:xfrm>
          <a:off x="0" y="0"/>
          <a:ext cx="0" cy="0"/>
          <a:chOff x="0" y="0"/>
          <a:chExt cx="0" cy="0"/>
        </a:xfrm>
      </p:grpSpPr>
      <p:sp>
        <p:nvSpPr>
          <p:cNvPr id="165" name="Google Shape;165;p19"/>
          <p:cNvSpPr/>
          <p:nvPr/>
        </p:nvSpPr>
        <p:spPr>
          <a:xfrm>
            <a:off x="551599" y="657560"/>
            <a:ext cx="3346885"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The Problem</a:t>
            </a:r>
            <a:endParaRPr/>
          </a:p>
        </p:txBody>
      </p:sp>
      <p:sp>
        <p:nvSpPr>
          <p:cNvPr id="166" name="Google Shape;166;p19"/>
          <p:cNvSpPr/>
          <p:nvPr/>
        </p:nvSpPr>
        <p:spPr>
          <a:xfrm>
            <a:off x="577800" y="1439325"/>
            <a:ext cx="4745400" cy="48003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chemeClr val="lt1"/>
                </a:solidFill>
                <a:latin typeface="Lato"/>
                <a:ea typeface="Lato"/>
                <a:cs typeface="Lato"/>
                <a:sym typeface="Lato"/>
              </a:rPr>
              <a:t>According to a survey conducted by Rolling Dome Magazine in June 2017, around 600+ music academies around the country are on the verge of financial bankruptcy due to the outdated and passé musical teachings being taught across the institution. Additionally, the high tuition fees and expensive instruments added to the decline of various musical institutions. This results to various potential customers who are music enthusiast to pursue other careers and other studies.</a:t>
            </a:r>
            <a:endParaRPr/>
          </a:p>
        </p:txBody>
      </p:sp>
      <p:sp>
        <p:nvSpPr>
          <p:cNvPr id="167" name="Google Shape;167;p19"/>
          <p:cNvSpPr/>
          <p:nvPr/>
        </p:nvSpPr>
        <p:spPr>
          <a:xfrm>
            <a:off x="5268509" y="1482806"/>
            <a:ext cx="3807588" cy="5042481"/>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8" name="Google Shape;168;p19"/>
          <p:cNvGrpSpPr/>
          <p:nvPr/>
        </p:nvGrpSpPr>
        <p:grpSpPr>
          <a:xfrm>
            <a:off x="6975227" y="-186371"/>
            <a:ext cx="1500587" cy="2691565"/>
            <a:chOff x="0" y="1"/>
            <a:chExt cx="744220" cy="1335382"/>
          </a:xfrm>
        </p:grpSpPr>
        <p:sp>
          <p:nvSpPr>
            <p:cNvPr id="169" name="Google Shape;169;p19"/>
            <p:cNvSpPr/>
            <p:nvPr/>
          </p:nvSpPr>
          <p:spPr>
            <a:xfrm>
              <a:off x="0" y="593766"/>
              <a:ext cx="744220" cy="741617"/>
            </a:xfrm>
            <a:prstGeom prst="ellipse">
              <a:avLst/>
            </a:pr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9"/>
            <p:cNvSpPr/>
            <p:nvPr/>
          </p:nvSpPr>
          <p:spPr>
            <a:xfrm>
              <a:off x="47501" y="641267"/>
              <a:ext cx="646430" cy="64383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71" name="Google Shape;171;p19"/>
            <p:cNvCxnSpPr/>
            <p:nvPr/>
          </p:nvCxnSpPr>
          <p:spPr>
            <a:xfrm rot="10800000">
              <a:off x="427512" y="1"/>
              <a:ext cx="0" cy="1309892"/>
            </a:xfrm>
            <a:prstGeom prst="straightConnector1">
              <a:avLst/>
            </a:prstGeom>
            <a:noFill/>
            <a:ln cap="flat" cmpd="sng" w="26650">
              <a:solidFill>
                <a:srgbClr val="CABE4E"/>
              </a:solidFill>
              <a:prstDash val="solid"/>
              <a:miter lim="800000"/>
              <a:headEnd len="med" w="med" type="none"/>
              <a:tailEnd len="med" w="med" type="none"/>
            </a:ln>
          </p:spPr>
        </p:cxnSp>
        <p:cxnSp>
          <p:nvCxnSpPr>
            <p:cNvPr id="172" name="Google Shape;172;p19"/>
            <p:cNvCxnSpPr/>
            <p:nvPr/>
          </p:nvCxnSpPr>
          <p:spPr>
            <a:xfrm rot="10800000">
              <a:off x="546265" y="249383"/>
              <a:ext cx="0" cy="1014924"/>
            </a:xfrm>
            <a:prstGeom prst="straightConnector1">
              <a:avLst/>
            </a:prstGeom>
            <a:noFill/>
            <a:ln cap="flat" cmpd="sng" w="26650">
              <a:solidFill>
                <a:srgbClr val="CABE4E"/>
              </a:solidFill>
              <a:prstDash val="solid"/>
              <a:miter lim="800000"/>
              <a:headEnd len="med" w="med" type="none"/>
              <a:tailEnd len="med" w="med" type="none"/>
            </a:ln>
          </p:spPr>
        </p:cxnSp>
        <p:cxnSp>
          <p:nvCxnSpPr>
            <p:cNvPr id="173" name="Google Shape;173;p19"/>
            <p:cNvCxnSpPr/>
            <p:nvPr/>
          </p:nvCxnSpPr>
          <p:spPr>
            <a:xfrm rot="10800000">
              <a:off x="653143" y="510639"/>
              <a:ext cx="71" cy="659356"/>
            </a:xfrm>
            <a:prstGeom prst="straightConnector1">
              <a:avLst/>
            </a:prstGeom>
            <a:noFill/>
            <a:ln cap="flat" cmpd="sng" w="26650">
              <a:solidFill>
                <a:srgbClr val="CABE4E"/>
              </a:solidFill>
              <a:prstDash val="solid"/>
              <a:miter lim="800000"/>
              <a:headEnd len="med" w="med" type="none"/>
              <a:tailEnd len="med" w="med" type="none"/>
            </a:ln>
          </p:spPr>
        </p:cxnSp>
        <p:cxnSp>
          <p:nvCxnSpPr>
            <p:cNvPr id="174" name="Google Shape;174;p19"/>
            <p:cNvCxnSpPr/>
            <p:nvPr/>
          </p:nvCxnSpPr>
          <p:spPr>
            <a:xfrm rot="10800000">
              <a:off x="308758" y="1"/>
              <a:ext cx="0" cy="1309891"/>
            </a:xfrm>
            <a:prstGeom prst="straightConnector1">
              <a:avLst/>
            </a:prstGeom>
            <a:noFill/>
            <a:ln cap="flat" cmpd="sng" w="26650">
              <a:solidFill>
                <a:srgbClr val="CABE4E"/>
              </a:solidFill>
              <a:prstDash val="solid"/>
              <a:miter lim="800000"/>
              <a:headEnd len="med" w="med" type="none"/>
              <a:tailEnd len="med" w="med" type="none"/>
            </a:ln>
          </p:spPr>
        </p:cxnSp>
        <p:cxnSp>
          <p:nvCxnSpPr>
            <p:cNvPr id="175" name="Google Shape;175;p19"/>
            <p:cNvCxnSpPr/>
            <p:nvPr/>
          </p:nvCxnSpPr>
          <p:spPr>
            <a:xfrm rot="10800000">
              <a:off x="201881" y="249382"/>
              <a:ext cx="0" cy="1035720"/>
            </a:xfrm>
            <a:prstGeom prst="straightConnector1">
              <a:avLst/>
            </a:prstGeom>
            <a:noFill/>
            <a:ln cap="flat" cmpd="sng" w="26650">
              <a:solidFill>
                <a:srgbClr val="CABE4E"/>
              </a:solidFill>
              <a:prstDash val="solid"/>
              <a:miter lim="800000"/>
              <a:headEnd len="med" w="med" type="none"/>
              <a:tailEnd len="med" w="med" type="none"/>
            </a:ln>
          </p:spPr>
        </p:cxnSp>
        <p:cxnSp>
          <p:nvCxnSpPr>
            <p:cNvPr id="176" name="Google Shape;176;p19"/>
            <p:cNvCxnSpPr/>
            <p:nvPr/>
          </p:nvCxnSpPr>
          <p:spPr>
            <a:xfrm rot="10800000">
              <a:off x="83127" y="510639"/>
              <a:ext cx="0" cy="653950"/>
            </a:xfrm>
            <a:prstGeom prst="straightConnector1">
              <a:avLst/>
            </a:prstGeom>
            <a:noFill/>
            <a:ln cap="flat" cmpd="sng" w="26650">
              <a:solidFill>
                <a:srgbClr val="CABE4E"/>
              </a:solidFill>
              <a:prstDash val="solid"/>
              <a:miter lim="800000"/>
              <a:headEnd len="med" w="med" type="none"/>
              <a:tailEnd len="med" w="med"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180" name="Shape 180"/>
        <p:cNvGrpSpPr/>
        <p:nvPr/>
      </p:nvGrpSpPr>
      <p:grpSpPr>
        <a:xfrm>
          <a:off x="0" y="0"/>
          <a:ext cx="0" cy="0"/>
          <a:chOff x="0" y="0"/>
          <a:chExt cx="0" cy="0"/>
        </a:xfrm>
      </p:grpSpPr>
      <p:sp>
        <p:nvSpPr>
          <p:cNvPr id="181" name="Google Shape;181;p20"/>
          <p:cNvSpPr/>
          <p:nvPr/>
        </p:nvSpPr>
        <p:spPr>
          <a:xfrm>
            <a:off x="4669240" y="1340911"/>
            <a:ext cx="4057901" cy="224676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chemeClr val="lt1"/>
                </a:solidFill>
                <a:latin typeface="Lato"/>
                <a:ea typeface="Lato"/>
                <a:cs typeface="Lato"/>
                <a:sym typeface="Lato"/>
              </a:rPr>
              <a:t>Inlay Music Academy offers effective musical programs for all students who wish to learn music through effective music and instrument lessons at reasonably affordable prices.</a:t>
            </a:r>
            <a:endParaRPr/>
          </a:p>
        </p:txBody>
      </p:sp>
      <p:sp>
        <p:nvSpPr>
          <p:cNvPr id="182" name="Google Shape;182;p20"/>
          <p:cNvSpPr/>
          <p:nvPr/>
        </p:nvSpPr>
        <p:spPr>
          <a:xfrm>
            <a:off x="4656539" y="640959"/>
            <a:ext cx="3201533"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Our Solution</a:t>
            </a:r>
            <a:endParaRPr/>
          </a:p>
        </p:txBody>
      </p:sp>
      <p:sp>
        <p:nvSpPr>
          <p:cNvPr id="183" name="Google Shape;183;p20"/>
          <p:cNvSpPr/>
          <p:nvPr/>
        </p:nvSpPr>
        <p:spPr>
          <a:xfrm>
            <a:off x="479297" y="1496253"/>
            <a:ext cx="3807588" cy="5042481"/>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4" name="Google Shape;184;p20"/>
          <p:cNvGrpSpPr/>
          <p:nvPr/>
        </p:nvGrpSpPr>
        <p:grpSpPr>
          <a:xfrm>
            <a:off x="2214481" y="-198242"/>
            <a:ext cx="1500587" cy="2691565"/>
            <a:chOff x="0" y="1"/>
            <a:chExt cx="744220" cy="1335382"/>
          </a:xfrm>
        </p:grpSpPr>
        <p:sp>
          <p:nvSpPr>
            <p:cNvPr id="185" name="Google Shape;185;p20"/>
            <p:cNvSpPr/>
            <p:nvPr/>
          </p:nvSpPr>
          <p:spPr>
            <a:xfrm>
              <a:off x="0" y="593766"/>
              <a:ext cx="744220" cy="741617"/>
            </a:xfrm>
            <a:prstGeom prst="ellipse">
              <a:avLst/>
            </a:pr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20"/>
            <p:cNvSpPr/>
            <p:nvPr/>
          </p:nvSpPr>
          <p:spPr>
            <a:xfrm>
              <a:off x="47501" y="641267"/>
              <a:ext cx="646430" cy="64383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87" name="Google Shape;187;p20"/>
            <p:cNvCxnSpPr/>
            <p:nvPr/>
          </p:nvCxnSpPr>
          <p:spPr>
            <a:xfrm rot="10800000">
              <a:off x="427512" y="1"/>
              <a:ext cx="0" cy="1309892"/>
            </a:xfrm>
            <a:prstGeom prst="straightConnector1">
              <a:avLst/>
            </a:prstGeom>
            <a:noFill/>
            <a:ln cap="flat" cmpd="sng" w="26650">
              <a:solidFill>
                <a:srgbClr val="CABE4E"/>
              </a:solidFill>
              <a:prstDash val="solid"/>
              <a:miter lim="800000"/>
              <a:headEnd len="med" w="med" type="none"/>
              <a:tailEnd len="med" w="med" type="none"/>
            </a:ln>
          </p:spPr>
        </p:cxnSp>
        <p:cxnSp>
          <p:nvCxnSpPr>
            <p:cNvPr id="188" name="Google Shape;188;p20"/>
            <p:cNvCxnSpPr/>
            <p:nvPr/>
          </p:nvCxnSpPr>
          <p:spPr>
            <a:xfrm rot="10800000">
              <a:off x="546265" y="249383"/>
              <a:ext cx="0" cy="1014924"/>
            </a:xfrm>
            <a:prstGeom prst="straightConnector1">
              <a:avLst/>
            </a:prstGeom>
            <a:noFill/>
            <a:ln cap="flat" cmpd="sng" w="26650">
              <a:solidFill>
                <a:srgbClr val="CABE4E"/>
              </a:solidFill>
              <a:prstDash val="solid"/>
              <a:miter lim="800000"/>
              <a:headEnd len="med" w="med" type="none"/>
              <a:tailEnd len="med" w="med" type="none"/>
            </a:ln>
          </p:spPr>
        </p:cxnSp>
        <p:cxnSp>
          <p:nvCxnSpPr>
            <p:cNvPr id="189" name="Google Shape;189;p20"/>
            <p:cNvCxnSpPr/>
            <p:nvPr/>
          </p:nvCxnSpPr>
          <p:spPr>
            <a:xfrm rot="10800000">
              <a:off x="653143" y="510639"/>
              <a:ext cx="71" cy="659356"/>
            </a:xfrm>
            <a:prstGeom prst="straightConnector1">
              <a:avLst/>
            </a:prstGeom>
            <a:noFill/>
            <a:ln cap="flat" cmpd="sng" w="26650">
              <a:solidFill>
                <a:srgbClr val="CABE4E"/>
              </a:solidFill>
              <a:prstDash val="solid"/>
              <a:miter lim="800000"/>
              <a:headEnd len="med" w="med" type="none"/>
              <a:tailEnd len="med" w="med" type="none"/>
            </a:ln>
          </p:spPr>
        </p:cxnSp>
        <p:cxnSp>
          <p:nvCxnSpPr>
            <p:cNvPr id="190" name="Google Shape;190;p20"/>
            <p:cNvCxnSpPr/>
            <p:nvPr/>
          </p:nvCxnSpPr>
          <p:spPr>
            <a:xfrm rot="10800000">
              <a:off x="308758" y="1"/>
              <a:ext cx="0" cy="1309891"/>
            </a:xfrm>
            <a:prstGeom prst="straightConnector1">
              <a:avLst/>
            </a:prstGeom>
            <a:noFill/>
            <a:ln cap="flat" cmpd="sng" w="26650">
              <a:solidFill>
                <a:srgbClr val="CABE4E"/>
              </a:solidFill>
              <a:prstDash val="solid"/>
              <a:miter lim="800000"/>
              <a:headEnd len="med" w="med" type="none"/>
              <a:tailEnd len="med" w="med" type="none"/>
            </a:ln>
          </p:spPr>
        </p:cxnSp>
        <p:cxnSp>
          <p:nvCxnSpPr>
            <p:cNvPr id="191" name="Google Shape;191;p20"/>
            <p:cNvCxnSpPr/>
            <p:nvPr/>
          </p:nvCxnSpPr>
          <p:spPr>
            <a:xfrm rot="10800000">
              <a:off x="201881" y="249382"/>
              <a:ext cx="0" cy="1035720"/>
            </a:xfrm>
            <a:prstGeom prst="straightConnector1">
              <a:avLst/>
            </a:prstGeom>
            <a:noFill/>
            <a:ln cap="flat" cmpd="sng" w="26650">
              <a:solidFill>
                <a:srgbClr val="CABE4E"/>
              </a:solidFill>
              <a:prstDash val="solid"/>
              <a:miter lim="800000"/>
              <a:headEnd len="med" w="med" type="none"/>
              <a:tailEnd len="med" w="med" type="none"/>
            </a:ln>
          </p:spPr>
        </p:cxnSp>
        <p:cxnSp>
          <p:nvCxnSpPr>
            <p:cNvPr id="192" name="Google Shape;192;p20"/>
            <p:cNvCxnSpPr/>
            <p:nvPr/>
          </p:nvCxnSpPr>
          <p:spPr>
            <a:xfrm rot="10800000">
              <a:off x="83127" y="510639"/>
              <a:ext cx="0" cy="653950"/>
            </a:xfrm>
            <a:prstGeom prst="straightConnector1">
              <a:avLst/>
            </a:prstGeom>
            <a:noFill/>
            <a:ln cap="flat" cmpd="sng" w="26650">
              <a:solidFill>
                <a:srgbClr val="CABE4E"/>
              </a:solidFill>
              <a:prstDash val="solid"/>
              <a:miter lim="800000"/>
              <a:headEnd len="med" w="med" type="none"/>
              <a:tailEnd len="med" w="med"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263B"/>
        </a:solidFill>
      </p:bgPr>
    </p:bg>
    <p:spTree>
      <p:nvGrpSpPr>
        <p:cNvPr id="196" name="Shape 196"/>
        <p:cNvGrpSpPr/>
        <p:nvPr/>
      </p:nvGrpSpPr>
      <p:grpSpPr>
        <a:xfrm>
          <a:off x="0" y="0"/>
          <a:ext cx="0" cy="0"/>
          <a:chOff x="0" y="0"/>
          <a:chExt cx="0" cy="0"/>
        </a:xfrm>
      </p:grpSpPr>
      <p:sp>
        <p:nvSpPr>
          <p:cNvPr id="197" name="Google Shape;197;p21"/>
          <p:cNvSpPr/>
          <p:nvPr/>
        </p:nvSpPr>
        <p:spPr>
          <a:xfrm>
            <a:off x="584999" y="640221"/>
            <a:ext cx="298340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CABE4E"/>
                </a:solidFill>
                <a:latin typeface="Playball"/>
                <a:ea typeface="Playball"/>
                <a:cs typeface="Playball"/>
                <a:sym typeface="Playball"/>
              </a:rPr>
              <a:t>Advantages</a:t>
            </a:r>
            <a:endParaRPr/>
          </a:p>
        </p:txBody>
      </p:sp>
      <p:sp>
        <p:nvSpPr>
          <p:cNvPr id="198" name="Google Shape;198;p21"/>
          <p:cNvSpPr/>
          <p:nvPr/>
        </p:nvSpPr>
        <p:spPr>
          <a:xfrm>
            <a:off x="560417" y="1372584"/>
            <a:ext cx="3997080" cy="476027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chemeClr val="lt1"/>
                </a:solidFill>
                <a:latin typeface="Lato"/>
                <a:ea typeface="Lato"/>
                <a:cs typeface="Lato"/>
                <a:sym typeface="Lato"/>
              </a:rPr>
              <a:t>By giving proper musical training at competitive price points, we can draw in more students because we are more effective and efficient. We provide a wholesome, discipline based, yet fun approach to learning the musical arts as well as insightful services for those who wish to become a future maestro. Additionally, we are provided with quality instruments and facilities.</a:t>
            </a:r>
            <a:endParaRPr/>
          </a:p>
        </p:txBody>
      </p:sp>
      <p:sp>
        <p:nvSpPr>
          <p:cNvPr id="199" name="Google Shape;199;p21"/>
          <p:cNvSpPr/>
          <p:nvPr/>
        </p:nvSpPr>
        <p:spPr>
          <a:xfrm>
            <a:off x="4830447" y="1561199"/>
            <a:ext cx="3807588" cy="5042481"/>
          </a:xfrm>
          <a:custGeom>
            <a:rect b="b" l="l" r="r" t="t"/>
            <a:pathLst>
              <a:path extrusionOk="0" h="1121" w="844">
                <a:moveTo>
                  <a:pt x="783" y="577"/>
                </a:moveTo>
                <a:cubicBezTo>
                  <a:pt x="784" y="577"/>
                  <a:pt x="784" y="577"/>
                  <a:pt x="784" y="577"/>
                </a:cubicBezTo>
                <a:cubicBezTo>
                  <a:pt x="679" y="436"/>
                  <a:pt x="679" y="436"/>
                  <a:pt x="679" y="436"/>
                </a:cubicBezTo>
                <a:cubicBezTo>
                  <a:pt x="655" y="405"/>
                  <a:pt x="650" y="364"/>
                  <a:pt x="665" y="327"/>
                </a:cubicBezTo>
                <a:cubicBezTo>
                  <a:pt x="707" y="227"/>
                  <a:pt x="707" y="227"/>
                  <a:pt x="707" y="227"/>
                </a:cubicBezTo>
                <a:cubicBezTo>
                  <a:pt x="722" y="191"/>
                  <a:pt x="719" y="149"/>
                  <a:pt x="698" y="115"/>
                </a:cubicBezTo>
                <a:cubicBezTo>
                  <a:pt x="691" y="104"/>
                  <a:pt x="674" y="103"/>
                  <a:pt x="666" y="114"/>
                </a:cubicBezTo>
                <a:cubicBezTo>
                  <a:pt x="639" y="150"/>
                  <a:pt x="639" y="150"/>
                  <a:pt x="639" y="150"/>
                </a:cubicBezTo>
                <a:cubicBezTo>
                  <a:pt x="618" y="178"/>
                  <a:pt x="579" y="184"/>
                  <a:pt x="551" y="164"/>
                </a:cubicBezTo>
                <a:cubicBezTo>
                  <a:pt x="465" y="103"/>
                  <a:pt x="465" y="103"/>
                  <a:pt x="465" y="103"/>
                </a:cubicBezTo>
                <a:cubicBezTo>
                  <a:pt x="421" y="0"/>
                  <a:pt x="421" y="0"/>
                  <a:pt x="421" y="0"/>
                </a:cubicBezTo>
                <a:cubicBezTo>
                  <a:pt x="376" y="0"/>
                  <a:pt x="376" y="0"/>
                  <a:pt x="376" y="0"/>
                </a:cubicBezTo>
                <a:cubicBezTo>
                  <a:pt x="333" y="0"/>
                  <a:pt x="291" y="7"/>
                  <a:pt x="252" y="22"/>
                </a:cubicBezTo>
                <a:cubicBezTo>
                  <a:pt x="233" y="30"/>
                  <a:pt x="233" y="30"/>
                  <a:pt x="233" y="30"/>
                </a:cubicBezTo>
                <a:cubicBezTo>
                  <a:pt x="149" y="62"/>
                  <a:pt x="109" y="158"/>
                  <a:pt x="146" y="240"/>
                </a:cubicBezTo>
                <a:cubicBezTo>
                  <a:pt x="176" y="308"/>
                  <a:pt x="176" y="308"/>
                  <a:pt x="176" y="308"/>
                </a:cubicBezTo>
                <a:cubicBezTo>
                  <a:pt x="203" y="366"/>
                  <a:pt x="191" y="435"/>
                  <a:pt x="147" y="481"/>
                </a:cubicBezTo>
                <a:cubicBezTo>
                  <a:pt x="88" y="544"/>
                  <a:pt x="88" y="544"/>
                  <a:pt x="88" y="544"/>
                </a:cubicBezTo>
                <a:cubicBezTo>
                  <a:pt x="88" y="544"/>
                  <a:pt x="88" y="544"/>
                  <a:pt x="88" y="544"/>
                </a:cubicBezTo>
                <a:cubicBezTo>
                  <a:pt x="33" y="605"/>
                  <a:pt x="0" y="681"/>
                  <a:pt x="0" y="763"/>
                </a:cubicBezTo>
                <a:cubicBezTo>
                  <a:pt x="0" y="961"/>
                  <a:pt x="189" y="1121"/>
                  <a:pt x="422" y="1121"/>
                </a:cubicBezTo>
                <a:cubicBezTo>
                  <a:pt x="655" y="1121"/>
                  <a:pt x="844" y="961"/>
                  <a:pt x="844" y="763"/>
                </a:cubicBezTo>
                <a:cubicBezTo>
                  <a:pt x="844" y="695"/>
                  <a:pt x="822" y="631"/>
                  <a:pt x="783" y="577"/>
                </a:cubicBezTo>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0" name="Google Shape;200;p21"/>
          <p:cNvGrpSpPr/>
          <p:nvPr/>
        </p:nvGrpSpPr>
        <p:grpSpPr>
          <a:xfrm>
            <a:off x="6518027" y="-146671"/>
            <a:ext cx="1500587" cy="2691565"/>
            <a:chOff x="0" y="1"/>
            <a:chExt cx="744220" cy="1335382"/>
          </a:xfrm>
        </p:grpSpPr>
        <p:sp>
          <p:nvSpPr>
            <p:cNvPr id="201" name="Google Shape;201;p21"/>
            <p:cNvSpPr/>
            <p:nvPr/>
          </p:nvSpPr>
          <p:spPr>
            <a:xfrm>
              <a:off x="0" y="593766"/>
              <a:ext cx="744220" cy="741617"/>
            </a:xfrm>
            <a:prstGeom prst="ellipse">
              <a:avLst/>
            </a:prstGeom>
            <a:solidFill>
              <a:srgbClr val="CABE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21"/>
            <p:cNvSpPr/>
            <p:nvPr/>
          </p:nvSpPr>
          <p:spPr>
            <a:xfrm>
              <a:off x="47501" y="641267"/>
              <a:ext cx="646430" cy="64383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03" name="Google Shape;203;p21"/>
            <p:cNvCxnSpPr/>
            <p:nvPr/>
          </p:nvCxnSpPr>
          <p:spPr>
            <a:xfrm rot="10800000">
              <a:off x="427512" y="1"/>
              <a:ext cx="0" cy="1309892"/>
            </a:xfrm>
            <a:prstGeom prst="straightConnector1">
              <a:avLst/>
            </a:prstGeom>
            <a:noFill/>
            <a:ln cap="flat" cmpd="sng" w="26650">
              <a:solidFill>
                <a:srgbClr val="CABE4E"/>
              </a:solidFill>
              <a:prstDash val="solid"/>
              <a:miter lim="800000"/>
              <a:headEnd len="med" w="med" type="none"/>
              <a:tailEnd len="med" w="med" type="none"/>
            </a:ln>
          </p:spPr>
        </p:cxnSp>
        <p:cxnSp>
          <p:nvCxnSpPr>
            <p:cNvPr id="204" name="Google Shape;204;p21"/>
            <p:cNvCxnSpPr/>
            <p:nvPr/>
          </p:nvCxnSpPr>
          <p:spPr>
            <a:xfrm rot="10800000">
              <a:off x="546265" y="249383"/>
              <a:ext cx="0" cy="1014924"/>
            </a:xfrm>
            <a:prstGeom prst="straightConnector1">
              <a:avLst/>
            </a:prstGeom>
            <a:noFill/>
            <a:ln cap="flat" cmpd="sng" w="26650">
              <a:solidFill>
                <a:srgbClr val="CABE4E"/>
              </a:solidFill>
              <a:prstDash val="solid"/>
              <a:miter lim="800000"/>
              <a:headEnd len="med" w="med" type="none"/>
              <a:tailEnd len="med" w="med" type="none"/>
            </a:ln>
          </p:spPr>
        </p:cxnSp>
        <p:cxnSp>
          <p:nvCxnSpPr>
            <p:cNvPr id="205" name="Google Shape;205;p21"/>
            <p:cNvCxnSpPr/>
            <p:nvPr/>
          </p:nvCxnSpPr>
          <p:spPr>
            <a:xfrm rot="10800000">
              <a:off x="653143" y="510639"/>
              <a:ext cx="71" cy="659356"/>
            </a:xfrm>
            <a:prstGeom prst="straightConnector1">
              <a:avLst/>
            </a:prstGeom>
            <a:noFill/>
            <a:ln cap="flat" cmpd="sng" w="26650">
              <a:solidFill>
                <a:srgbClr val="CABE4E"/>
              </a:solidFill>
              <a:prstDash val="solid"/>
              <a:miter lim="800000"/>
              <a:headEnd len="med" w="med" type="none"/>
              <a:tailEnd len="med" w="med" type="none"/>
            </a:ln>
          </p:spPr>
        </p:cxnSp>
        <p:cxnSp>
          <p:nvCxnSpPr>
            <p:cNvPr id="206" name="Google Shape;206;p21"/>
            <p:cNvCxnSpPr/>
            <p:nvPr/>
          </p:nvCxnSpPr>
          <p:spPr>
            <a:xfrm rot="10800000">
              <a:off x="308758" y="1"/>
              <a:ext cx="0" cy="1309891"/>
            </a:xfrm>
            <a:prstGeom prst="straightConnector1">
              <a:avLst/>
            </a:prstGeom>
            <a:noFill/>
            <a:ln cap="flat" cmpd="sng" w="26650">
              <a:solidFill>
                <a:srgbClr val="CABE4E"/>
              </a:solidFill>
              <a:prstDash val="solid"/>
              <a:miter lim="800000"/>
              <a:headEnd len="med" w="med" type="none"/>
              <a:tailEnd len="med" w="med" type="none"/>
            </a:ln>
          </p:spPr>
        </p:cxnSp>
        <p:cxnSp>
          <p:nvCxnSpPr>
            <p:cNvPr id="207" name="Google Shape;207;p21"/>
            <p:cNvCxnSpPr/>
            <p:nvPr/>
          </p:nvCxnSpPr>
          <p:spPr>
            <a:xfrm rot="10800000">
              <a:off x="201881" y="249382"/>
              <a:ext cx="0" cy="1035720"/>
            </a:xfrm>
            <a:prstGeom prst="straightConnector1">
              <a:avLst/>
            </a:prstGeom>
            <a:noFill/>
            <a:ln cap="flat" cmpd="sng" w="26650">
              <a:solidFill>
                <a:srgbClr val="CABE4E"/>
              </a:solidFill>
              <a:prstDash val="solid"/>
              <a:miter lim="800000"/>
              <a:headEnd len="med" w="med" type="none"/>
              <a:tailEnd len="med" w="med" type="none"/>
            </a:ln>
          </p:spPr>
        </p:cxnSp>
        <p:cxnSp>
          <p:nvCxnSpPr>
            <p:cNvPr id="208" name="Google Shape;208;p21"/>
            <p:cNvCxnSpPr/>
            <p:nvPr/>
          </p:nvCxnSpPr>
          <p:spPr>
            <a:xfrm rot="10800000">
              <a:off x="83127" y="510639"/>
              <a:ext cx="0" cy="653950"/>
            </a:xfrm>
            <a:prstGeom prst="straightConnector1">
              <a:avLst/>
            </a:prstGeom>
            <a:noFill/>
            <a:ln cap="flat" cmpd="sng" w="26650">
              <a:solidFill>
                <a:srgbClr val="CABE4E"/>
              </a:solidFill>
              <a:prstDash val="solid"/>
              <a:miter lim="800000"/>
              <a:headEnd len="med" w="med" type="none"/>
              <a:tailEnd len="med" w="med"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