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Roboto"/>
      <p:regular r:id="rId20"/>
      <p:bold r:id="rId21"/>
      <p:italic r:id="rId22"/>
      <p:boldItalic r:id="rId23"/>
    </p:embeddedFont>
    <p:embeddedFont>
      <p:font typeface="Poppins"/>
      <p:regular r:id="rId24"/>
      <p:bold r:id="rId25"/>
      <p:italic r:id="rId26"/>
      <p:boldItalic r:id="rId27"/>
    </p:embeddedFont>
    <p:embeddedFont>
      <p:font typeface="Poppins Light"/>
      <p:regular r:id="rId28"/>
      <p:bold r:id="rId29"/>
      <p:italic r:id="rId30"/>
      <p:boldItalic r:id="rId31"/>
    </p:embeddedFont>
    <p:embeddedFont>
      <p:font typeface="Helvetica Neue"/>
      <p:regular r:id="rId32"/>
      <p:bold r:id="rId33"/>
      <p:italic r:id="rId34"/>
      <p:boldItalic r:id="rId35"/>
    </p:embeddedFont>
    <p:embeddedFont>
      <p:font typeface="Roboto Light"/>
      <p:regular r:id="rId36"/>
      <p:bold r:id="rId37"/>
      <p:italic r:id="rId38"/>
      <p:boldItalic r:id="rId39"/>
    </p:embeddedFont>
    <p:embeddedFont>
      <p:font typeface="Poppins SemiBold"/>
      <p:regular r:id="rId40"/>
      <p:bold r:id="rId41"/>
      <p:italic r:id="rId42"/>
      <p:boldItalic r:id="rId43"/>
    </p:embeddedFont>
    <p:embeddedFont>
      <p:font typeface="Helvetica Neue Light"/>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PoppinsSemiBold-regular.fntdata"/><Relationship Id="rId20" Type="http://schemas.openxmlformats.org/officeDocument/2006/relationships/font" Target="fonts/Roboto-regular.fntdata"/><Relationship Id="rId42" Type="http://schemas.openxmlformats.org/officeDocument/2006/relationships/font" Target="fonts/PoppinsSemiBold-italic.fntdata"/><Relationship Id="rId41" Type="http://schemas.openxmlformats.org/officeDocument/2006/relationships/font" Target="fonts/PoppinsSemiBold-bold.fntdata"/><Relationship Id="rId22" Type="http://schemas.openxmlformats.org/officeDocument/2006/relationships/font" Target="fonts/Roboto-italic.fntdata"/><Relationship Id="rId44" Type="http://schemas.openxmlformats.org/officeDocument/2006/relationships/font" Target="fonts/HelveticaNeueLight-regular.fntdata"/><Relationship Id="rId21" Type="http://schemas.openxmlformats.org/officeDocument/2006/relationships/font" Target="fonts/Roboto-bold.fntdata"/><Relationship Id="rId43" Type="http://schemas.openxmlformats.org/officeDocument/2006/relationships/font" Target="fonts/PoppinsSemiBold-boldItalic.fntdata"/><Relationship Id="rId24" Type="http://schemas.openxmlformats.org/officeDocument/2006/relationships/font" Target="fonts/Poppins-regular.fntdata"/><Relationship Id="rId46" Type="http://schemas.openxmlformats.org/officeDocument/2006/relationships/font" Target="fonts/HelveticaNeueLight-italic.fntdata"/><Relationship Id="rId23" Type="http://schemas.openxmlformats.org/officeDocument/2006/relationships/font" Target="fonts/Roboto-boldItalic.fntdata"/><Relationship Id="rId45" Type="http://schemas.openxmlformats.org/officeDocument/2006/relationships/font" Target="fonts/HelveticaNeueLight-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italic.fntdata"/><Relationship Id="rId25" Type="http://schemas.openxmlformats.org/officeDocument/2006/relationships/font" Target="fonts/Poppins-bold.fntdata"/><Relationship Id="rId47" Type="http://schemas.openxmlformats.org/officeDocument/2006/relationships/font" Target="fonts/HelveticaNeueLight-boldItalic.fntdata"/><Relationship Id="rId28" Type="http://schemas.openxmlformats.org/officeDocument/2006/relationships/font" Target="fonts/PoppinsLight-regular.fntdata"/><Relationship Id="rId27" Type="http://schemas.openxmlformats.org/officeDocument/2006/relationships/font" Target="fonts/Poppins-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Light-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Light-boldItalic.fntdata"/><Relationship Id="rId30" Type="http://schemas.openxmlformats.org/officeDocument/2006/relationships/font" Target="fonts/PoppinsLight-italic.fntdata"/><Relationship Id="rId11" Type="http://schemas.openxmlformats.org/officeDocument/2006/relationships/slide" Target="slides/slide7.xml"/><Relationship Id="rId33" Type="http://schemas.openxmlformats.org/officeDocument/2006/relationships/font" Target="fonts/HelveticaNeue-bold.fntdata"/><Relationship Id="rId10" Type="http://schemas.openxmlformats.org/officeDocument/2006/relationships/slide" Target="slides/slide6.xml"/><Relationship Id="rId32" Type="http://schemas.openxmlformats.org/officeDocument/2006/relationships/font" Target="fonts/HelveticaNeue-regular.fntdata"/><Relationship Id="rId13" Type="http://schemas.openxmlformats.org/officeDocument/2006/relationships/slide" Target="slides/slide9.xml"/><Relationship Id="rId35" Type="http://schemas.openxmlformats.org/officeDocument/2006/relationships/font" Target="fonts/HelveticaNeue-boldItalic.fntdata"/><Relationship Id="rId12" Type="http://schemas.openxmlformats.org/officeDocument/2006/relationships/slide" Target="slides/slide8.xml"/><Relationship Id="rId34" Type="http://schemas.openxmlformats.org/officeDocument/2006/relationships/font" Target="fonts/HelveticaNeue-italic.fntdata"/><Relationship Id="rId15" Type="http://schemas.openxmlformats.org/officeDocument/2006/relationships/slide" Target="slides/slide11.xml"/><Relationship Id="rId37" Type="http://schemas.openxmlformats.org/officeDocument/2006/relationships/font" Target="fonts/RobotoLight-bold.fntdata"/><Relationship Id="rId14" Type="http://schemas.openxmlformats.org/officeDocument/2006/relationships/slide" Target="slides/slide10.xml"/><Relationship Id="rId36" Type="http://schemas.openxmlformats.org/officeDocument/2006/relationships/font" Target="fonts/RobotoLight-regular.fntdata"/><Relationship Id="rId17" Type="http://schemas.openxmlformats.org/officeDocument/2006/relationships/slide" Target="slides/slide13.xml"/><Relationship Id="rId39" Type="http://schemas.openxmlformats.org/officeDocument/2006/relationships/font" Target="fonts/RobotoLight-boldItalic.fntdata"/><Relationship Id="rId16" Type="http://schemas.openxmlformats.org/officeDocument/2006/relationships/slide" Target="slides/slide12.xml"/><Relationship Id="rId38" Type="http://schemas.openxmlformats.org/officeDocument/2006/relationships/font" Target="fonts/RobotoLigh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Google Shape;185;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 name="Google Shape;7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gallery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7.jpg"/><Relationship Id="rId5" Type="http://schemas.openxmlformats.org/officeDocument/2006/relationships/image" Target="../media/image10.jp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6.jpg"/><Relationship Id="rId5" Type="http://schemas.openxmlformats.org/officeDocument/2006/relationships/image" Target="../media/image18.jpg"/><Relationship Id="rId6"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jpg"/><Relationship Id="rId4" Type="http://schemas.openxmlformats.org/officeDocument/2006/relationships/image" Target="../media/image9.jpg"/><Relationship Id="rId5" Type="http://schemas.openxmlformats.org/officeDocument/2006/relationships/image" Target="../media/image21.png"/><Relationship Id="rId6"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mt="41870"/>
          </a:blip>
          <a:srcRect b="9029" l="0" r="0" t="9030"/>
          <a:stretch/>
        </p:blipFill>
        <p:spPr>
          <a:xfrm>
            <a:off x="571598" y="509389"/>
            <a:ext cx="23240801" cy="12697224"/>
          </a:xfrm>
          <a:prstGeom prst="rect">
            <a:avLst/>
          </a:prstGeom>
          <a:noFill/>
          <a:ln>
            <a:noFill/>
          </a:ln>
        </p:spPr>
      </p:pic>
      <p:sp>
        <p:nvSpPr>
          <p:cNvPr id="60" name="Google Shape;60;p14"/>
          <p:cNvSpPr/>
          <p:nvPr/>
        </p:nvSpPr>
        <p:spPr>
          <a:xfrm>
            <a:off x="571102" y="517706"/>
            <a:ext cx="23241796" cy="12680587"/>
          </a:xfrm>
          <a:prstGeom prst="rect">
            <a:avLst/>
          </a:prstGeom>
          <a:solidFill>
            <a:srgbClr val="C0CDDC">
              <a:alpha val="78431"/>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1" name="Google Shape;61;p14"/>
          <p:cNvSpPr txBox="1"/>
          <p:nvPr>
            <p:ph idx="4294967295" type="subTitle"/>
          </p:nvPr>
        </p:nvSpPr>
        <p:spPr>
          <a:xfrm>
            <a:off x="6336894" y="1030731"/>
            <a:ext cx="10711955" cy="1778993"/>
          </a:xfrm>
          <a:prstGeom prst="rect">
            <a:avLst/>
          </a:prstGeom>
          <a:noFill/>
          <a:ln>
            <a:noFill/>
          </a:ln>
        </p:spPr>
        <p:txBody>
          <a:bodyPr anchorCtr="0" anchor="t" bIns="50800" lIns="50800" spcFirstLastPara="1" rIns="50800" wrap="square" tIns="50800">
            <a:noAutofit/>
          </a:bodyPr>
          <a:lstStyle/>
          <a:p>
            <a:pPr indent="0" lvl="0" marL="0" marR="0" rtl="0" algn="ctr">
              <a:lnSpc>
                <a:spcPct val="186666"/>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94 Summit St. Davenport, IA 52807</a:t>
            </a:r>
            <a:endParaRPr/>
          </a:p>
          <a:p>
            <a:pPr indent="0" lvl="0" marL="0" marR="0" rtl="0" algn="ctr">
              <a:lnSpc>
                <a:spcPct val="186666"/>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+9082 09284 | euzents@hotmail.com</a:t>
            </a:r>
            <a:endParaRPr/>
          </a:p>
        </p:txBody>
      </p:sp>
      <p:sp>
        <p:nvSpPr>
          <p:cNvPr id="62" name="Google Shape;62;p14"/>
          <p:cNvSpPr txBox="1"/>
          <p:nvPr>
            <p:ph idx="4294967295" type="ctrTitle"/>
          </p:nvPr>
        </p:nvSpPr>
        <p:spPr>
          <a:xfrm>
            <a:off x="1432000" y="4431000"/>
            <a:ext cx="21701100" cy="1492800"/>
          </a:xfrm>
          <a:prstGeom prst="rect">
            <a:avLst/>
          </a:prstGeom>
          <a:noFill/>
          <a:ln>
            <a:noFill/>
          </a:ln>
        </p:spPr>
        <p:txBody>
          <a:bodyPr anchorCtr="0" anchor="t" bIns="50800" lIns="50800" spcFirstLastPara="1" rIns="50800" wrap="square" tIns="50800">
            <a:noAutofit/>
          </a:bodyPr>
          <a:lstStyle/>
          <a:p>
            <a:pPr indent="0" lvl="0" marL="0" marR="0" rtl="0" algn="ctr">
              <a:lnSpc>
                <a:spcPct val="80000"/>
              </a:lnSpc>
              <a:spcBef>
                <a:spcPts val="0"/>
              </a:spcBef>
              <a:spcAft>
                <a:spcPts val="0"/>
              </a:spcAft>
              <a:buClr>
                <a:srgbClr val="FFFFFF"/>
              </a:buClr>
              <a:buSzPts val="10920"/>
              <a:buFont typeface="Poppins"/>
              <a:buNone/>
            </a:pPr>
            <a:r>
              <a:rPr b="1" i="0" lang="en-US" sz="10920" u="none" cap="none" strike="noStrike">
                <a:solidFill>
                  <a:srgbClr val="FFFFFF"/>
                </a:solidFill>
                <a:latin typeface="Poppins"/>
                <a:ea typeface="Poppins"/>
                <a:cs typeface="Poppins"/>
                <a:sym typeface="Poppins"/>
              </a:rPr>
              <a:t>EUZENT’S RESTAURANT &amp; CAFE</a:t>
            </a:r>
            <a:endParaRPr/>
          </a:p>
        </p:txBody>
      </p:sp>
      <p:sp>
        <p:nvSpPr>
          <p:cNvPr id="63" name="Google Shape;63;p14"/>
          <p:cNvSpPr/>
          <p:nvPr/>
        </p:nvSpPr>
        <p:spPr>
          <a:xfrm>
            <a:off x="9790007" y="10970493"/>
            <a:ext cx="4803985" cy="2567708"/>
          </a:xfrm>
          <a:prstGeom prst="rect">
            <a:avLst/>
          </a:prstGeom>
          <a:solidFill>
            <a:srgbClr val="F4D3BC"/>
          </a:solidFill>
          <a:ln>
            <a:noFill/>
          </a:ln>
          <a:effectLst>
            <a:outerShdw blurRad="381000" rotWithShape="0" dir="162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4" name="Google Shape;64;p14"/>
          <p:cNvSpPr/>
          <p:nvPr/>
        </p:nvSpPr>
        <p:spPr>
          <a:xfrm>
            <a:off x="6836023" y="12400756"/>
            <a:ext cx="10711954" cy="959644"/>
          </a:xfrm>
          <a:prstGeom prst="rect">
            <a:avLst/>
          </a:prstGeom>
          <a:noFill/>
          <a:ln>
            <a:noFill/>
          </a:ln>
        </p:spPr>
        <p:txBody>
          <a:bodyPr anchorCtr="0" anchor="t" bIns="50800" lIns="50800" spcFirstLastPara="1" rIns="50800" wrap="square" tIns="50800">
            <a:noAutofit/>
          </a:bodyPr>
          <a:lstStyle/>
          <a:p>
            <a:pPr indent="0" lvl="0" marL="0" marR="0" rtl="0" algn="ctr">
              <a:lnSpc>
                <a:spcPct val="186666"/>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euzentcf.com</a:t>
            </a:r>
            <a:endParaRPr/>
          </a:p>
        </p:txBody>
      </p:sp>
      <p:pic>
        <p:nvPicPr>
          <p:cNvPr id="65" name="Google Shape;65;p14"/>
          <p:cNvPicPr preferRelativeResize="0"/>
          <p:nvPr/>
        </p:nvPicPr>
        <p:blipFill rotWithShape="1">
          <a:blip r:embed="rId4">
            <a:alphaModFix/>
          </a:blip>
          <a:srcRect b="0" l="0" r="0" t="0"/>
          <a:stretch/>
        </p:blipFill>
        <p:spPr>
          <a:xfrm>
            <a:off x="10822749" y="11653046"/>
            <a:ext cx="503308" cy="503308"/>
          </a:xfrm>
          <a:prstGeom prst="rect">
            <a:avLst/>
          </a:prstGeom>
          <a:noFill/>
          <a:ln>
            <a:noFill/>
          </a:ln>
        </p:spPr>
      </p:pic>
      <p:pic>
        <p:nvPicPr>
          <p:cNvPr id="66" name="Google Shape;66;p14"/>
          <p:cNvPicPr preferRelativeResize="0"/>
          <p:nvPr/>
        </p:nvPicPr>
        <p:blipFill rotWithShape="1">
          <a:blip r:embed="rId5">
            <a:alphaModFix/>
          </a:blip>
          <a:srcRect b="0" l="0" r="0" t="0"/>
          <a:stretch/>
        </p:blipFill>
        <p:spPr>
          <a:xfrm>
            <a:off x="11940354" y="11659858"/>
            <a:ext cx="503308" cy="503308"/>
          </a:xfrm>
          <a:prstGeom prst="rect">
            <a:avLst/>
          </a:prstGeom>
          <a:noFill/>
          <a:ln>
            <a:noFill/>
          </a:ln>
        </p:spPr>
      </p:pic>
      <p:pic>
        <p:nvPicPr>
          <p:cNvPr id="67" name="Google Shape;67;p14"/>
          <p:cNvPicPr preferRelativeResize="0"/>
          <p:nvPr/>
        </p:nvPicPr>
        <p:blipFill rotWithShape="1">
          <a:blip r:embed="rId6">
            <a:alphaModFix/>
          </a:blip>
          <a:srcRect b="0" l="0" r="0" t="0"/>
          <a:stretch/>
        </p:blipFill>
        <p:spPr>
          <a:xfrm>
            <a:off x="13057959" y="11660348"/>
            <a:ext cx="503292" cy="503303"/>
          </a:xfrm>
          <a:prstGeom prst="rect">
            <a:avLst/>
          </a:prstGeom>
          <a:noFill/>
          <a:ln>
            <a:noFill/>
          </a:ln>
        </p:spPr>
      </p:pic>
      <p:sp>
        <p:nvSpPr>
          <p:cNvPr id="68" name="Google Shape;68;p14"/>
          <p:cNvSpPr/>
          <p:nvPr/>
        </p:nvSpPr>
        <p:spPr>
          <a:xfrm>
            <a:off x="2394231" y="7582212"/>
            <a:ext cx="19595400" cy="1779000"/>
          </a:xfrm>
          <a:prstGeom prst="rect">
            <a:avLst/>
          </a:prstGeom>
          <a:noFill/>
          <a:ln>
            <a:noFill/>
          </a:ln>
        </p:spPr>
        <p:txBody>
          <a:bodyPr anchorCtr="0" anchor="t" bIns="50800" lIns="50800" spcFirstLastPara="1" rIns="50800" wrap="square" tIns="50800">
            <a:noAutofit/>
          </a:bodyPr>
          <a:lstStyle/>
          <a:p>
            <a:pPr indent="0" lvl="0" marL="0" marR="0" rtl="0" algn="ctr">
              <a:lnSpc>
                <a:spcPct val="291111"/>
              </a:lnSpc>
              <a:spcBef>
                <a:spcPts val="0"/>
              </a:spcBef>
              <a:spcAft>
                <a:spcPts val="0"/>
              </a:spcAft>
              <a:buClr>
                <a:srgbClr val="FFFFFF"/>
              </a:buClr>
              <a:buSzPts val="4500"/>
              <a:buFont typeface="Poppins"/>
              <a:buNone/>
            </a:pPr>
            <a:r>
              <a:rPr b="0" i="0" lang="en-US" sz="4500" u="none" cap="none" strike="noStrike">
                <a:solidFill>
                  <a:srgbClr val="FFFFFF"/>
                </a:solidFill>
                <a:latin typeface="Poppins"/>
                <a:ea typeface="Poppins"/>
                <a:cs typeface="Poppins"/>
                <a:sym typeface="Poppins"/>
              </a:rPr>
              <a:t>Freshly Baked Goodness Since 1989</a:t>
            </a:r>
            <a:endParaRPr/>
          </a:p>
        </p:txBody>
      </p:sp>
      <p:cxnSp>
        <p:nvCxnSpPr>
          <p:cNvPr id="69" name="Google Shape;69;p14"/>
          <p:cNvCxnSpPr/>
          <p:nvPr/>
        </p:nvCxnSpPr>
        <p:spPr>
          <a:xfrm>
            <a:off x="11293974" y="6700053"/>
            <a:ext cx="1796052" cy="1"/>
          </a:xfrm>
          <a:prstGeom prst="straightConnector1">
            <a:avLst/>
          </a:prstGeom>
          <a:noFill/>
          <a:ln cap="rnd" cmpd="sng" w="63500">
            <a:solidFill>
              <a:srgbClr val="FFFFFF"/>
            </a:solidFill>
            <a:prstDash val="dashDot"/>
            <a:miter lim="400000"/>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3"/>
          <p:cNvSpPr/>
          <p:nvPr/>
        </p:nvSpPr>
        <p:spPr>
          <a:xfrm rot="-5400000">
            <a:off x="11233646" y="553750"/>
            <a:ext cx="1916708" cy="21179101"/>
          </a:xfrm>
          <a:prstGeom prst="rect">
            <a:avLst/>
          </a:prstGeom>
          <a:solidFill>
            <a:srgbClr val="C0CDD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89" name="Google Shape;189;p23"/>
          <p:cNvPicPr preferRelativeResize="0"/>
          <p:nvPr/>
        </p:nvPicPr>
        <p:blipFill rotWithShape="1">
          <a:blip r:embed="rId3">
            <a:alphaModFix/>
          </a:blip>
          <a:srcRect b="0" l="0" r="0" t="0"/>
          <a:stretch/>
        </p:blipFill>
        <p:spPr>
          <a:xfrm>
            <a:off x="12072825" y="10891647"/>
            <a:ext cx="503308" cy="503308"/>
          </a:xfrm>
          <a:prstGeom prst="rect">
            <a:avLst/>
          </a:prstGeom>
          <a:noFill/>
          <a:ln>
            <a:noFill/>
          </a:ln>
        </p:spPr>
      </p:pic>
      <p:pic>
        <p:nvPicPr>
          <p:cNvPr id="190" name="Google Shape;190;p23"/>
          <p:cNvPicPr preferRelativeResize="0"/>
          <p:nvPr/>
        </p:nvPicPr>
        <p:blipFill rotWithShape="1">
          <a:blip r:embed="rId4">
            <a:alphaModFix/>
          </a:blip>
          <a:srcRect b="0" l="0" r="0" t="0"/>
          <a:stretch/>
        </p:blipFill>
        <p:spPr>
          <a:xfrm>
            <a:off x="13190430" y="10898459"/>
            <a:ext cx="503308" cy="503308"/>
          </a:xfrm>
          <a:prstGeom prst="rect">
            <a:avLst/>
          </a:prstGeom>
          <a:noFill/>
          <a:ln>
            <a:noFill/>
          </a:ln>
        </p:spPr>
      </p:pic>
      <p:pic>
        <p:nvPicPr>
          <p:cNvPr id="191" name="Google Shape;191;p23"/>
          <p:cNvPicPr preferRelativeResize="0"/>
          <p:nvPr/>
        </p:nvPicPr>
        <p:blipFill rotWithShape="1">
          <a:blip r:embed="rId5">
            <a:alphaModFix/>
          </a:blip>
          <a:srcRect b="0" l="0" r="0" t="0"/>
          <a:stretch/>
        </p:blipFill>
        <p:spPr>
          <a:xfrm>
            <a:off x="14308034" y="10898949"/>
            <a:ext cx="503291" cy="503303"/>
          </a:xfrm>
          <a:prstGeom prst="rect">
            <a:avLst/>
          </a:prstGeom>
          <a:noFill/>
          <a:ln>
            <a:noFill/>
          </a:ln>
        </p:spPr>
      </p:pic>
      <p:sp>
        <p:nvSpPr>
          <p:cNvPr id="192" name="Google Shape;192;p23"/>
          <p:cNvSpPr/>
          <p:nvPr/>
        </p:nvSpPr>
        <p:spPr>
          <a:xfrm>
            <a:off x="7918335" y="4073253"/>
            <a:ext cx="8547331" cy="1226816"/>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MAIN GOAL</a:t>
            </a:r>
            <a:endParaRPr/>
          </a:p>
        </p:txBody>
      </p:sp>
      <p:sp>
        <p:nvSpPr>
          <p:cNvPr id="193" name="Google Shape;193;p23"/>
          <p:cNvSpPr/>
          <p:nvPr/>
        </p:nvSpPr>
        <p:spPr>
          <a:xfrm>
            <a:off x="3511186" y="6162226"/>
            <a:ext cx="17361629" cy="964367"/>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800"/>
              <a:buFont typeface="Poppins Light"/>
              <a:buNone/>
            </a:pPr>
            <a:r>
              <a:rPr b="0" i="0" lang="en-US" sz="2800" u="none" cap="none" strike="noStrike">
                <a:solidFill>
                  <a:srgbClr val="5E5E5E"/>
                </a:solidFill>
                <a:latin typeface="Poppins Light"/>
                <a:ea typeface="Poppins Light"/>
                <a:cs typeface="Poppins Light"/>
                <a:sym typeface="Poppins Light"/>
              </a:rPr>
              <a:t>The main goal of Euzent’s Restaurant &amp; Cafe is to serve the real taste of French cuisine and the authentic experience of French dishes at affordable price points.</a:t>
            </a:r>
            <a:endParaRPr/>
          </a:p>
        </p:txBody>
      </p:sp>
      <p:sp>
        <p:nvSpPr>
          <p:cNvPr id="194" name="Google Shape;194;p23"/>
          <p:cNvSpPr/>
          <p:nvPr/>
        </p:nvSpPr>
        <p:spPr>
          <a:xfrm>
            <a:off x="0" y="0"/>
            <a:ext cx="24384001" cy="503307"/>
          </a:xfrm>
          <a:prstGeom prst="rect">
            <a:avLst/>
          </a:prstGeom>
          <a:solidFill>
            <a:srgbClr val="C0CDDC">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cxnSp>
        <p:nvCxnSpPr>
          <p:cNvPr id="195" name="Google Shape;195;p23"/>
          <p:cNvCxnSpPr/>
          <p:nvPr/>
        </p:nvCxnSpPr>
        <p:spPr>
          <a:xfrm>
            <a:off x="9617575" y="11143301"/>
            <a:ext cx="1796052" cy="1"/>
          </a:xfrm>
          <a:prstGeom prst="straightConnector1">
            <a:avLst/>
          </a:prstGeom>
          <a:noFill/>
          <a:ln cap="rnd" cmpd="sng" w="63500">
            <a:solidFill>
              <a:srgbClr val="FFFFFF"/>
            </a:solidFill>
            <a:prstDash val="dashDot"/>
            <a:miter lim="400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4"/>
          <p:cNvSpPr/>
          <p:nvPr/>
        </p:nvSpPr>
        <p:spPr>
          <a:xfrm>
            <a:off x="10347551" y="6213068"/>
            <a:ext cx="5559516" cy="3053061"/>
          </a:xfrm>
          <a:prstGeom prst="rect">
            <a:avLst/>
          </a:prstGeom>
          <a:solidFill>
            <a:srgbClr val="FFFFFF"/>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1" name="Google Shape;201;p24"/>
          <p:cNvSpPr/>
          <p:nvPr/>
        </p:nvSpPr>
        <p:spPr>
          <a:xfrm>
            <a:off x="17656645" y="6197591"/>
            <a:ext cx="5559516" cy="3084014"/>
          </a:xfrm>
          <a:prstGeom prst="rect">
            <a:avLst/>
          </a:prstGeom>
          <a:solidFill>
            <a:srgbClr val="FFFFFF"/>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2" name="Google Shape;202;p24"/>
          <p:cNvSpPr/>
          <p:nvPr/>
        </p:nvSpPr>
        <p:spPr>
          <a:xfrm>
            <a:off x="0" y="0"/>
            <a:ext cx="24384001" cy="503307"/>
          </a:xfrm>
          <a:prstGeom prst="rect">
            <a:avLst/>
          </a:prstGeom>
          <a:solidFill>
            <a:srgbClr val="F4D3BC">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3" name="Google Shape;203;p24"/>
          <p:cNvSpPr/>
          <p:nvPr/>
        </p:nvSpPr>
        <p:spPr>
          <a:xfrm>
            <a:off x="3016631" y="6213068"/>
            <a:ext cx="5559516" cy="3053061"/>
          </a:xfrm>
          <a:prstGeom prst="rect">
            <a:avLst/>
          </a:prstGeom>
          <a:solidFill>
            <a:srgbClr val="FFFFFF"/>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4" name="Google Shape;204;p24"/>
          <p:cNvSpPr/>
          <p:nvPr/>
        </p:nvSpPr>
        <p:spPr>
          <a:xfrm>
            <a:off x="1149731" y="6213068"/>
            <a:ext cx="1916709" cy="3053061"/>
          </a:xfrm>
          <a:prstGeom prst="rect">
            <a:avLst/>
          </a:prstGeom>
          <a:solidFill>
            <a:srgbClr val="C0CDDC"/>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5" name="Google Shape;205;p24"/>
          <p:cNvSpPr/>
          <p:nvPr/>
        </p:nvSpPr>
        <p:spPr>
          <a:xfrm>
            <a:off x="3582387" y="6995378"/>
            <a:ext cx="4301004" cy="148844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C0CDDC"/>
              </a:buClr>
              <a:buSzPts val="3000"/>
              <a:buFont typeface="Poppins SemiBold"/>
              <a:buNone/>
            </a:pPr>
            <a:r>
              <a:rPr b="0" i="0" lang="en-US" sz="3000" u="none" cap="none" strike="noStrike">
                <a:solidFill>
                  <a:srgbClr val="C0CDDC"/>
                </a:solidFill>
                <a:latin typeface="Poppins SemiBold"/>
                <a:ea typeface="Poppins SemiBold"/>
                <a:cs typeface="Poppins SemiBold"/>
                <a:sym typeface="Poppins SemiBold"/>
              </a:rPr>
              <a:t>Increase in monthly profits as of December 2020</a:t>
            </a:r>
            <a:endParaRPr/>
          </a:p>
        </p:txBody>
      </p:sp>
      <p:sp>
        <p:nvSpPr>
          <p:cNvPr id="206" name="Google Shape;206;p24"/>
          <p:cNvSpPr/>
          <p:nvPr/>
        </p:nvSpPr>
        <p:spPr>
          <a:xfrm>
            <a:off x="1309607" y="7237948"/>
            <a:ext cx="1596957" cy="10033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000"/>
              <a:buFont typeface="Roboto"/>
              <a:buNone/>
            </a:pPr>
            <a:r>
              <a:rPr b="1" i="0" lang="en-US" sz="6000" u="none" cap="none" strike="noStrike">
                <a:solidFill>
                  <a:srgbClr val="FFFFFF"/>
                </a:solidFill>
                <a:latin typeface="Roboto"/>
                <a:ea typeface="Roboto"/>
                <a:cs typeface="Roboto"/>
                <a:sym typeface="Roboto"/>
              </a:rPr>
              <a:t>30%</a:t>
            </a:r>
            <a:endParaRPr/>
          </a:p>
        </p:txBody>
      </p:sp>
      <p:sp>
        <p:nvSpPr>
          <p:cNvPr id="207" name="Google Shape;207;p24"/>
          <p:cNvSpPr/>
          <p:nvPr/>
        </p:nvSpPr>
        <p:spPr>
          <a:xfrm>
            <a:off x="11141130" y="6794470"/>
            <a:ext cx="3997137" cy="1949252"/>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C0CDDC"/>
              </a:buClr>
              <a:buSzPts val="3000"/>
              <a:buFont typeface="Poppins SemiBold"/>
              <a:buNone/>
            </a:pPr>
            <a:r>
              <a:rPr b="0" i="0" lang="en-US" sz="3000" u="none" cap="none" strike="noStrike">
                <a:solidFill>
                  <a:srgbClr val="C0CDDC"/>
                </a:solidFill>
                <a:latin typeface="Poppins SemiBold"/>
                <a:ea typeface="Poppins SemiBold"/>
                <a:cs typeface="Poppins SemiBold"/>
                <a:sym typeface="Poppins SemiBold"/>
              </a:rPr>
              <a:t>Increase in satisfaction with food services as of March 2020</a:t>
            </a:r>
            <a:endParaRPr/>
          </a:p>
        </p:txBody>
      </p:sp>
      <p:sp>
        <p:nvSpPr>
          <p:cNvPr id="208" name="Google Shape;208;p24"/>
          <p:cNvSpPr/>
          <p:nvPr/>
        </p:nvSpPr>
        <p:spPr>
          <a:xfrm>
            <a:off x="18310727" y="6995378"/>
            <a:ext cx="4466342" cy="1488440"/>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4D3BC"/>
              </a:buClr>
              <a:buSzPts val="3000"/>
              <a:buFont typeface="Poppins SemiBold"/>
              <a:buNone/>
            </a:pPr>
            <a:r>
              <a:rPr b="0" i="0" lang="en-US" sz="3000" u="none" cap="none" strike="noStrike">
                <a:solidFill>
                  <a:srgbClr val="F4D3BC"/>
                </a:solidFill>
                <a:latin typeface="Poppins SemiBold"/>
                <a:ea typeface="Poppins SemiBold"/>
                <a:cs typeface="Poppins SemiBold"/>
                <a:sym typeface="Poppins SemiBold"/>
              </a:rPr>
              <a:t>Increase in </a:t>
            </a:r>
            <a:endParaRPr/>
          </a:p>
          <a:p>
            <a:pPr indent="0" lvl="0" marL="0" marR="0" rtl="0" algn="l">
              <a:lnSpc>
                <a:spcPct val="100000"/>
              </a:lnSpc>
              <a:spcBef>
                <a:spcPts val="0"/>
              </a:spcBef>
              <a:spcAft>
                <a:spcPts val="0"/>
              </a:spcAft>
              <a:buClr>
                <a:srgbClr val="F4D3BC"/>
              </a:buClr>
              <a:buSzPts val="3000"/>
              <a:buFont typeface="Poppins SemiBold"/>
              <a:buNone/>
            </a:pPr>
            <a:r>
              <a:rPr b="0" i="0" lang="en-US" sz="3000" u="none" cap="none" strike="noStrike">
                <a:solidFill>
                  <a:srgbClr val="F4D3BC"/>
                </a:solidFill>
                <a:latin typeface="Poppins SemiBold"/>
                <a:ea typeface="Poppins SemiBold"/>
                <a:cs typeface="Poppins SemiBold"/>
                <a:sym typeface="Poppins SemiBold"/>
              </a:rPr>
              <a:t>customer reviews as of March 2021</a:t>
            </a:r>
            <a:endParaRPr/>
          </a:p>
        </p:txBody>
      </p:sp>
      <p:sp>
        <p:nvSpPr>
          <p:cNvPr id="209" name="Google Shape;209;p24"/>
          <p:cNvSpPr/>
          <p:nvPr/>
        </p:nvSpPr>
        <p:spPr>
          <a:xfrm>
            <a:off x="15887002" y="6198980"/>
            <a:ext cx="1916709" cy="3081236"/>
          </a:xfrm>
          <a:prstGeom prst="rect">
            <a:avLst/>
          </a:prstGeom>
          <a:solidFill>
            <a:srgbClr val="F4D3BC"/>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0" name="Google Shape;210;p24"/>
          <p:cNvSpPr/>
          <p:nvPr/>
        </p:nvSpPr>
        <p:spPr>
          <a:xfrm>
            <a:off x="16081169" y="7237948"/>
            <a:ext cx="1528377" cy="10033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000"/>
              <a:buFont typeface="Roboto"/>
              <a:buNone/>
            </a:pPr>
            <a:r>
              <a:rPr b="1" i="0" lang="en-US" sz="6000" u="none" cap="none" strike="noStrike">
                <a:solidFill>
                  <a:srgbClr val="FFFFFF"/>
                </a:solidFill>
                <a:latin typeface="Roboto"/>
                <a:ea typeface="Roboto"/>
                <a:cs typeface="Roboto"/>
                <a:sym typeface="Roboto"/>
              </a:rPr>
              <a:t>70%</a:t>
            </a:r>
            <a:endParaRPr/>
          </a:p>
        </p:txBody>
      </p:sp>
      <p:sp>
        <p:nvSpPr>
          <p:cNvPr id="211" name="Google Shape;211;p24"/>
          <p:cNvSpPr/>
          <p:nvPr/>
        </p:nvSpPr>
        <p:spPr>
          <a:xfrm>
            <a:off x="8561725" y="6213069"/>
            <a:ext cx="1916709" cy="3053059"/>
          </a:xfrm>
          <a:prstGeom prst="rect">
            <a:avLst/>
          </a:prstGeom>
          <a:solidFill>
            <a:srgbClr val="C0CDDC"/>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2" name="Google Shape;212;p24"/>
          <p:cNvSpPr/>
          <p:nvPr/>
        </p:nvSpPr>
        <p:spPr>
          <a:xfrm>
            <a:off x="8744461" y="7237948"/>
            <a:ext cx="1551237" cy="10033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000"/>
              <a:buFont typeface="Roboto"/>
              <a:buNone/>
            </a:pPr>
            <a:r>
              <a:rPr b="1" i="0" lang="en-US" sz="6000" u="none" cap="none" strike="noStrike">
                <a:solidFill>
                  <a:srgbClr val="FFFFFF"/>
                </a:solidFill>
                <a:latin typeface="Roboto"/>
                <a:ea typeface="Roboto"/>
                <a:cs typeface="Roboto"/>
                <a:sym typeface="Roboto"/>
              </a:rPr>
              <a:t>45%</a:t>
            </a:r>
            <a:endParaRPr/>
          </a:p>
        </p:txBody>
      </p:sp>
      <p:sp>
        <p:nvSpPr>
          <p:cNvPr id="213" name="Google Shape;213;p24"/>
          <p:cNvSpPr/>
          <p:nvPr/>
        </p:nvSpPr>
        <p:spPr>
          <a:xfrm rot="-5400000">
            <a:off x="11233646" y="445702"/>
            <a:ext cx="1916709" cy="24646399"/>
          </a:xfrm>
          <a:prstGeom prst="rect">
            <a:avLst/>
          </a:prstGeom>
          <a:solidFill>
            <a:srgbClr val="F4D3B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14" name="Google Shape;214;p24"/>
          <p:cNvPicPr preferRelativeResize="0"/>
          <p:nvPr/>
        </p:nvPicPr>
        <p:blipFill rotWithShape="1">
          <a:blip r:embed="rId3">
            <a:alphaModFix/>
          </a:blip>
          <a:srcRect b="0" l="0" r="0" t="0"/>
          <a:stretch/>
        </p:blipFill>
        <p:spPr>
          <a:xfrm>
            <a:off x="20023025" y="12517247"/>
            <a:ext cx="503308" cy="503308"/>
          </a:xfrm>
          <a:prstGeom prst="rect">
            <a:avLst/>
          </a:prstGeom>
          <a:noFill/>
          <a:ln>
            <a:noFill/>
          </a:ln>
        </p:spPr>
      </p:pic>
      <p:pic>
        <p:nvPicPr>
          <p:cNvPr id="215" name="Google Shape;215;p24"/>
          <p:cNvPicPr preferRelativeResize="0"/>
          <p:nvPr/>
        </p:nvPicPr>
        <p:blipFill rotWithShape="1">
          <a:blip r:embed="rId4">
            <a:alphaModFix/>
          </a:blip>
          <a:srcRect b="0" l="0" r="0" t="0"/>
          <a:stretch/>
        </p:blipFill>
        <p:spPr>
          <a:xfrm>
            <a:off x="21140630" y="12524059"/>
            <a:ext cx="503308" cy="503308"/>
          </a:xfrm>
          <a:prstGeom prst="rect">
            <a:avLst/>
          </a:prstGeom>
          <a:noFill/>
          <a:ln>
            <a:noFill/>
          </a:ln>
        </p:spPr>
      </p:pic>
      <p:pic>
        <p:nvPicPr>
          <p:cNvPr id="216" name="Google Shape;216;p24"/>
          <p:cNvPicPr preferRelativeResize="0"/>
          <p:nvPr/>
        </p:nvPicPr>
        <p:blipFill rotWithShape="1">
          <a:blip r:embed="rId5">
            <a:alphaModFix/>
          </a:blip>
          <a:srcRect b="0" l="0" r="0" t="0"/>
          <a:stretch/>
        </p:blipFill>
        <p:spPr>
          <a:xfrm>
            <a:off x="22258234" y="12524549"/>
            <a:ext cx="503291" cy="503303"/>
          </a:xfrm>
          <a:prstGeom prst="rect">
            <a:avLst/>
          </a:prstGeom>
          <a:noFill/>
          <a:ln>
            <a:noFill/>
          </a:ln>
        </p:spPr>
      </p:pic>
      <p:cxnSp>
        <p:nvCxnSpPr>
          <p:cNvPr id="217" name="Google Shape;217;p24"/>
          <p:cNvCxnSpPr/>
          <p:nvPr/>
        </p:nvCxnSpPr>
        <p:spPr>
          <a:xfrm>
            <a:off x="1459254" y="12768901"/>
            <a:ext cx="1796052" cy="1"/>
          </a:xfrm>
          <a:prstGeom prst="straightConnector1">
            <a:avLst/>
          </a:prstGeom>
          <a:noFill/>
          <a:ln cap="rnd" cmpd="sng" w="63500">
            <a:solidFill>
              <a:srgbClr val="FFFFFF"/>
            </a:solidFill>
            <a:prstDash val="dashDot"/>
            <a:miter lim="400000"/>
            <a:headEnd len="sm" w="sm" type="none"/>
            <a:tailEnd len="sm" w="sm" type="none"/>
          </a:ln>
        </p:spPr>
      </p:cxnSp>
      <p:sp>
        <p:nvSpPr>
          <p:cNvPr id="218" name="Google Shape;218;p24"/>
          <p:cNvSpPr/>
          <p:nvPr/>
        </p:nvSpPr>
        <p:spPr>
          <a:xfrm>
            <a:off x="6332472" y="3091244"/>
            <a:ext cx="11719056" cy="1226816"/>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OVERVIEW OF GROWTH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pic>
        <p:nvPicPr>
          <p:cNvPr id="223" name="Google Shape;223;p25"/>
          <p:cNvPicPr preferRelativeResize="0"/>
          <p:nvPr/>
        </p:nvPicPr>
        <p:blipFill rotWithShape="1">
          <a:blip r:embed="rId3">
            <a:alphaModFix/>
          </a:blip>
          <a:srcRect b="0" l="12500" r="12500" t="0"/>
          <a:stretch/>
        </p:blipFill>
        <p:spPr>
          <a:xfrm>
            <a:off x="17664444" y="5748564"/>
            <a:ext cx="3996814" cy="3996905"/>
          </a:xfrm>
          <a:custGeom>
            <a:rect b="b" l="l" r="r" t="t"/>
            <a:pathLst>
              <a:path extrusionOk="0" h="21600" w="19679">
                <a:moveTo>
                  <a:pt x="9838" y="0"/>
                </a:moveTo>
                <a:cubicBezTo>
                  <a:pt x="7320" y="0"/>
                  <a:pt x="4803" y="1055"/>
                  <a:pt x="2882" y="3164"/>
                </a:cubicBezTo>
                <a:cubicBezTo>
                  <a:pt x="-961" y="7381"/>
                  <a:pt x="-961" y="14219"/>
                  <a:pt x="2882" y="18436"/>
                </a:cubicBezTo>
                <a:cubicBezTo>
                  <a:pt x="4803" y="20545"/>
                  <a:pt x="7320" y="21600"/>
                  <a:pt x="9838" y="21600"/>
                </a:cubicBezTo>
                <a:cubicBezTo>
                  <a:pt x="12356" y="21600"/>
                  <a:pt x="14875" y="20545"/>
                  <a:pt x="16796" y="18436"/>
                </a:cubicBezTo>
                <a:cubicBezTo>
                  <a:pt x="20639" y="14219"/>
                  <a:pt x="20639" y="7381"/>
                  <a:pt x="16796" y="3164"/>
                </a:cubicBezTo>
                <a:cubicBezTo>
                  <a:pt x="14875" y="1055"/>
                  <a:pt x="12356" y="0"/>
                  <a:pt x="9838" y="0"/>
                </a:cubicBezTo>
                <a:close/>
              </a:path>
            </a:pathLst>
          </a:custGeom>
          <a:noFill/>
          <a:ln>
            <a:noFill/>
          </a:ln>
        </p:spPr>
      </p:pic>
      <p:sp>
        <p:nvSpPr>
          <p:cNvPr id="224" name="Google Shape;224;p25"/>
          <p:cNvSpPr/>
          <p:nvPr/>
        </p:nvSpPr>
        <p:spPr>
          <a:xfrm>
            <a:off x="16434333" y="9014469"/>
            <a:ext cx="6327799" cy="3053061"/>
          </a:xfrm>
          <a:prstGeom prst="rect">
            <a:avLst/>
          </a:prstGeom>
          <a:solidFill>
            <a:srgbClr val="FFFFFF"/>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25" name="Google Shape;225;p25"/>
          <p:cNvPicPr preferRelativeResize="0"/>
          <p:nvPr/>
        </p:nvPicPr>
        <p:blipFill rotWithShape="1">
          <a:blip r:embed="rId4">
            <a:alphaModFix/>
          </a:blip>
          <a:srcRect b="8551" l="0" r="0" t="24675"/>
          <a:stretch/>
        </p:blipFill>
        <p:spPr>
          <a:xfrm>
            <a:off x="2778782" y="5748564"/>
            <a:ext cx="3996905" cy="3996872"/>
          </a:xfrm>
          <a:custGeom>
            <a:rect b="b" l="l" r="r" t="t"/>
            <a:pathLst>
              <a:path extrusionOk="0" h="20595" w="21600">
                <a:moveTo>
                  <a:pt x="10799" y="0"/>
                </a:moveTo>
                <a:cubicBezTo>
                  <a:pt x="8035" y="0"/>
                  <a:pt x="5272" y="1006"/>
                  <a:pt x="3164" y="3016"/>
                </a:cubicBezTo>
                <a:cubicBezTo>
                  <a:pt x="1055" y="5027"/>
                  <a:pt x="0" y="7661"/>
                  <a:pt x="0" y="10296"/>
                </a:cubicBezTo>
                <a:cubicBezTo>
                  <a:pt x="0" y="12932"/>
                  <a:pt x="1055" y="15568"/>
                  <a:pt x="3164" y="17579"/>
                </a:cubicBezTo>
                <a:cubicBezTo>
                  <a:pt x="7381" y="21600"/>
                  <a:pt x="14219" y="21600"/>
                  <a:pt x="18436" y="17579"/>
                </a:cubicBezTo>
                <a:cubicBezTo>
                  <a:pt x="20545" y="15568"/>
                  <a:pt x="21600" y="12932"/>
                  <a:pt x="21600" y="10296"/>
                </a:cubicBezTo>
                <a:cubicBezTo>
                  <a:pt x="21600" y="7661"/>
                  <a:pt x="20545" y="5027"/>
                  <a:pt x="18436" y="3016"/>
                </a:cubicBezTo>
                <a:cubicBezTo>
                  <a:pt x="16328" y="1006"/>
                  <a:pt x="13563" y="0"/>
                  <a:pt x="10799" y="0"/>
                </a:cubicBezTo>
                <a:close/>
              </a:path>
            </a:pathLst>
          </a:custGeom>
          <a:noFill/>
          <a:ln>
            <a:noFill/>
          </a:ln>
        </p:spPr>
      </p:pic>
      <p:pic>
        <p:nvPicPr>
          <p:cNvPr id="226" name="Google Shape;226;p25"/>
          <p:cNvPicPr preferRelativeResize="0"/>
          <p:nvPr/>
        </p:nvPicPr>
        <p:blipFill rotWithShape="1">
          <a:blip r:embed="rId5">
            <a:alphaModFix/>
          </a:blip>
          <a:srcRect b="6507" l="27293" r="14338" t="5951"/>
          <a:stretch/>
        </p:blipFill>
        <p:spPr>
          <a:xfrm>
            <a:off x="10189332" y="5761264"/>
            <a:ext cx="3996814" cy="3996872"/>
          </a:xfrm>
          <a:custGeom>
            <a:rect b="b" l="l" r="r" t="t"/>
            <a:pathLst>
              <a:path extrusionOk="0" h="20595" w="19679">
                <a:moveTo>
                  <a:pt x="9838" y="0"/>
                </a:moveTo>
                <a:cubicBezTo>
                  <a:pt x="7320"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6" y="0"/>
                  <a:pt x="9838" y="0"/>
                </a:cubicBezTo>
                <a:close/>
              </a:path>
            </a:pathLst>
          </a:custGeom>
          <a:noFill/>
          <a:ln>
            <a:noFill/>
          </a:ln>
        </p:spPr>
      </p:pic>
      <p:sp>
        <p:nvSpPr>
          <p:cNvPr id="227" name="Google Shape;227;p25"/>
          <p:cNvSpPr/>
          <p:nvPr/>
        </p:nvSpPr>
        <p:spPr>
          <a:xfrm>
            <a:off x="1613347" y="9007068"/>
            <a:ext cx="6327800" cy="3053060"/>
          </a:xfrm>
          <a:prstGeom prst="rect">
            <a:avLst/>
          </a:prstGeom>
          <a:solidFill>
            <a:srgbClr val="FFFFFF"/>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8" name="Google Shape;228;p25"/>
          <p:cNvSpPr/>
          <p:nvPr/>
        </p:nvSpPr>
        <p:spPr>
          <a:xfrm>
            <a:off x="9023839" y="9014469"/>
            <a:ext cx="6327800" cy="3053061"/>
          </a:xfrm>
          <a:prstGeom prst="rect">
            <a:avLst/>
          </a:prstGeom>
          <a:solidFill>
            <a:srgbClr val="FFFFFF"/>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9" name="Google Shape;229;p25"/>
          <p:cNvSpPr/>
          <p:nvPr/>
        </p:nvSpPr>
        <p:spPr>
          <a:xfrm>
            <a:off x="2626745" y="10038298"/>
            <a:ext cx="4301004" cy="9906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100% Authentic French Cuisine</a:t>
            </a:r>
            <a:endParaRPr/>
          </a:p>
        </p:txBody>
      </p:sp>
      <p:sp>
        <p:nvSpPr>
          <p:cNvPr id="230" name="Google Shape;230;p25"/>
          <p:cNvSpPr/>
          <p:nvPr/>
        </p:nvSpPr>
        <p:spPr>
          <a:xfrm>
            <a:off x="10189171" y="10045700"/>
            <a:ext cx="3997137" cy="9906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Friendly &amp; Reliable Service</a:t>
            </a:r>
            <a:endParaRPr/>
          </a:p>
        </p:txBody>
      </p:sp>
      <p:sp>
        <p:nvSpPr>
          <p:cNvPr id="231" name="Google Shape;231;p25"/>
          <p:cNvSpPr/>
          <p:nvPr/>
        </p:nvSpPr>
        <p:spPr>
          <a:xfrm>
            <a:off x="17429680" y="10267949"/>
            <a:ext cx="4466342" cy="546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Party &amp; Function Rooms</a:t>
            </a:r>
            <a:endParaRPr/>
          </a:p>
        </p:txBody>
      </p:sp>
      <p:sp>
        <p:nvSpPr>
          <p:cNvPr id="232" name="Google Shape;232;p25"/>
          <p:cNvSpPr/>
          <p:nvPr/>
        </p:nvSpPr>
        <p:spPr>
          <a:xfrm rot="-5400000">
            <a:off x="11233646" y="-11380921"/>
            <a:ext cx="1916709" cy="24646399"/>
          </a:xfrm>
          <a:prstGeom prst="rect">
            <a:avLst/>
          </a:prstGeom>
          <a:solidFill>
            <a:srgbClr val="C0CDD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33" name="Google Shape;233;p25"/>
          <p:cNvSpPr/>
          <p:nvPr/>
        </p:nvSpPr>
        <p:spPr>
          <a:xfrm>
            <a:off x="6332472" y="3211191"/>
            <a:ext cx="11719056" cy="1226816"/>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WHAT WE OFFER</a:t>
            </a:r>
            <a:endParaRPr/>
          </a:p>
        </p:txBody>
      </p:sp>
      <p:pic>
        <p:nvPicPr>
          <p:cNvPr id="234" name="Google Shape;234;p25"/>
          <p:cNvPicPr preferRelativeResize="0"/>
          <p:nvPr/>
        </p:nvPicPr>
        <p:blipFill rotWithShape="1">
          <a:blip r:embed="rId6">
            <a:alphaModFix/>
          </a:blip>
          <a:srcRect b="0" l="0" r="0" t="0"/>
          <a:stretch/>
        </p:blipFill>
        <p:spPr>
          <a:xfrm>
            <a:off x="12072825" y="706247"/>
            <a:ext cx="503308" cy="503308"/>
          </a:xfrm>
          <a:prstGeom prst="rect">
            <a:avLst/>
          </a:prstGeom>
          <a:noFill/>
          <a:ln>
            <a:noFill/>
          </a:ln>
        </p:spPr>
      </p:pic>
      <p:pic>
        <p:nvPicPr>
          <p:cNvPr id="235" name="Google Shape;235;p25"/>
          <p:cNvPicPr preferRelativeResize="0"/>
          <p:nvPr/>
        </p:nvPicPr>
        <p:blipFill rotWithShape="1">
          <a:blip r:embed="rId7">
            <a:alphaModFix/>
          </a:blip>
          <a:srcRect b="0" l="0" r="0" t="0"/>
          <a:stretch/>
        </p:blipFill>
        <p:spPr>
          <a:xfrm>
            <a:off x="13190430" y="713059"/>
            <a:ext cx="503308" cy="503308"/>
          </a:xfrm>
          <a:prstGeom prst="rect">
            <a:avLst/>
          </a:prstGeom>
          <a:noFill/>
          <a:ln>
            <a:noFill/>
          </a:ln>
        </p:spPr>
      </p:pic>
      <p:pic>
        <p:nvPicPr>
          <p:cNvPr id="236" name="Google Shape;236;p25"/>
          <p:cNvPicPr preferRelativeResize="0"/>
          <p:nvPr/>
        </p:nvPicPr>
        <p:blipFill rotWithShape="1">
          <a:blip r:embed="rId8">
            <a:alphaModFix/>
          </a:blip>
          <a:srcRect b="0" l="0" r="0" t="0"/>
          <a:stretch/>
        </p:blipFill>
        <p:spPr>
          <a:xfrm>
            <a:off x="14308034" y="713549"/>
            <a:ext cx="503291" cy="503303"/>
          </a:xfrm>
          <a:prstGeom prst="rect">
            <a:avLst/>
          </a:prstGeom>
          <a:noFill/>
          <a:ln>
            <a:noFill/>
          </a:ln>
        </p:spPr>
      </p:pic>
      <p:cxnSp>
        <p:nvCxnSpPr>
          <p:cNvPr id="237" name="Google Shape;237;p25"/>
          <p:cNvCxnSpPr/>
          <p:nvPr/>
        </p:nvCxnSpPr>
        <p:spPr>
          <a:xfrm>
            <a:off x="9617575" y="957901"/>
            <a:ext cx="1796052" cy="1"/>
          </a:xfrm>
          <a:prstGeom prst="straightConnector1">
            <a:avLst/>
          </a:prstGeom>
          <a:noFill/>
          <a:ln cap="rnd" cmpd="sng" w="63500">
            <a:solidFill>
              <a:srgbClr val="FFFFFF"/>
            </a:solidFill>
            <a:prstDash val="dashDot"/>
            <a:miter lim="400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pic>
        <p:nvPicPr>
          <p:cNvPr id="242" name="Google Shape;242;p26"/>
          <p:cNvPicPr preferRelativeResize="0"/>
          <p:nvPr/>
        </p:nvPicPr>
        <p:blipFill rotWithShape="1">
          <a:blip r:embed="rId3">
            <a:alphaModFix/>
          </a:blip>
          <a:srcRect b="28620" l="9118" r="1056" t="19293"/>
          <a:stretch/>
        </p:blipFill>
        <p:spPr>
          <a:xfrm>
            <a:off x="6859154" y="-69949"/>
            <a:ext cx="17524384" cy="6772673"/>
          </a:xfrm>
          <a:prstGeom prst="rect">
            <a:avLst/>
          </a:prstGeom>
          <a:noFill/>
          <a:ln>
            <a:noFill/>
          </a:ln>
        </p:spPr>
      </p:pic>
      <p:pic>
        <p:nvPicPr>
          <p:cNvPr id="243" name="Google Shape;243;p26"/>
          <p:cNvPicPr preferRelativeResize="0"/>
          <p:nvPr/>
        </p:nvPicPr>
        <p:blipFill rotWithShape="1">
          <a:blip r:embed="rId4">
            <a:alphaModFix/>
          </a:blip>
          <a:srcRect b="11603" l="2386" r="0" t="37928"/>
          <a:stretch/>
        </p:blipFill>
        <p:spPr>
          <a:xfrm>
            <a:off x="6859154" y="6832599"/>
            <a:ext cx="8941963" cy="6933904"/>
          </a:xfrm>
          <a:prstGeom prst="rect">
            <a:avLst/>
          </a:prstGeom>
          <a:noFill/>
          <a:ln>
            <a:noFill/>
          </a:ln>
        </p:spPr>
      </p:pic>
      <p:pic>
        <p:nvPicPr>
          <p:cNvPr id="244" name="Google Shape;244;p26"/>
          <p:cNvPicPr preferRelativeResize="0"/>
          <p:nvPr/>
        </p:nvPicPr>
        <p:blipFill rotWithShape="1">
          <a:blip r:embed="rId5">
            <a:alphaModFix/>
          </a:blip>
          <a:srcRect b="21236" l="3920" r="0" t="16000"/>
          <a:stretch/>
        </p:blipFill>
        <p:spPr>
          <a:xfrm>
            <a:off x="15926955" y="6832599"/>
            <a:ext cx="8531595" cy="6964067"/>
          </a:xfrm>
          <a:prstGeom prst="rect">
            <a:avLst/>
          </a:prstGeom>
          <a:noFill/>
          <a:ln>
            <a:noFill/>
          </a:ln>
        </p:spPr>
      </p:pic>
      <p:pic>
        <p:nvPicPr>
          <p:cNvPr id="245" name="Google Shape;245;p26"/>
          <p:cNvPicPr preferRelativeResize="0"/>
          <p:nvPr/>
        </p:nvPicPr>
        <p:blipFill rotWithShape="1">
          <a:blip r:embed="rId6">
            <a:alphaModFix/>
          </a:blip>
          <a:srcRect b="0" l="0" r="24947" t="0"/>
          <a:stretch/>
        </p:blipFill>
        <p:spPr>
          <a:xfrm>
            <a:off x="-155063" y="-12998"/>
            <a:ext cx="6875680" cy="13741996"/>
          </a:xfrm>
          <a:prstGeom prst="rect">
            <a:avLst/>
          </a:prstGeom>
          <a:noFill/>
          <a:ln>
            <a:noFill/>
          </a:ln>
        </p:spPr>
      </p:pic>
      <p:sp>
        <p:nvSpPr>
          <p:cNvPr id="246" name="Google Shape;246;p26"/>
          <p:cNvSpPr/>
          <p:nvPr/>
        </p:nvSpPr>
        <p:spPr>
          <a:xfrm>
            <a:off x="5949151" y="5225690"/>
            <a:ext cx="12485699" cy="3264620"/>
          </a:xfrm>
          <a:prstGeom prst="rect">
            <a:avLst/>
          </a:prstGeom>
          <a:solidFill>
            <a:srgbClr val="FFFFFF"/>
          </a:solidFill>
          <a:ln>
            <a:noFill/>
          </a:ln>
          <a:effectLst>
            <a:outerShdw blurRad="381000" rotWithShape="0" dir="162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7" name="Google Shape;247;p26"/>
          <p:cNvSpPr/>
          <p:nvPr/>
        </p:nvSpPr>
        <p:spPr>
          <a:xfrm>
            <a:off x="6332472" y="6244592"/>
            <a:ext cx="11719056" cy="1226816"/>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IMAGE GALLERY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27"/>
          <p:cNvSpPr/>
          <p:nvPr/>
        </p:nvSpPr>
        <p:spPr>
          <a:xfrm>
            <a:off x="993" y="7174110"/>
            <a:ext cx="24382015" cy="6543280"/>
          </a:xfrm>
          <a:prstGeom prst="rect">
            <a:avLst/>
          </a:prstGeom>
          <a:solidFill>
            <a:srgbClr val="C0CDDC">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53" name="Google Shape;253;p27"/>
          <p:cNvPicPr preferRelativeResize="0"/>
          <p:nvPr/>
        </p:nvPicPr>
        <p:blipFill rotWithShape="1">
          <a:blip r:embed="rId3">
            <a:alphaModFix/>
          </a:blip>
          <a:srcRect b="37395" l="64947" r="2281" t="0"/>
          <a:stretch/>
        </p:blipFill>
        <p:spPr>
          <a:xfrm>
            <a:off x="2211956" y="4880637"/>
            <a:ext cx="3557290" cy="3557291"/>
          </a:xfrm>
          <a:prstGeom prst="rect">
            <a:avLst/>
          </a:prstGeom>
          <a:noFill/>
          <a:ln>
            <a:noFill/>
          </a:ln>
          <a:effectLst>
            <a:outerShdw blurRad="381000" rotWithShape="0" dir="5400000" dist="150757">
              <a:srgbClr val="000000">
                <a:alpha val="11764"/>
              </a:srgbClr>
            </a:outerShdw>
          </a:effectLst>
        </p:spPr>
      </p:pic>
      <p:pic>
        <p:nvPicPr>
          <p:cNvPr id="254" name="Google Shape;254;p27"/>
          <p:cNvPicPr preferRelativeResize="0"/>
          <p:nvPr/>
        </p:nvPicPr>
        <p:blipFill rotWithShape="1">
          <a:blip r:embed="rId4">
            <a:alphaModFix/>
          </a:blip>
          <a:srcRect b="21210" l="37408" r="7815" t="558"/>
          <a:stretch/>
        </p:blipFill>
        <p:spPr>
          <a:xfrm>
            <a:off x="7527155" y="4880637"/>
            <a:ext cx="3557291" cy="3557291"/>
          </a:xfrm>
          <a:prstGeom prst="rect">
            <a:avLst/>
          </a:prstGeom>
          <a:noFill/>
          <a:ln>
            <a:noFill/>
          </a:ln>
          <a:effectLst>
            <a:outerShdw blurRad="381000" rotWithShape="0" dir="5400000" dist="150757">
              <a:srgbClr val="000000">
                <a:alpha val="11764"/>
              </a:srgbClr>
            </a:outerShdw>
          </a:effectLst>
        </p:spPr>
      </p:pic>
      <p:pic>
        <p:nvPicPr>
          <p:cNvPr id="255" name="Google Shape;255;p27"/>
          <p:cNvPicPr preferRelativeResize="0"/>
          <p:nvPr/>
        </p:nvPicPr>
        <p:blipFill rotWithShape="1">
          <a:blip r:embed="rId5">
            <a:alphaModFix/>
          </a:blip>
          <a:srcRect b="32422" l="43204" r="12942" t="1854"/>
          <a:stretch/>
        </p:blipFill>
        <p:spPr>
          <a:xfrm>
            <a:off x="13070954" y="4880637"/>
            <a:ext cx="3557291" cy="3557291"/>
          </a:xfrm>
          <a:prstGeom prst="rect">
            <a:avLst/>
          </a:prstGeom>
          <a:noFill/>
          <a:ln>
            <a:noFill/>
          </a:ln>
          <a:effectLst>
            <a:outerShdw blurRad="381000" rotWithShape="0" dir="5400000" dist="150757">
              <a:srgbClr val="000000">
                <a:alpha val="11764"/>
              </a:srgbClr>
            </a:outerShdw>
          </a:effectLst>
        </p:spPr>
      </p:pic>
      <p:pic>
        <p:nvPicPr>
          <p:cNvPr id="256" name="Google Shape;256;p27"/>
          <p:cNvPicPr preferRelativeResize="0"/>
          <p:nvPr/>
        </p:nvPicPr>
        <p:blipFill rotWithShape="1">
          <a:blip r:embed="rId6">
            <a:alphaModFix/>
          </a:blip>
          <a:srcRect b="25972" l="41087" r="14784" t="7891"/>
          <a:stretch/>
        </p:blipFill>
        <p:spPr>
          <a:xfrm>
            <a:off x="18614755" y="4880637"/>
            <a:ext cx="3557290" cy="3557291"/>
          </a:xfrm>
          <a:prstGeom prst="rect">
            <a:avLst/>
          </a:prstGeom>
          <a:noFill/>
          <a:ln>
            <a:noFill/>
          </a:ln>
          <a:effectLst>
            <a:outerShdw blurRad="381000" rotWithShape="0" dir="5400000" dist="150757">
              <a:srgbClr val="000000">
                <a:alpha val="11764"/>
              </a:srgbClr>
            </a:outerShdw>
          </a:effectLst>
        </p:spPr>
      </p:pic>
      <p:sp>
        <p:nvSpPr>
          <p:cNvPr id="257" name="Google Shape;257;p27"/>
          <p:cNvSpPr/>
          <p:nvPr/>
        </p:nvSpPr>
        <p:spPr>
          <a:xfrm>
            <a:off x="6332472" y="2392899"/>
            <a:ext cx="11719056" cy="1226816"/>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OUR STAFF</a:t>
            </a:r>
            <a:endParaRPr/>
          </a:p>
        </p:txBody>
      </p:sp>
      <p:sp>
        <p:nvSpPr>
          <p:cNvPr id="258" name="Google Shape;258;p27"/>
          <p:cNvSpPr/>
          <p:nvPr/>
        </p:nvSpPr>
        <p:spPr>
          <a:xfrm>
            <a:off x="2216531" y="8236956"/>
            <a:ext cx="3557191" cy="2142398"/>
          </a:xfrm>
          <a:prstGeom prst="rect">
            <a:avLst/>
          </a:prstGeom>
          <a:solidFill>
            <a:srgbClr val="F4D3BC"/>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59" name="Google Shape;259;p27"/>
          <p:cNvSpPr/>
          <p:nvPr/>
        </p:nvSpPr>
        <p:spPr>
          <a:xfrm>
            <a:off x="2553473" y="10853200"/>
            <a:ext cx="2883307"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Owner &amp; CEO</a:t>
            </a:r>
            <a:endParaRPr/>
          </a:p>
        </p:txBody>
      </p:sp>
      <p:sp>
        <p:nvSpPr>
          <p:cNvPr id="260" name="Google Shape;260;p27"/>
          <p:cNvSpPr/>
          <p:nvPr/>
        </p:nvSpPr>
        <p:spPr>
          <a:xfrm>
            <a:off x="2422376" y="8606482"/>
            <a:ext cx="3145502" cy="140334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500"/>
              <a:buFont typeface="Poppins SemiBold"/>
              <a:buNone/>
            </a:pPr>
            <a:r>
              <a:rPr b="0" i="0" lang="en-US" sz="3500" u="none" cap="none" strike="noStrike">
                <a:solidFill>
                  <a:srgbClr val="FFFFFF"/>
                </a:solidFill>
                <a:latin typeface="Poppins SemiBold"/>
                <a:ea typeface="Poppins SemiBold"/>
                <a:cs typeface="Poppins SemiBold"/>
                <a:sym typeface="Poppins SemiBold"/>
              </a:rPr>
              <a:t>Steve</a:t>
            </a:r>
            <a:endParaRPr/>
          </a:p>
          <a:p>
            <a:pPr indent="0" lvl="0" marL="0" marR="0" rtl="0" algn="ctr">
              <a:lnSpc>
                <a:spcPct val="100000"/>
              </a:lnSpc>
              <a:spcBef>
                <a:spcPts val="0"/>
              </a:spcBef>
              <a:spcAft>
                <a:spcPts val="0"/>
              </a:spcAft>
              <a:buClr>
                <a:srgbClr val="FFFFFF"/>
              </a:buClr>
              <a:buSzPts val="3500"/>
              <a:buFont typeface="Poppins SemiBold"/>
              <a:buNone/>
            </a:pPr>
            <a:r>
              <a:rPr b="0" i="0" lang="en-US" sz="3500" u="none" cap="none" strike="noStrike">
                <a:solidFill>
                  <a:srgbClr val="FFFFFF"/>
                </a:solidFill>
                <a:latin typeface="Poppins SemiBold"/>
                <a:ea typeface="Poppins SemiBold"/>
                <a:cs typeface="Poppins SemiBold"/>
                <a:sym typeface="Poppins SemiBold"/>
              </a:rPr>
              <a:t>Roberts</a:t>
            </a:r>
            <a:endParaRPr/>
          </a:p>
        </p:txBody>
      </p:sp>
      <p:sp>
        <p:nvSpPr>
          <p:cNvPr id="261" name="Google Shape;261;p27"/>
          <p:cNvSpPr/>
          <p:nvPr/>
        </p:nvSpPr>
        <p:spPr>
          <a:xfrm>
            <a:off x="7527155" y="8236956"/>
            <a:ext cx="3557191" cy="2142398"/>
          </a:xfrm>
          <a:prstGeom prst="rect">
            <a:avLst/>
          </a:prstGeom>
          <a:solidFill>
            <a:srgbClr val="F4D3BC"/>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2" name="Google Shape;262;p27"/>
          <p:cNvSpPr/>
          <p:nvPr/>
        </p:nvSpPr>
        <p:spPr>
          <a:xfrm>
            <a:off x="7864097" y="10853200"/>
            <a:ext cx="2883307"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Executive Chef</a:t>
            </a:r>
            <a:endParaRPr/>
          </a:p>
        </p:txBody>
      </p:sp>
      <p:sp>
        <p:nvSpPr>
          <p:cNvPr id="263" name="Google Shape;263;p27"/>
          <p:cNvSpPr/>
          <p:nvPr/>
        </p:nvSpPr>
        <p:spPr>
          <a:xfrm>
            <a:off x="7733000" y="8606481"/>
            <a:ext cx="3145502" cy="140334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500"/>
              <a:buFont typeface="Poppins SemiBold"/>
              <a:buNone/>
            </a:pPr>
            <a:r>
              <a:rPr b="0" i="0" lang="en-US" sz="3500" u="none" cap="none" strike="noStrike">
                <a:solidFill>
                  <a:srgbClr val="FFFFFF"/>
                </a:solidFill>
                <a:latin typeface="Poppins SemiBold"/>
                <a:ea typeface="Poppins SemiBold"/>
                <a:cs typeface="Poppins SemiBold"/>
                <a:sym typeface="Poppins SemiBold"/>
              </a:rPr>
              <a:t>Carlile Madison</a:t>
            </a:r>
            <a:endParaRPr/>
          </a:p>
        </p:txBody>
      </p:sp>
      <p:sp>
        <p:nvSpPr>
          <p:cNvPr id="264" name="Google Shape;264;p27"/>
          <p:cNvSpPr/>
          <p:nvPr/>
        </p:nvSpPr>
        <p:spPr>
          <a:xfrm>
            <a:off x="13070954" y="8236956"/>
            <a:ext cx="3557191" cy="2142398"/>
          </a:xfrm>
          <a:prstGeom prst="rect">
            <a:avLst/>
          </a:prstGeom>
          <a:solidFill>
            <a:srgbClr val="C0CDDC"/>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5" name="Google Shape;265;p27"/>
          <p:cNvSpPr/>
          <p:nvPr/>
        </p:nvSpPr>
        <p:spPr>
          <a:xfrm>
            <a:off x="13407895" y="10853200"/>
            <a:ext cx="2883307"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Sous Chef</a:t>
            </a:r>
            <a:endParaRPr/>
          </a:p>
        </p:txBody>
      </p:sp>
      <p:sp>
        <p:nvSpPr>
          <p:cNvPr id="266" name="Google Shape;266;p27"/>
          <p:cNvSpPr/>
          <p:nvPr/>
        </p:nvSpPr>
        <p:spPr>
          <a:xfrm>
            <a:off x="13276798" y="8606481"/>
            <a:ext cx="3145502" cy="140334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500"/>
              <a:buFont typeface="Poppins SemiBold"/>
              <a:buNone/>
            </a:pPr>
            <a:r>
              <a:rPr b="0" i="0" lang="en-US" sz="3500" u="none" cap="none" strike="noStrike">
                <a:solidFill>
                  <a:srgbClr val="FFFFFF"/>
                </a:solidFill>
                <a:latin typeface="Poppins SemiBold"/>
                <a:ea typeface="Poppins SemiBold"/>
                <a:cs typeface="Poppins SemiBold"/>
                <a:sym typeface="Poppins SemiBold"/>
              </a:rPr>
              <a:t>Peter </a:t>
            </a:r>
            <a:endParaRPr/>
          </a:p>
          <a:p>
            <a:pPr indent="0" lvl="0" marL="0" marR="0" rtl="0" algn="ctr">
              <a:lnSpc>
                <a:spcPct val="100000"/>
              </a:lnSpc>
              <a:spcBef>
                <a:spcPts val="0"/>
              </a:spcBef>
              <a:spcAft>
                <a:spcPts val="0"/>
              </a:spcAft>
              <a:buClr>
                <a:srgbClr val="FFFFFF"/>
              </a:buClr>
              <a:buSzPts val="3500"/>
              <a:buFont typeface="Poppins SemiBold"/>
              <a:buNone/>
            </a:pPr>
            <a:r>
              <a:rPr b="0" i="0" lang="en-US" sz="3500" u="none" cap="none" strike="noStrike">
                <a:solidFill>
                  <a:srgbClr val="FFFFFF"/>
                </a:solidFill>
                <a:latin typeface="Poppins SemiBold"/>
                <a:ea typeface="Poppins SemiBold"/>
                <a:cs typeface="Poppins SemiBold"/>
                <a:sym typeface="Poppins SemiBold"/>
              </a:rPr>
              <a:t>Brooks</a:t>
            </a:r>
            <a:endParaRPr/>
          </a:p>
        </p:txBody>
      </p:sp>
      <p:sp>
        <p:nvSpPr>
          <p:cNvPr id="267" name="Google Shape;267;p27"/>
          <p:cNvSpPr/>
          <p:nvPr/>
        </p:nvSpPr>
        <p:spPr>
          <a:xfrm>
            <a:off x="18614753" y="8236956"/>
            <a:ext cx="3557192" cy="2142398"/>
          </a:xfrm>
          <a:prstGeom prst="rect">
            <a:avLst/>
          </a:prstGeom>
          <a:solidFill>
            <a:srgbClr val="C0CDDC"/>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8" name="Google Shape;268;p27"/>
          <p:cNvSpPr/>
          <p:nvPr/>
        </p:nvSpPr>
        <p:spPr>
          <a:xfrm>
            <a:off x="18951695" y="10853200"/>
            <a:ext cx="2883308"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Station Chef</a:t>
            </a:r>
            <a:endParaRPr/>
          </a:p>
        </p:txBody>
      </p:sp>
      <p:sp>
        <p:nvSpPr>
          <p:cNvPr id="269" name="Google Shape;269;p27"/>
          <p:cNvSpPr/>
          <p:nvPr/>
        </p:nvSpPr>
        <p:spPr>
          <a:xfrm>
            <a:off x="18820598" y="8606481"/>
            <a:ext cx="3145502" cy="140334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500"/>
              <a:buFont typeface="Poppins SemiBold"/>
              <a:buNone/>
            </a:pPr>
            <a:r>
              <a:rPr b="0" i="0" lang="en-US" sz="3500" u="none" cap="none" strike="noStrike">
                <a:solidFill>
                  <a:srgbClr val="FFFFFF"/>
                </a:solidFill>
                <a:latin typeface="Poppins SemiBold"/>
                <a:ea typeface="Poppins SemiBold"/>
                <a:cs typeface="Poppins SemiBold"/>
                <a:sym typeface="Poppins SemiBold"/>
              </a:rPr>
              <a:t>Marc</a:t>
            </a:r>
            <a:endParaRPr/>
          </a:p>
          <a:p>
            <a:pPr indent="0" lvl="0" marL="0" marR="0" rtl="0" algn="ctr">
              <a:lnSpc>
                <a:spcPct val="100000"/>
              </a:lnSpc>
              <a:spcBef>
                <a:spcPts val="0"/>
              </a:spcBef>
              <a:spcAft>
                <a:spcPts val="0"/>
              </a:spcAft>
              <a:buClr>
                <a:srgbClr val="FFFFFF"/>
              </a:buClr>
              <a:buSzPts val="3500"/>
              <a:buFont typeface="Poppins SemiBold"/>
              <a:buNone/>
            </a:pPr>
            <a:r>
              <a:rPr b="0" i="0" lang="en-US" sz="3500" u="none" cap="none" strike="noStrike">
                <a:solidFill>
                  <a:srgbClr val="FFFFFF"/>
                </a:solidFill>
                <a:latin typeface="Poppins SemiBold"/>
                <a:ea typeface="Poppins SemiBold"/>
                <a:cs typeface="Poppins SemiBold"/>
                <a:sym typeface="Poppins SemiBold"/>
              </a:rPr>
              <a:t>Queens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28"/>
          <p:cNvSpPr/>
          <p:nvPr/>
        </p:nvSpPr>
        <p:spPr>
          <a:xfrm>
            <a:off x="6567471" y="5467355"/>
            <a:ext cx="11249058" cy="2781290"/>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C0CDDC"/>
              </a:buClr>
              <a:buSzPts val="15000"/>
              <a:buFont typeface="Poppins"/>
              <a:buNone/>
            </a:pPr>
            <a:r>
              <a:rPr b="1" i="0" lang="en-US" sz="15000" u="none" cap="none" strike="noStrike">
                <a:solidFill>
                  <a:srgbClr val="C0CDDC"/>
                </a:solidFill>
                <a:latin typeface="Poppins"/>
                <a:ea typeface="Poppins"/>
                <a:cs typeface="Poppins"/>
                <a:sym typeface="Poppins"/>
              </a:rPr>
              <a:t>THANK</a:t>
            </a:r>
            <a:r>
              <a:rPr b="1" i="0" lang="en-US" sz="15000" u="none" cap="none" strike="noStrike">
                <a:solidFill>
                  <a:srgbClr val="F4D3BC"/>
                </a:solidFill>
                <a:latin typeface="Poppins"/>
                <a:ea typeface="Poppins"/>
                <a:cs typeface="Poppins"/>
                <a:sym typeface="Poppins"/>
              </a:rPr>
              <a:t> YOU</a:t>
            </a:r>
            <a:endParaRPr/>
          </a:p>
        </p:txBody>
      </p:sp>
      <p:sp>
        <p:nvSpPr>
          <p:cNvPr id="275" name="Google Shape;275;p28"/>
          <p:cNvSpPr/>
          <p:nvPr/>
        </p:nvSpPr>
        <p:spPr>
          <a:xfrm>
            <a:off x="6836023" y="12400756"/>
            <a:ext cx="10711954" cy="959644"/>
          </a:xfrm>
          <a:prstGeom prst="rect">
            <a:avLst/>
          </a:prstGeom>
          <a:noFill/>
          <a:ln>
            <a:noFill/>
          </a:ln>
        </p:spPr>
        <p:txBody>
          <a:bodyPr anchorCtr="0" anchor="t" bIns="50800" lIns="50800" spcFirstLastPara="1" rIns="50800" wrap="square" tIns="50800">
            <a:noAutofit/>
          </a:bodyPr>
          <a:lstStyle/>
          <a:p>
            <a:pPr indent="0" lvl="0" marL="0" marR="0" rtl="0" algn="ctr">
              <a:lnSpc>
                <a:spcPct val="186666"/>
              </a:lnSpc>
              <a:spcBef>
                <a:spcPts val="0"/>
              </a:spcBef>
              <a:spcAft>
                <a:spcPts val="0"/>
              </a:spcAft>
              <a:buClr>
                <a:srgbClr val="C0CDDC"/>
              </a:buClr>
              <a:buSzPts val="3000"/>
              <a:buFont typeface="Roboto"/>
              <a:buNone/>
            </a:pPr>
            <a:r>
              <a:rPr b="0" i="0" lang="en-US" sz="3000" u="none" cap="none" strike="noStrike">
                <a:solidFill>
                  <a:srgbClr val="C0CDDC"/>
                </a:solidFill>
                <a:latin typeface="Roboto"/>
                <a:ea typeface="Roboto"/>
                <a:cs typeface="Roboto"/>
                <a:sym typeface="Roboto"/>
              </a:rPr>
              <a:t>euzentcf.com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pic>
        <p:nvPicPr>
          <p:cNvPr id="74" name="Google Shape;74;p15"/>
          <p:cNvPicPr preferRelativeResize="0"/>
          <p:nvPr/>
        </p:nvPicPr>
        <p:blipFill rotWithShape="1">
          <a:blip r:embed="rId3">
            <a:alphaModFix/>
          </a:blip>
          <a:srcRect b="48488" l="0" r="0" t="8904"/>
          <a:stretch/>
        </p:blipFill>
        <p:spPr>
          <a:xfrm>
            <a:off x="0" y="-31134"/>
            <a:ext cx="24384001" cy="6914357"/>
          </a:xfrm>
          <a:prstGeom prst="rect">
            <a:avLst/>
          </a:prstGeom>
          <a:noFill/>
          <a:ln>
            <a:noFill/>
          </a:ln>
        </p:spPr>
      </p:pic>
      <p:sp>
        <p:nvSpPr>
          <p:cNvPr id="75" name="Google Shape;75;p15"/>
          <p:cNvSpPr/>
          <p:nvPr/>
        </p:nvSpPr>
        <p:spPr>
          <a:xfrm>
            <a:off x="3016631" y="5828307"/>
            <a:ext cx="5559516" cy="6256736"/>
          </a:xfrm>
          <a:prstGeom prst="rect">
            <a:avLst/>
          </a:prstGeom>
          <a:solidFill>
            <a:srgbClr val="FFFFFF"/>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6" name="Google Shape;76;p15"/>
          <p:cNvSpPr/>
          <p:nvPr/>
        </p:nvSpPr>
        <p:spPr>
          <a:xfrm>
            <a:off x="1149731" y="5828307"/>
            <a:ext cx="1916709" cy="6256735"/>
          </a:xfrm>
          <a:prstGeom prst="rect">
            <a:avLst/>
          </a:prstGeom>
          <a:solidFill>
            <a:srgbClr val="F4D3BC"/>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 name="Google Shape;77;p15"/>
          <p:cNvSpPr/>
          <p:nvPr/>
        </p:nvSpPr>
        <p:spPr>
          <a:xfrm>
            <a:off x="3582387" y="8054842"/>
            <a:ext cx="4466342" cy="292862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5E5E5E"/>
              </a:buClr>
              <a:buSzPts val="1800"/>
              <a:buFont typeface="Roboto"/>
              <a:buNone/>
            </a:pPr>
            <a:r>
              <a:rPr b="0" i="0" lang="en-US" sz="1800" u="none" cap="none" strike="noStrike">
                <a:solidFill>
                  <a:srgbClr val="5E5E5E"/>
                </a:solidFill>
                <a:latin typeface="Roboto"/>
                <a:ea typeface="Roboto"/>
                <a:cs typeface="Roboto"/>
                <a:sym typeface="Roboto"/>
              </a:rPr>
              <a:t>This food and dessert sale will be held at Queens, New York on April 1, 2020 from 10am to 10pm. Tickets start at $50 each and will feature all of our best homemade dishes and beverages at affordable prices. Profits gained from this event will be used for the construction and opening of Euzent’s 3rd branch at Los Angeles, California.</a:t>
            </a:r>
            <a:endParaRPr/>
          </a:p>
        </p:txBody>
      </p:sp>
      <p:sp>
        <p:nvSpPr>
          <p:cNvPr id="78" name="Google Shape;78;p15"/>
          <p:cNvSpPr/>
          <p:nvPr/>
        </p:nvSpPr>
        <p:spPr>
          <a:xfrm>
            <a:off x="3582387" y="6389717"/>
            <a:ext cx="4301004" cy="1025922"/>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4D3BC"/>
              </a:buClr>
              <a:buSzPts val="3000"/>
              <a:buFont typeface="Poppins"/>
              <a:buNone/>
            </a:pPr>
            <a:r>
              <a:rPr b="1" i="0" lang="en-US" sz="3000" u="none" cap="none" strike="noStrike">
                <a:solidFill>
                  <a:srgbClr val="F4D3BC"/>
                </a:solidFill>
                <a:latin typeface="Poppins"/>
                <a:ea typeface="Poppins"/>
                <a:cs typeface="Poppins"/>
                <a:sym typeface="Poppins"/>
              </a:rPr>
              <a:t>SUMMER CRAZY DISCOUNT</a:t>
            </a:r>
            <a:endParaRPr/>
          </a:p>
        </p:txBody>
      </p:sp>
      <p:sp>
        <p:nvSpPr>
          <p:cNvPr id="79" name="Google Shape;79;p15"/>
          <p:cNvSpPr/>
          <p:nvPr/>
        </p:nvSpPr>
        <p:spPr>
          <a:xfrm>
            <a:off x="1508028" y="6312127"/>
            <a:ext cx="1200115" cy="1181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200"/>
              <a:buFont typeface="Roboto"/>
              <a:buNone/>
            </a:pPr>
            <a:r>
              <a:rPr b="1" i="0" lang="en-US" sz="7200" u="none" cap="none" strike="noStrike">
                <a:solidFill>
                  <a:srgbClr val="FFFFFF"/>
                </a:solidFill>
                <a:latin typeface="Roboto"/>
                <a:ea typeface="Roboto"/>
                <a:cs typeface="Roboto"/>
                <a:sym typeface="Roboto"/>
              </a:rPr>
              <a:t>01</a:t>
            </a:r>
            <a:endParaRPr/>
          </a:p>
        </p:txBody>
      </p:sp>
      <p:sp>
        <p:nvSpPr>
          <p:cNvPr id="80" name="Google Shape;80;p15"/>
          <p:cNvSpPr/>
          <p:nvPr/>
        </p:nvSpPr>
        <p:spPr>
          <a:xfrm>
            <a:off x="10347551" y="5828307"/>
            <a:ext cx="5559516" cy="6256736"/>
          </a:xfrm>
          <a:prstGeom prst="rect">
            <a:avLst/>
          </a:prstGeom>
          <a:solidFill>
            <a:srgbClr val="FFFFFF"/>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1" name="Google Shape;81;p15"/>
          <p:cNvSpPr/>
          <p:nvPr/>
        </p:nvSpPr>
        <p:spPr>
          <a:xfrm>
            <a:off x="10997333" y="6389717"/>
            <a:ext cx="3997137" cy="1025922"/>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C0CDDC"/>
              </a:buClr>
              <a:buSzPts val="3000"/>
              <a:buFont typeface="Poppins"/>
              <a:buNone/>
            </a:pPr>
            <a:r>
              <a:rPr b="1" i="0" lang="en-US" sz="3000" u="none" cap="none" strike="noStrike">
                <a:solidFill>
                  <a:srgbClr val="C0CDDC"/>
                </a:solidFill>
                <a:latin typeface="Poppins"/>
                <a:ea typeface="Poppins"/>
                <a:cs typeface="Poppins"/>
                <a:sym typeface="Poppins"/>
              </a:rPr>
              <a:t>GRANDEAU LE </a:t>
            </a:r>
            <a:endParaRPr/>
          </a:p>
          <a:p>
            <a:pPr indent="0" lvl="0" marL="0" marR="0" rtl="0" algn="l">
              <a:lnSpc>
                <a:spcPct val="100000"/>
              </a:lnSpc>
              <a:spcBef>
                <a:spcPts val="0"/>
              </a:spcBef>
              <a:spcAft>
                <a:spcPts val="0"/>
              </a:spcAft>
              <a:buClr>
                <a:srgbClr val="C0CDDC"/>
              </a:buClr>
              <a:buSzPts val="3000"/>
              <a:buFont typeface="Poppins"/>
              <a:buNone/>
            </a:pPr>
            <a:r>
              <a:rPr b="1" i="0" lang="en-US" sz="3000" u="none" cap="none" strike="noStrike">
                <a:solidFill>
                  <a:srgbClr val="C0CDDC"/>
                </a:solidFill>
                <a:latin typeface="Poppins"/>
                <a:ea typeface="Poppins"/>
                <a:cs typeface="Poppins"/>
                <a:sym typeface="Poppins"/>
              </a:rPr>
              <a:t>COOK FEST</a:t>
            </a:r>
            <a:endParaRPr/>
          </a:p>
        </p:txBody>
      </p:sp>
      <p:sp>
        <p:nvSpPr>
          <p:cNvPr id="82" name="Google Shape;82;p15"/>
          <p:cNvSpPr/>
          <p:nvPr/>
        </p:nvSpPr>
        <p:spPr>
          <a:xfrm>
            <a:off x="10997333" y="8034522"/>
            <a:ext cx="4466342" cy="324866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5E5E5E"/>
              </a:buClr>
              <a:buSzPts val="1800"/>
              <a:buFont typeface="Roboto"/>
              <a:buNone/>
            </a:pPr>
            <a:r>
              <a:rPr b="0" i="0" lang="en-US" sz="1800" u="none" cap="none" strike="noStrike">
                <a:solidFill>
                  <a:srgbClr val="5E5E5E"/>
                </a:solidFill>
                <a:latin typeface="Roboto"/>
                <a:ea typeface="Roboto"/>
                <a:cs typeface="Roboto"/>
                <a:sym typeface="Roboto"/>
              </a:rPr>
              <a:t>This event will be held at the newly opened Dallas branch on July 20, 2021 from 10am to 8pm. Tickets will be at $100 each and will feature a grand cook fest with lots of authentic freshly made dishes and unlimited drinks &amp; beverages. 80% of profits will be donated to the Save Earth foundation. The remaining 20% of profits will be used to upgrade Euzent’s cooking and baking facilities.</a:t>
            </a:r>
            <a:endParaRPr/>
          </a:p>
        </p:txBody>
      </p:sp>
      <p:sp>
        <p:nvSpPr>
          <p:cNvPr id="83" name="Google Shape;83;p15"/>
          <p:cNvSpPr/>
          <p:nvPr/>
        </p:nvSpPr>
        <p:spPr>
          <a:xfrm>
            <a:off x="17656645" y="5812831"/>
            <a:ext cx="5559516" cy="6259512"/>
          </a:xfrm>
          <a:prstGeom prst="rect">
            <a:avLst/>
          </a:prstGeom>
          <a:solidFill>
            <a:srgbClr val="FFFFFF"/>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4" name="Google Shape;84;p15"/>
          <p:cNvSpPr/>
          <p:nvPr/>
        </p:nvSpPr>
        <p:spPr>
          <a:xfrm>
            <a:off x="18310727" y="6389717"/>
            <a:ext cx="4466342" cy="1025922"/>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C0CDDC"/>
              </a:buClr>
              <a:buSzPts val="3000"/>
              <a:buFont typeface="Poppins"/>
              <a:buNone/>
            </a:pPr>
            <a:r>
              <a:rPr b="1" i="0" lang="en-US" sz="3000" u="none" cap="none" strike="noStrike">
                <a:solidFill>
                  <a:srgbClr val="C0CDDC"/>
                </a:solidFill>
                <a:latin typeface="Poppins"/>
                <a:ea typeface="Poppins"/>
                <a:cs typeface="Poppins"/>
                <a:sym typeface="Poppins"/>
              </a:rPr>
              <a:t>MONTHLY BOARD MEETING</a:t>
            </a:r>
            <a:endParaRPr/>
          </a:p>
        </p:txBody>
      </p:sp>
      <p:sp>
        <p:nvSpPr>
          <p:cNvPr id="85" name="Google Shape;85;p15"/>
          <p:cNvSpPr/>
          <p:nvPr/>
        </p:nvSpPr>
        <p:spPr>
          <a:xfrm>
            <a:off x="18310727" y="8039602"/>
            <a:ext cx="4466342" cy="35687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5E5E5E"/>
              </a:buClr>
              <a:buSzPts val="1800"/>
              <a:buFont typeface="Roboto"/>
              <a:buNone/>
            </a:pPr>
            <a:r>
              <a:rPr b="0" i="0" lang="en-US" sz="1800" u="none" cap="none" strike="noStrike">
                <a:solidFill>
                  <a:srgbClr val="5E5E5E"/>
                </a:solidFill>
                <a:latin typeface="Roboto"/>
                <a:ea typeface="Roboto"/>
                <a:cs typeface="Roboto"/>
                <a:sym typeface="Roboto"/>
              </a:rPr>
              <a:t>Members of the Board will be having their meeting at the Euzent’s Los Angeles branch on June 28, 2020 from 12pm to 6pm to discuss the current status of products, sales and marketing impact from January 01, 2020 to May 1, 2020. The agenda of this meeting is to update all members with the current status, progress, and marketing impact to be implemented at the Euzent’s Restaurant and Cafe for the second half of 2020.</a:t>
            </a:r>
            <a:endParaRPr/>
          </a:p>
        </p:txBody>
      </p:sp>
      <p:sp>
        <p:nvSpPr>
          <p:cNvPr id="86" name="Google Shape;86;p15"/>
          <p:cNvSpPr/>
          <p:nvPr/>
        </p:nvSpPr>
        <p:spPr>
          <a:xfrm>
            <a:off x="15887002" y="5814219"/>
            <a:ext cx="1916709" cy="6256735"/>
          </a:xfrm>
          <a:prstGeom prst="rect">
            <a:avLst/>
          </a:prstGeom>
          <a:solidFill>
            <a:srgbClr val="C0CDDC"/>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7" name="Google Shape;87;p15"/>
          <p:cNvSpPr/>
          <p:nvPr/>
        </p:nvSpPr>
        <p:spPr>
          <a:xfrm>
            <a:off x="16272731" y="6305549"/>
            <a:ext cx="1145251" cy="1181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200"/>
              <a:buFont typeface="Roboto"/>
              <a:buNone/>
            </a:pPr>
            <a:r>
              <a:rPr b="1" i="0" lang="en-US" sz="7200" u="none" cap="none" strike="noStrike">
                <a:solidFill>
                  <a:srgbClr val="FFFFFF"/>
                </a:solidFill>
                <a:latin typeface="Roboto"/>
                <a:ea typeface="Roboto"/>
                <a:cs typeface="Roboto"/>
                <a:sym typeface="Roboto"/>
              </a:rPr>
              <a:t>03</a:t>
            </a:r>
            <a:endParaRPr/>
          </a:p>
        </p:txBody>
      </p:sp>
      <p:sp>
        <p:nvSpPr>
          <p:cNvPr id="88" name="Google Shape;88;p15"/>
          <p:cNvSpPr/>
          <p:nvPr/>
        </p:nvSpPr>
        <p:spPr>
          <a:xfrm>
            <a:off x="8564677" y="5828308"/>
            <a:ext cx="1916709" cy="6256734"/>
          </a:xfrm>
          <a:prstGeom prst="rect">
            <a:avLst/>
          </a:prstGeom>
          <a:solidFill>
            <a:srgbClr val="C0CDDC"/>
          </a:solidFill>
          <a:ln>
            <a:noFill/>
          </a:ln>
          <a:effectLst>
            <a:outerShdw blurRad="381000" rotWithShape="0" dir="54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9" name="Google Shape;89;p15"/>
          <p:cNvSpPr/>
          <p:nvPr/>
        </p:nvSpPr>
        <p:spPr>
          <a:xfrm>
            <a:off x="8941262" y="6312127"/>
            <a:ext cx="1163539" cy="1181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7200"/>
              <a:buFont typeface="Roboto"/>
              <a:buNone/>
            </a:pPr>
            <a:r>
              <a:rPr b="1" i="0" lang="en-US" sz="7200" u="none" cap="none" strike="noStrike">
                <a:solidFill>
                  <a:srgbClr val="FFFFFF"/>
                </a:solidFill>
                <a:latin typeface="Roboto"/>
                <a:ea typeface="Roboto"/>
                <a:cs typeface="Roboto"/>
                <a:sym typeface="Roboto"/>
              </a:rPr>
              <a:t>02</a:t>
            </a:r>
            <a:endParaRPr/>
          </a:p>
        </p:txBody>
      </p:sp>
      <p:sp>
        <p:nvSpPr>
          <p:cNvPr id="90" name="Google Shape;90;p15"/>
          <p:cNvSpPr/>
          <p:nvPr/>
        </p:nvSpPr>
        <p:spPr>
          <a:xfrm>
            <a:off x="7992236" y="1870676"/>
            <a:ext cx="8399528" cy="2679689"/>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5000"/>
              <a:buFont typeface="Poppins"/>
              <a:buNone/>
            </a:pPr>
            <a:r>
              <a:rPr b="1" i="0" lang="en-US" sz="15000" u="none" cap="none" strike="noStrike">
                <a:solidFill>
                  <a:srgbClr val="FFFFFF"/>
                </a:solidFill>
                <a:latin typeface="Poppins"/>
                <a:ea typeface="Poppins"/>
                <a:cs typeface="Poppins"/>
                <a:sym typeface="Poppins"/>
              </a:rPr>
              <a:t>AGENDA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6"/>
          <p:cNvSpPr/>
          <p:nvPr/>
        </p:nvSpPr>
        <p:spPr>
          <a:xfrm>
            <a:off x="2915700" y="5949876"/>
            <a:ext cx="10118726" cy="3590727"/>
          </a:xfrm>
          <a:prstGeom prst="rect">
            <a:avLst/>
          </a:prstGeom>
          <a:noFill/>
          <a:ln>
            <a:noFill/>
          </a:ln>
        </p:spPr>
        <p:txBody>
          <a:bodyPr anchorCtr="0" anchor="t" bIns="50800" lIns="50800" spcFirstLastPara="1" rIns="50800" wrap="square" tIns="50800">
            <a:noAutofit/>
          </a:bodyPr>
          <a:lstStyle/>
          <a:p>
            <a:pPr indent="0" lvl="0" marL="0" marR="0" rtl="0" algn="just">
              <a:lnSpc>
                <a:spcPct val="100000"/>
              </a:lnSpc>
              <a:spcBef>
                <a:spcPts val="0"/>
              </a:spcBef>
              <a:spcAft>
                <a:spcPts val="0"/>
              </a:spcAft>
              <a:buClr>
                <a:srgbClr val="5E5E5E"/>
              </a:buClr>
              <a:buSzPts val="2900"/>
              <a:buFont typeface="Roboto"/>
              <a:buNone/>
            </a:pPr>
            <a:r>
              <a:rPr b="0" i="0" lang="en-US" sz="2900" u="none" cap="none" strike="noStrike">
                <a:solidFill>
                  <a:srgbClr val="5E5E5E"/>
                </a:solidFill>
                <a:latin typeface="Roboto"/>
                <a:ea typeface="Roboto"/>
                <a:cs typeface="Roboto"/>
                <a:sym typeface="Roboto"/>
              </a:rPr>
              <a:t>Euzent’s Restaurant and Cafe is a French themed restaurant located at the progressive city of Queens, New York. With 3 branches established and counting, Euzent’s Restaurant and Cafe aims to serve you the delicious and freshly cooked dishes for at conveniently affordable prices.</a:t>
            </a:r>
            <a:endParaRPr/>
          </a:p>
          <a:p>
            <a:pPr indent="0" lvl="0" marL="0" marR="0" rtl="0" algn="just">
              <a:lnSpc>
                <a:spcPct val="113333"/>
              </a:lnSpc>
              <a:spcBef>
                <a:spcPts val="0"/>
              </a:spcBef>
              <a:spcAft>
                <a:spcPts val="0"/>
              </a:spcAft>
              <a:buClr>
                <a:srgbClr val="5E5E5E"/>
              </a:buClr>
              <a:buSzPts val="3000"/>
              <a:buFont typeface="Roboto"/>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17241"/>
              </a:lnSpc>
              <a:spcBef>
                <a:spcPts val="0"/>
              </a:spcBef>
              <a:spcAft>
                <a:spcPts val="0"/>
              </a:spcAft>
              <a:buClr>
                <a:srgbClr val="5E5E5E"/>
              </a:buClr>
              <a:buSzPts val="2900"/>
              <a:buFont typeface="Roboto"/>
              <a:buNone/>
            </a:pPr>
            <a:r>
              <a:rPr b="0" i="0" lang="en-US" sz="2900" u="none" cap="none" strike="noStrike">
                <a:solidFill>
                  <a:srgbClr val="5E5E5E"/>
                </a:solidFill>
                <a:latin typeface="Roboto"/>
                <a:ea typeface="Roboto"/>
                <a:cs typeface="Roboto"/>
                <a:sym typeface="Roboto"/>
              </a:rPr>
              <a:t>Founded in 1989 by Steve Roberts, a restaurateur, philanthropist and former chef.</a:t>
            </a:r>
            <a:endParaRPr/>
          </a:p>
        </p:txBody>
      </p:sp>
      <p:pic>
        <p:nvPicPr>
          <p:cNvPr id="96" name="Google Shape;96;p16"/>
          <p:cNvPicPr preferRelativeResize="0"/>
          <p:nvPr/>
        </p:nvPicPr>
        <p:blipFill rotWithShape="1">
          <a:blip r:embed="rId3">
            <a:alphaModFix/>
          </a:blip>
          <a:srcRect b="5987" l="6706" r="6706" t="5986"/>
          <a:stretch/>
        </p:blipFill>
        <p:spPr>
          <a:xfrm>
            <a:off x="14258727" y="0"/>
            <a:ext cx="10118825" cy="13715999"/>
          </a:xfrm>
          <a:prstGeom prst="rect">
            <a:avLst/>
          </a:prstGeom>
          <a:noFill/>
          <a:ln>
            <a:noFill/>
          </a:ln>
        </p:spPr>
      </p:pic>
      <p:sp>
        <p:nvSpPr>
          <p:cNvPr id="97" name="Google Shape;97;p16"/>
          <p:cNvSpPr/>
          <p:nvPr/>
        </p:nvSpPr>
        <p:spPr>
          <a:xfrm>
            <a:off x="2856706" y="3888540"/>
            <a:ext cx="11588124" cy="1381756"/>
          </a:xfrm>
          <a:prstGeom prst="rect">
            <a:avLst/>
          </a:prstGeom>
          <a:noFill/>
          <a:ln>
            <a:noFill/>
          </a:ln>
        </p:spPr>
        <p:txBody>
          <a:bodyPr anchorCtr="0" anchor="ctr" bIns="50800" lIns="50800" spcFirstLastPara="1" rIns="50800" wrap="square" tIns="50800">
            <a:noAutofit/>
          </a:bodyPr>
          <a:lstStyle/>
          <a:p>
            <a:pPr indent="0" lvl="0" marL="0" marR="0" rtl="0" algn="l">
              <a:lnSpc>
                <a:spcPct val="209722"/>
              </a:lnSpc>
              <a:spcBef>
                <a:spcPts val="0"/>
              </a:spcBef>
              <a:spcAft>
                <a:spcPts val="0"/>
              </a:spcAft>
              <a:buClr>
                <a:srgbClr val="000000"/>
              </a:buClr>
              <a:buSzPts val="7200"/>
              <a:buFont typeface="Poppins SemiBold"/>
              <a:buNone/>
            </a:pPr>
            <a:r>
              <a:rPr b="0" i="0" lang="en-US" sz="7200" u="none" cap="none" strike="noStrike">
                <a:solidFill>
                  <a:srgbClr val="000000"/>
                </a:solidFill>
                <a:latin typeface="Poppins SemiBold"/>
                <a:ea typeface="Poppins SemiBold"/>
                <a:cs typeface="Poppins SemiBold"/>
                <a:sym typeface="Poppins SemiBold"/>
              </a:rPr>
              <a:t>ABOUT</a:t>
            </a:r>
            <a:endParaRPr/>
          </a:p>
        </p:txBody>
      </p:sp>
      <p:sp>
        <p:nvSpPr>
          <p:cNvPr id="98" name="Google Shape;98;p16"/>
          <p:cNvSpPr/>
          <p:nvPr/>
        </p:nvSpPr>
        <p:spPr>
          <a:xfrm>
            <a:off x="0" y="-1390"/>
            <a:ext cx="1916708" cy="13718780"/>
          </a:xfrm>
          <a:prstGeom prst="rect">
            <a:avLst/>
          </a:prstGeom>
          <a:solidFill>
            <a:srgbClr val="C0CDDC">
              <a:alpha val="9764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99" name="Google Shape;99;p16"/>
          <p:cNvPicPr preferRelativeResize="0"/>
          <p:nvPr/>
        </p:nvPicPr>
        <p:blipFill rotWithShape="1">
          <a:blip r:embed="rId4">
            <a:alphaModFix/>
          </a:blip>
          <a:srcRect b="0" l="0" r="0" t="0"/>
          <a:stretch/>
        </p:blipFill>
        <p:spPr>
          <a:xfrm>
            <a:off x="706700" y="9748647"/>
            <a:ext cx="503308" cy="503308"/>
          </a:xfrm>
          <a:prstGeom prst="rect">
            <a:avLst/>
          </a:prstGeom>
          <a:noFill/>
          <a:ln>
            <a:noFill/>
          </a:ln>
        </p:spPr>
      </p:pic>
      <p:pic>
        <p:nvPicPr>
          <p:cNvPr id="100" name="Google Shape;100;p16"/>
          <p:cNvPicPr preferRelativeResize="0"/>
          <p:nvPr/>
        </p:nvPicPr>
        <p:blipFill rotWithShape="1">
          <a:blip r:embed="rId5">
            <a:alphaModFix/>
          </a:blip>
          <a:srcRect b="0" l="0" r="0" t="0"/>
          <a:stretch/>
        </p:blipFill>
        <p:spPr>
          <a:xfrm>
            <a:off x="706700" y="10659472"/>
            <a:ext cx="503308" cy="503308"/>
          </a:xfrm>
          <a:prstGeom prst="rect">
            <a:avLst/>
          </a:prstGeom>
          <a:noFill/>
          <a:ln>
            <a:noFill/>
          </a:ln>
        </p:spPr>
      </p:pic>
      <p:pic>
        <p:nvPicPr>
          <p:cNvPr id="101" name="Google Shape;101;p16"/>
          <p:cNvPicPr preferRelativeResize="0"/>
          <p:nvPr/>
        </p:nvPicPr>
        <p:blipFill rotWithShape="1">
          <a:blip r:embed="rId6">
            <a:alphaModFix/>
          </a:blip>
          <a:srcRect b="0" l="0" r="0" t="0"/>
          <a:stretch/>
        </p:blipFill>
        <p:spPr>
          <a:xfrm>
            <a:off x="706708" y="11564937"/>
            <a:ext cx="503292" cy="503303"/>
          </a:xfrm>
          <a:prstGeom prst="rect">
            <a:avLst/>
          </a:prstGeom>
          <a:noFill/>
          <a:ln>
            <a:noFill/>
          </a:ln>
        </p:spPr>
      </p:pic>
      <p:cxnSp>
        <p:nvCxnSpPr>
          <p:cNvPr id="102" name="Google Shape;102;p16"/>
          <p:cNvCxnSpPr/>
          <p:nvPr/>
        </p:nvCxnSpPr>
        <p:spPr>
          <a:xfrm flipH="1" rot="10800000">
            <a:off x="958353" y="1612737"/>
            <a:ext cx="1" cy="1796052"/>
          </a:xfrm>
          <a:prstGeom prst="straightConnector1">
            <a:avLst/>
          </a:prstGeom>
          <a:noFill/>
          <a:ln cap="rnd" cmpd="sng" w="63500">
            <a:solidFill>
              <a:srgbClr val="FFFFFF"/>
            </a:solidFill>
            <a:prstDash val="dashDot"/>
            <a:miter lim="400000"/>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7"/>
          <p:cNvSpPr/>
          <p:nvPr/>
        </p:nvSpPr>
        <p:spPr>
          <a:xfrm>
            <a:off x="-12700" y="-1390"/>
            <a:ext cx="9956272" cy="13718780"/>
          </a:xfrm>
          <a:prstGeom prst="rect">
            <a:avLst/>
          </a:prstGeom>
          <a:solidFill>
            <a:srgbClr val="F4D3BC">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8" name="Google Shape;108;p17"/>
          <p:cNvSpPr/>
          <p:nvPr/>
        </p:nvSpPr>
        <p:spPr>
          <a:xfrm>
            <a:off x="11145573" y="7209675"/>
            <a:ext cx="10118726" cy="1441420"/>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E5E5E"/>
              </a:buClr>
              <a:buSzPts val="2900"/>
              <a:buFont typeface="Roboto"/>
              <a:buNone/>
            </a:pPr>
            <a:r>
              <a:rPr b="0" i="1" lang="en-US" sz="2900" u="none" cap="none" strike="noStrike">
                <a:solidFill>
                  <a:srgbClr val="5E5E5E"/>
                </a:solidFill>
                <a:latin typeface="Roboto"/>
                <a:ea typeface="Roboto"/>
                <a:cs typeface="Roboto"/>
                <a:sym typeface="Roboto"/>
              </a:rPr>
              <a:t>“Euzent’s Restaurant &amp; Cafe is a welcoming restaurant that gives you the taste of the authentic, freshly made French cuisine without having to travel from New York to France.”</a:t>
            </a:r>
            <a:endParaRPr/>
          </a:p>
        </p:txBody>
      </p:sp>
      <p:pic>
        <p:nvPicPr>
          <p:cNvPr id="109" name="Google Shape;109;p17"/>
          <p:cNvPicPr preferRelativeResize="0"/>
          <p:nvPr/>
        </p:nvPicPr>
        <p:blipFill rotWithShape="1">
          <a:blip r:embed="rId3">
            <a:alphaModFix/>
          </a:blip>
          <a:srcRect b="0" l="29872" r="19159" t="283"/>
          <a:stretch/>
        </p:blipFill>
        <p:spPr>
          <a:xfrm>
            <a:off x="3078030" y="1523247"/>
            <a:ext cx="6865637" cy="10602128"/>
          </a:xfrm>
          <a:prstGeom prst="rect">
            <a:avLst/>
          </a:prstGeom>
          <a:noFill/>
          <a:ln>
            <a:noFill/>
          </a:ln>
        </p:spPr>
      </p:pic>
      <p:sp>
        <p:nvSpPr>
          <p:cNvPr id="110" name="Google Shape;110;p17"/>
          <p:cNvSpPr/>
          <p:nvPr/>
        </p:nvSpPr>
        <p:spPr>
          <a:xfrm>
            <a:off x="11111706" y="4426274"/>
            <a:ext cx="11588124" cy="1381755"/>
          </a:xfrm>
          <a:prstGeom prst="rect">
            <a:avLst/>
          </a:prstGeom>
          <a:noFill/>
          <a:ln>
            <a:noFill/>
          </a:ln>
        </p:spPr>
        <p:txBody>
          <a:bodyPr anchorCtr="0" anchor="ctr" bIns="50800" lIns="50800" spcFirstLastPara="1" rIns="50800" wrap="square" tIns="50800">
            <a:noAutofit/>
          </a:bodyPr>
          <a:lstStyle/>
          <a:p>
            <a:pPr indent="0" lvl="0" marL="0" marR="0" rtl="0" algn="l">
              <a:lnSpc>
                <a:spcPct val="209722"/>
              </a:lnSpc>
              <a:spcBef>
                <a:spcPts val="0"/>
              </a:spcBef>
              <a:spcAft>
                <a:spcPts val="0"/>
              </a:spcAft>
              <a:buClr>
                <a:srgbClr val="000000"/>
              </a:buClr>
              <a:buSzPts val="7200"/>
              <a:buFont typeface="Poppins SemiBold"/>
              <a:buNone/>
            </a:pPr>
            <a:r>
              <a:rPr b="0" i="0" lang="en-US" sz="7200" u="none" cap="none" strike="noStrike">
                <a:solidFill>
                  <a:srgbClr val="000000"/>
                </a:solidFill>
                <a:latin typeface="Poppins SemiBold"/>
                <a:ea typeface="Poppins SemiBold"/>
                <a:cs typeface="Poppins SemiBold"/>
                <a:sym typeface="Poppins SemiBold"/>
              </a:rPr>
              <a:t>TESTIMONIALS</a:t>
            </a:r>
            <a:endParaRPr/>
          </a:p>
        </p:txBody>
      </p:sp>
      <p:sp>
        <p:nvSpPr>
          <p:cNvPr id="111" name="Google Shape;111;p17"/>
          <p:cNvSpPr/>
          <p:nvPr/>
        </p:nvSpPr>
        <p:spPr>
          <a:xfrm>
            <a:off x="22466300" y="-1390"/>
            <a:ext cx="1916708" cy="13718780"/>
          </a:xfrm>
          <a:prstGeom prst="rect">
            <a:avLst/>
          </a:prstGeom>
          <a:solidFill>
            <a:srgbClr val="F4D3BC">
              <a:alpha val="9764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12" name="Google Shape;112;p17"/>
          <p:cNvPicPr preferRelativeResize="0"/>
          <p:nvPr/>
        </p:nvPicPr>
        <p:blipFill rotWithShape="1">
          <a:blip r:embed="rId4">
            <a:alphaModFix/>
          </a:blip>
          <a:srcRect b="0" l="0" r="0" t="0"/>
          <a:stretch/>
        </p:blipFill>
        <p:spPr>
          <a:xfrm>
            <a:off x="23173002" y="9748647"/>
            <a:ext cx="503308" cy="503308"/>
          </a:xfrm>
          <a:prstGeom prst="rect">
            <a:avLst/>
          </a:prstGeom>
          <a:noFill/>
          <a:ln>
            <a:noFill/>
          </a:ln>
        </p:spPr>
      </p:pic>
      <p:pic>
        <p:nvPicPr>
          <p:cNvPr id="113" name="Google Shape;113;p17"/>
          <p:cNvPicPr preferRelativeResize="0"/>
          <p:nvPr/>
        </p:nvPicPr>
        <p:blipFill rotWithShape="1">
          <a:blip r:embed="rId5">
            <a:alphaModFix/>
          </a:blip>
          <a:srcRect b="0" l="0" r="0" t="0"/>
          <a:stretch/>
        </p:blipFill>
        <p:spPr>
          <a:xfrm>
            <a:off x="23173002" y="10659472"/>
            <a:ext cx="503308" cy="503308"/>
          </a:xfrm>
          <a:prstGeom prst="rect">
            <a:avLst/>
          </a:prstGeom>
          <a:noFill/>
          <a:ln>
            <a:noFill/>
          </a:ln>
        </p:spPr>
      </p:pic>
      <p:pic>
        <p:nvPicPr>
          <p:cNvPr id="114" name="Google Shape;114;p17"/>
          <p:cNvPicPr preferRelativeResize="0"/>
          <p:nvPr/>
        </p:nvPicPr>
        <p:blipFill rotWithShape="1">
          <a:blip r:embed="rId6">
            <a:alphaModFix/>
          </a:blip>
          <a:srcRect b="0" l="0" r="0" t="0"/>
          <a:stretch/>
        </p:blipFill>
        <p:spPr>
          <a:xfrm>
            <a:off x="23173008" y="11564937"/>
            <a:ext cx="503292" cy="503303"/>
          </a:xfrm>
          <a:prstGeom prst="rect">
            <a:avLst/>
          </a:prstGeom>
          <a:noFill/>
          <a:ln>
            <a:noFill/>
          </a:ln>
        </p:spPr>
      </p:pic>
      <p:sp>
        <p:nvSpPr>
          <p:cNvPr id="115" name="Google Shape;115;p17"/>
          <p:cNvSpPr/>
          <p:nvPr/>
        </p:nvSpPr>
        <p:spPr>
          <a:xfrm>
            <a:off x="11145573" y="8658607"/>
            <a:ext cx="10118726" cy="533401"/>
          </a:xfrm>
          <a:prstGeom prst="rect">
            <a:avLst/>
          </a:prstGeom>
          <a:noFill/>
          <a:ln>
            <a:noFill/>
          </a:ln>
        </p:spPr>
        <p:txBody>
          <a:bodyPr anchorCtr="0" anchor="t" bIns="50800" lIns="50800" spcFirstLastPara="1" rIns="50800" wrap="square" tIns="50800">
            <a:noAutofit/>
          </a:bodyPr>
          <a:lstStyle/>
          <a:p>
            <a:pPr indent="0" lvl="0" marL="0" marR="0" rtl="0" algn="r">
              <a:lnSpc>
                <a:spcPct val="186206"/>
              </a:lnSpc>
              <a:spcBef>
                <a:spcPts val="0"/>
              </a:spcBef>
              <a:spcAft>
                <a:spcPts val="0"/>
              </a:spcAft>
              <a:buClr>
                <a:srgbClr val="5E5E5E"/>
              </a:buClr>
              <a:buSzPts val="2900"/>
              <a:buFont typeface="Roboto"/>
              <a:buNone/>
            </a:pPr>
            <a:r>
              <a:rPr b="1" i="0" lang="en-US" sz="2900" u="none" cap="none" strike="noStrike">
                <a:solidFill>
                  <a:srgbClr val="5E5E5E"/>
                </a:solidFill>
                <a:latin typeface="Roboto"/>
                <a:ea typeface="Roboto"/>
                <a:cs typeface="Roboto"/>
                <a:sym typeface="Roboto"/>
              </a:rPr>
              <a:t>- Steve Roberts, Owner and CEO</a:t>
            </a:r>
            <a:endParaRPr/>
          </a:p>
        </p:txBody>
      </p:sp>
      <p:sp>
        <p:nvSpPr>
          <p:cNvPr id="116" name="Google Shape;116;p17"/>
          <p:cNvSpPr/>
          <p:nvPr/>
        </p:nvSpPr>
        <p:spPr>
          <a:xfrm>
            <a:off x="11145573" y="10146058"/>
            <a:ext cx="10118726" cy="1441420"/>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E5E5E"/>
              </a:buClr>
              <a:buSzPts val="2900"/>
              <a:buFont typeface="Roboto"/>
              <a:buNone/>
            </a:pPr>
            <a:r>
              <a:rPr b="0" i="1" lang="en-US" sz="2900" u="none" cap="none" strike="noStrike">
                <a:solidFill>
                  <a:srgbClr val="5E5E5E"/>
                </a:solidFill>
                <a:latin typeface="Roboto"/>
                <a:ea typeface="Roboto"/>
                <a:cs typeface="Roboto"/>
                <a:sym typeface="Roboto"/>
              </a:rPr>
              <a:t>“Euzent’s Restaurant &amp; Cafe prioritizes all guests and visitors and give the best possible experience with their delicious French cuisine.”</a:t>
            </a:r>
            <a:endParaRPr/>
          </a:p>
        </p:txBody>
      </p:sp>
      <p:sp>
        <p:nvSpPr>
          <p:cNvPr id="117" name="Google Shape;117;p17"/>
          <p:cNvSpPr/>
          <p:nvPr/>
        </p:nvSpPr>
        <p:spPr>
          <a:xfrm>
            <a:off x="11175070" y="11565493"/>
            <a:ext cx="10118726" cy="533401"/>
          </a:xfrm>
          <a:prstGeom prst="rect">
            <a:avLst/>
          </a:prstGeom>
          <a:noFill/>
          <a:ln>
            <a:noFill/>
          </a:ln>
        </p:spPr>
        <p:txBody>
          <a:bodyPr anchorCtr="0" anchor="t" bIns="50800" lIns="50800" spcFirstLastPara="1" rIns="50800" wrap="square" tIns="50800">
            <a:noAutofit/>
          </a:bodyPr>
          <a:lstStyle/>
          <a:p>
            <a:pPr indent="0" lvl="0" marL="0" marR="0" rtl="0" algn="r">
              <a:lnSpc>
                <a:spcPct val="186206"/>
              </a:lnSpc>
              <a:spcBef>
                <a:spcPts val="0"/>
              </a:spcBef>
              <a:spcAft>
                <a:spcPts val="0"/>
              </a:spcAft>
              <a:buClr>
                <a:srgbClr val="5E5E5E"/>
              </a:buClr>
              <a:buSzPts val="2900"/>
              <a:buFont typeface="Roboto"/>
              <a:buNone/>
            </a:pPr>
            <a:r>
              <a:rPr b="1" i="0" lang="en-US" sz="2900" u="none" cap="none" strike="noStrike">
                <a:solidFill>
                  <a:srgbClr val="5E5E5E"/>
                </a:solidFill>
                <a:latin typeface="Roboto"/>
                <a:ea typeface="Roboto"/>
                <a:cs typeface="Roboto"/>
                <a:sym typeface="Roboto"/>
              </a:rPr>
              <a:t>- Caroline Madison, Executive Chef</a:t>
            </a:r>
            <a:endParaRPr/>
          </a:p>
        </p:txBody>
      </p:sp>
      <p:cxnSp>
        <p:nvCxnSpPr>
          <p:cNvPr id="118" name="Google Shape;118;p17"/>
          <p:cNvCxnSpPr/>
          <p:nvPr/>
        </p:nvCxnSpPr>
        <p:spPr>
          <a:xfrm flipH="1" rot="10800000">
            <a:off x="23424653" y="1587337"/>
            <a:ext cx="1" cy="1796052"/>
          </a:xfrm>
          <a:prstGeom prst="straightConnector1">
            <a:avLst/>
          </a:prstGeom>
          <a:noFill/>
          <a:ln cap="rnd" cmpd="sng" w="63500">
            <a:solidFill>
              <a:srgbClr val="FFFFFF"/>
            </a:solidFill>
            <a:prstDash val="dashDot"/>
            <a:miter lim="4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18"/>
          <p:cNvSpPr/>
          <p:nvPr/>
        </p:nvSpPr>
        <p:spPr>
          <a:xfrm rot="3960000">
            <a:off x="-3257288" y="-5577186"/>
            <a:ext cx="15729447" cy="17685590"/>
          </a:xfrm>
          <a:custGeom>
            <a:rect b="b" l="l" r="r" t="t"/>
            <a:pathLst>
              <a:path extrusionOk="0" h="21600" w="21600">
                <a:moveTo>
                  <a:pt x="10800" y="0"/>
                </a:moveTo>
                <a:lnTo>
                  <a:pt x="21600" y="21600"/>
                </a:lnTo>
                <a:lnTo>
                  <a:pt x="0" y="21600"/>
                </a:lnTo>
                <a:close/>
              </a:path>
            </a:pathLst>
          </a:custGeom>
          <a:solidFill>
            <a:srgbClr val="C0CDDC">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4" name="Google Shape;124;p18"/>
          <p:cNvSpPr/>
          <p:nvPr/>
        </p:nvSpPr>
        <p:spPr>
          <a:xfrm>
            <a:off x="11500395" y="5627985"/>
            <a:ext cx="9398415" cy="4411464"/>
          </a:xfrm>
          <a:prstGeom prst="rect">
            <a:avLst/>
          </a:prstGeom>
          <a:noFill/>
          <a:ln>
            <a:noFill/>
          </a:ln>
        </p:spPr>
        <p:txBody>
          <a:bodyPr anchorCtr="0" anchor="t" bIns="50800" lIns="50800" spcFirstLastPara="1" rIns="50800" wrap="square" tIns="50800">
            <a:noAutofit/>
          </a:bodyPr>
          <a:lstStyle/>
          <a:p>
            <a:pPr indent="0" lvl="0" marL="0" marR="0" rtl="0" algn="just">
              <a:lnSpc>
                <a:spcPct val="100000"/>
              </a:lnSpc>
              <a:spcBef>
                <a:spcPts val="0"/>
              </a:spcBef>
              <a:spcAft>
                <a:spcPts val="0"/>
              </a:spcAft>
              <a:buClr>
                <a:srgbClr val="5E5E5E"/>
              </a:buClr>
              <a:buSzPts val="3500"/>
              <a:buFont typeface="Roboto Light"/>
              <a:buNone/>
            </a:pPr>
            <a:r>
              <a:rPr b="0" i="0" lang="en-US" sz="3500" u="none" cap="none" strike="noStrike">
                <a:solidFill>
                  <a:srgbClr val="5E5E5E"/>
                </a:solidFill>
                <a:latin typeface="Roboto Light"/>
                <a:ea typeface="Roboto Light"/>
                <a:cs typeface="Roboto Light"/>
                <a:sym typeface="Roboto Light"/>
              </a:rPr>
              <a:t>Euzent’s Restaurant &amp; Cafe  was founded in the year 1989 by Steve Roberts,  a graduate of Hotel &amp; Restaurant Management at New York University. The cafe is aimed to give authentic French cuisine at affordable price points. It currently has 3 branches fully operating and aimed to deliver quality food, desserts, and beverages accompanied by friendly service.</a:t>
            </a:r>
            <a:endParaRPr/>
          </a:p>
        </p:txBody>
      </p:sp>
      <p:sp>
        <p:nvSpPr>
          <p:cNvPr id="125" name="Google Shape;125;p18"/>
          <p:cNvSpPr/>
          <p:nvPr/>
        </p:nvSpPr>
        <p:spPr>
          <a:xfrm>
            <a:off x="11378406" y="3483211"/>
            <a:ext cx="11588124" cy="1381755"/>
          </a:xfrm>
          <a:prstGeom prst="rect">
            <a:avLst/>
          </a:prstGeom>
          <a:noFill/>
          <a:ln>
            <a:noFill/>
          </a:ln>
        </p:spPr>
        <p:txBody>
          <a:bodyPr anchorCtr="0" anchor="ctr" bIns="50800" lIns="50800" spcFirstLastPara="1" rIns="50800" wrap="square" tIns="50800">
            <a:noAutofit/>
          </a:bodyPr>
          <a:lstStyle/>
          <a:p>
            <a:pPr indent="0" lvl="0" marL="0" marR="0" rtl="0" algn="l">
              <a:lnSpc>
                <a:spcPct val="209722"/>
              </a:lnSpc>
              <a:spcBef>
                <a:spcPts val="0"/>
              </a:spcBef>
              <a:spcAft>
                <a:spcPts val="0"/>
              </a:spcAft>
              <a:buClr>
                <a:srgbClr val="000000"/>
              </a:buClr>
              <a:buSzPts val="7200"/>
              <a:buFont typeface="Poppins SemiBold"/>
              <a:buNone/>
            </a:pPr>
            <a:r>
              <a:rPr b="0" i="0" lang="en-US" sz="7200" u="none" cap="none" strike="noStrike">
                <a:solidFill>
                  <a:srgbClr val="000000"/>
                </a:solidFill>
                <a:latin typeface="Poppins SemiBold"/>
                <a:ea typeface="Poppins SemiBold"/>
                <a:cs typeface="Poppins SemiBold"/>
                <a:sym typeface="Poppins SemiBold"/>
              </a:rPr>
              <a:t>HISTORY</a:t>
            </a:r>
            <a:endParaRPr/>
          </a:p>
        </p:txBody>
      </p:sp>
      <p:sp>
        <p:nvSpPr>
          <p:cNvPr id="126" name="Google Shape;126;p18"/>
          <p:cNvSpPr/>
          <p:nvPr/>
        </p:nvSpPr>
        <p:spPr>
          <a:xfrm>
            <a:off x="22466300" y="-1390"/>
            <a:ext cx="1916708" cy="13718780"/>
          </a:xfrm>
          <a:prstGeom prst="rect">
            <a:avLst/>
          </a:prstGeom>
          <a:solidFill>
            <a:srgbClr val="C0CDDC">
              <a:alpha val="9764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27" name="Google Shape;127;p18"/>
          <p:cNvPicPr preferRelativeResize="0"/>
          <p:nvPr/>
        </p:nvPicPr>
        <p:blipFill rotWithShape="1">
          <a:blip r:embed="rId3">
            <a:alphaModFix/>
          </a:blip>
          <a:srcRect b="2769" l="3961" r="938" t="2771"/>
          <a:stretch/>
        </p:blipFill>
        <p:spPr>
          <a:xfrm flipH="1" rot="-5400000">
            <a:off x="1235389" y="3376017"/>
            <a:ext cx="10464801" cy="6930232"/>
          </a:xfrm>
          <a:custGeom>
            <a:rect b="b" l="l" r="r" t="t"/>
            <a:pathLst>
              <a:path extrusionOk="0" h="21600" w="21600">
                <a:moveTo>
                  <a:pt x="0" y="21600"/>
                </a:moveTo>
                <a:lnTo>
                  <a:pt x="21600" y="21600"/>
                </a:lnTo>
                <a:lnTo>
                  <a:pt x="21600" y="0"/>
                </a:lnTo>
                <a:lnTo>
                  <a:pt x="0" y="0"/>
                </a:lnTo>
                <a:lnTo>
                  <a:pt x="0" y="21600"/>
                </a:lnTo>
                <a:close/>
              </a:path>
            </a:pathLst>
          </a:custGeom>
          <a:noFill/>
          <a:ln>
            <a:noFill/>
          </a:ln>
        </p:spPr>
      </p:pic>
      <p:pic>
        <p:nvPicPr>
          <p:cNvPr id="128" name="Google Shape;128;p18"/>
          <p:cNvPicPr preferRelativeResize="0"/>
          <p:nvPr/>
        </p:nvPicPr>
        <p:blipFill rotWithShape="1">
          <a:blip r:embed="rId4">
            <a:alphaModFix/>
          </a:blip>
          <a:srcRect b="0" l="0" r="0" t="0"/>
          <a:stretch/>
        </p:blipFill>
        <p:spPr>
          <a:xfrm>
            <a:off x="23173002" y="9748647"/>
            <a:ext cx="503308" cy="503308"/>
          </a:xfrm>
          <a:prstGeom prst="rect">
            <a:avLst/>
          </a:prstGeom>
          <a:noFill/>
          <a:ln>
            <a:noFill/>
          </a:ln>
        </p:spPr>
      </p:pic>
      <p:pic>
        <p:nvPicPr>
          <p:cNvPr id="129" name="Google Shape;129;p18"/>
          <p:cNvPicPr preferRelativeResize="0"/>
          <p:nvPr/>
        </p:nvPicPr>
        <p:blipFill rotWithShape="1">
          <a:blip r:embed="rId5">
            <a:alphaModFix/>
          </a:blip>
          <a:srcRect b="0" l="0" r="0" t="0"/>
          <a:stretch/>
        </p:blipFill>
        <p:spPr>
          <a:xfrm>
            <a:off x="23173002" y="10659472"/>
            <a:ext cx="503308" cy="503308"/>
          </a:xfrm>
          <a:prstGeom prst="rect">
            <a:avLst/>
          </a:prstGeom>
          <a:noFill/>
          <a:ln>
            <a:noFill/>
          </a:ln>
        </p:spPr>
      </p:pic>
      <p:pic>
        <p:nvPicPr>
          <p:cNvPr id="130" name="Google Shape;130;p18"/>
          <p:cNvPicPr preferRelativeResize="0"/>
          <p:nvPr/>
        </p:nvPicPr>
        <p:blipFill rotWithShape="1">
          <a:blip r:embed="rId6">
            <a:alphaModFix/>
          </a:blip>
          <a:srcRect b="0" l="0" r="0" t="0"/>
          <a:stretch/>
        </p:blipFill>
        <p:spPr>
          <a:xfrm>
            <a:off x="23173008" y="11564937"/>
            <a:ext cx="503292" cy="503303"/>
          </a:xfrm>
          <a:prstGeom prst="rect">
            <a:avLst/>
          </a:prstGeom>
          <a:noFill/>
          <a:ln>
            <a:noFill/>
          </a:ln>
        </p:spPr>
      </p:pic>
      <p:cxnSp>
        <p:nvCxnSpPr>
          <p:cNvPr id="131" name="Google Shape;131;p18"/>
          <p:cNvCxnSpPr/>
          <p:nvPr/>
        </p:nvCxnSpPr>
        <p:spPr>
          <a:xfrm flipH="1" rot="10800000">
            <a:off x="23424653" y="1612737"/>
            <a:ext cx="1" cy="1796052"/>
          </a:xfrm>
          <a:prstGeom prst="straightConnector1">
            <a:avLst/>
          </a:prstGeom>
          <a:noFill/>
          <a:ln cap="rnd" cmpd="sng" w="63500">
            <a:solidFill>
              <a:srgbClr val="FFFFFF"/>
            </a:solidFill>
            <a:prstDash val="dashDot"/>
            <a:miter lim="4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19"/>
          <p:cNvSpPr/>
          <p:nvPr/>
        </p:nvSpPr>
        <p:spPr>
          <a:xfrm>
            <a:off x="11808370" y="8511780"/>
            <a:ext cx="9090440" cy="3693319"/>
          </a:xfrm>
          <a:prstGeom prst="rect">
            <a:avLst/>
          </a:prstGeom>
          <a:noFill/>
          <a:ln>
            <a:noFill/>
          </a:ln>
        </p:spPr>
        <p:txBody>
          <a:bodyPr anchorCtr="0" anchor="t" bIns="50800" lIns="50800" spcFirstLastPara="1" rIns="50800" wrap="square" tIns="50800">
            <a:noAutofit/>
          </a:bodyPr>
          <a:lstStyle/>
          <a:p>
            <a:pPr indent="0" lvl="0" marL="0" marR="0" rtl="0" algn="just">
              <a:lnSpc>
                <a:spcPct val="100000"/>
              </a:lnSpc>
              <a:spcBef>
                <a:spcPts val="0"/>
              </a:spcBef>
              <a:spcAft>
                <a:spcPts val="0"/>
              </a:spcAft>
              <a:buClr>
                <a:srgbClr val="5E5E5E"/>
              </a:buClr>
              <a:buSzPts val="3500"/>
              <a:buFont typeface="Roboto Light"/>
              <a:buNone/>
            </a:pPr>
            <a:r>
              <a:rPr b="0" i="0" lang="en-US" sz="3500" u="none" cap="none" strike="noStrike">
                <a:solidFill>
                  <a:srgbClr val="5E5E5E"/>
                </a:solidFill>
                <a:latin typeface="Roboto Light"/>
                <a:ea typeface="Roboto Light"/>
                <a:cs typeface="Roboto Light"/>
                <a:sym typeface="Roboto Light"/>
              </a:rPr>
              <a:t>Tickets start at $50 each and will feature all of our best homemade dishes and beverages at affordable prices. Expect lots delicious food, thirst quenching drinks, and tempting desserts. Profits gained from this event will be used for the construction and opening of Euzent’s 3rd branch at Los Angeles, California.</a:t>
            </a:r>
            <a:endParaRPr/>
          </a:p>
        </p:txBody>
      </p:sp>
      <p:sp>
        <p:nvSpPr>
          <p:cNvPr id="137" name="Google Shape;137;p19"/>
          <p:cNvSpPr/>
          <p:nvPr/>
        </p:nvSpPr>
        <p:spPr>
          <a:xfrm>
            <a:off x="1518195" y="8335972"/>
            <a:ext cx="11588125" cy="260532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7200"/>
              <a:buFont typeface="Poppins SemiBold"/>
              <a:buNone/>
            </a:pPr>
            <a:r>
              <a:rPr b="0" i="0" lang="en-US" sz="7200" u="none" cap="none" strike="noStrike">
                <a:solidFill>
                  <a:srgbClr val="000000"/>
                </a:solidFill>
                <a:latin typeface="Poppins SemiBold"/>
                <a:ea typeface="Poppins SemiBold"/>
                <a:cs typeface="Poppins SemiBold"/>
                <a:sym typeface="Poppins SemiBold"/>
              </a:rPr>
              <a:t>SUMMER CRAZY DISCOUNT</a:t>
            </a:r>
            <a:endParaRPr/>
          </a:p>
        </p:txBody>
      </p:sp>
      <p:sp>
        <p:nvSpPr>
          <p:cNvPr id="138" name="Google Shape;138;p19"/>
          <p:cNvSpPr/>
          <p:nvPr/>
        </p:nvSpPr>
        <p:spPr>
          <a:xfrm>
            <a:off x="22466300" y="-1390"/>
            <a:ext cx="1916708" cy="13718780"/>
          </a:xfrm>
          <a:prstGeom prst="rect">
            <a:avLst/>
          </a:prstGeom>
          <a:solidFill>
            <a:srgbClr val="C0CDDC">
              <a:alpha val="9764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39" name="Google Shape;139;p19"/>
          <p:cNvPicPr preferRelativeResize="0"/>
          <p:nvPr/>
        </p:nvPicPr>
        <p:blipFill rotWithShape="1">
          <a:blip r:embed="rId3">
            <a:alphaModFix/>
          </a:blip>
          <a:srcRect b="0" l="0" r="0" t="0"/>
          <a:stretch/>
        </p:blipFill>
        <p:spPr>
          <a:xfrm>
            <a:off x="23173002" y="9748647"/>
            <a:ext cx="503308" cy="503308"/>
          </a:xfrm>
          <a:prstGeom prst="rect">
            <a:avLst/>
          </a:prstGeom>
          <a:noFill/>
          <a:ln>
            <a:noFill/>
          </a:ln>
        </p:spPr>
      </p:pic>
      <p:pic>
        <p:nvPicPr>
          <p:cNvPr id="140" name="Google Shape;140;p19"/>
          <p:cNvPicPr preferRelativeResize="0"/>
          <p:nvPr/>
        </p:nvPicPr>
        <p:blipFill rotWithShape="1">
          <a:blip r:embed="rId4">
            <a:alphaModFix/>
          </a:blip>
          <a:srcRect b="0" l="0" r="0" t="0"/>
          <a:stretch/>
        </p:blipFill>
        <p:spPr>
          <a:xfrm>
            <a:off x="23173002" y="10659472"/>
            <a:ext cx="503308" cy="503308"/>
          </a:xfrm>
          <a:prstGeom prst="rect">
            <a:avLst/>
          </a:prstGeom>
          <a:noFill/>
          <a:ln>
            <a:noFill/>
          </a:ln>
        </p:spPr>
      </p:pic>
      <p:pic>
        <p:nvPicPr>
          <p:cNvPr id="141" name="Google Shape;141;p19"/>
          <p:cNvPicPr preferRelativeResize="0"/>
          <p:nvPr/>
        </p:nvPicPr>
        <p:blipFill rotWithShape="1">
          <a:blip r:embed="rId5">
            <a:alphaModFix/>
          </a:blip>
          <a:srcRect b="0" l="0" r="0" t="0"/>
          <a:stretch/>
        </p:blipFill>
        <p:spPr>
          <a:xfrm>
            <a:off x="23173008" y="11564937"/>
            <a:ext cx="503292" cy="503303"/>
          </a:xfrm>
          <a:prstGeom prst="rect">
            <a:avLst/>
          </a:prstGeom>
          <a:noFill/>
          <a:ln>
            <a:noFill/>
          </a:ln>
        </p:spPr>
      </p:pic>
      <p:cxnSp>
        <p:nvCxnSpPr>
          <p:cNvPr id="142" name="Google Shape;142;p19"/>
          <p:cNvCxnSpPr/>
          <p:nvPr/>
        </p:nvCxnSpPr>
        <p:spPr>
          <a:xfrm flipH="1" rot="10800000">
            <a:off x="23424653" y="1612737"/>
            <a:ext cx="1" cy="1796052"/>
          </a:xfrm>
          <a:prstGeom prst="straightConnector1">
            <a:avLst/>
          </a:prstGeom>
          <a:noFill/>
          <a:ln cap="rnd" cmpd="sng" w="63500">
            <a:solidFill>
              <a:srgbClr val="FFFFFF"/>
            </a:solidFill>
            <a:prstDash val="dashDot"/>
            <a:miter lim="400000"/>
            <a:headEnd len="sm" w="sm" type="none"/>
            <a:tailEnd len="sm" w="sm" type="none"/>
          </a:ln>
        </p:spPr>
      </p:cxnSp>
      <p:sp>
        <p:nvSpPr>
          <p:cNvPr id="143" name="Google Shape;143;p19"/>
          <p:cNvSpPr/>
          <p:nvPr/>
        </p:nvSpPr>
        <p:spPr>
          <a:xfrm>
            <a:off x="1516753" y="11108430"/>
            <a:ext cx="9398415" cy="1118255"/>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000000"/>
              </a:buClr>
              <a:buSzPts val="3300"/>
              <a:buFont typeface="Roboto"/>
              <a:buNone/>
            </a:pPr>
            <a:r>
              <a:rPr b="0" i="0" lang="en-US" sz="3300" u="none" cap="none" strike="noStrike">
                <a:solidFill>
                  <a:srgbClr val="000000"/>
                </a:solidFill>
                <a:latin typeface="Roboto"/>
                <a:ea typeface="Roboto"/>
                <a:cs typeface="Roboto"/>
                <a:sym typeface="Roboto"/>
              </a:rPr>
              <a:t>April 1, 2020 | 10am to 10pm</a:t>
            </a:r>
            <a:endParaRPr/>
          </a:p>
          <a:p>
            <a:pPr indent="0" lvl="0" marL="0" marR="0" rtl="0" algn="just">
              <a:lnSpc>
                <a:spcPct val="100000"/>
              </a:lnSpc>
              <a:spcBef>
                <a:spcPts val="0"/>
              </a:spcBef>
              <a:spcAft>
                <a:spcPts val="0"/>
              </a:spcAft>
              <a:buClr>
                <a:srgbClr val="000000"/>
              </a:buClr>
              <a:buSzPts val="3300"/>
              <a:buFont typeface="Roboto"/>
              <a:buNone/>
            </a:pPr>
            <a:r>
              <a:rPr b="0" i="0" lang="en-US" sz="3300" u="none" cap="none" strike="noStrike">
                <a:solidFill>
                  <a:srgbClr val="000000"/>
                </a:solidFill>
                <a:latin typeface="Roboto"/>
                <a:ea typeface="Roboto"/>
                <a:cs typeface="Roboto"/>
                <a:sym typeface="Roboto"/>
              </a:rPr>
              <a:t>Euzent’s Restaurant &amp; Cafe L.A Branch</a:t>
            </a:r>
            <a:endParaRPr/>
          </a:p>
        </p:txBody>
      </p:sp>
      <p:pic>
        <p:nvPicPr>
          <p:cNvPr id="144" name="Google Shape;144;p19"/>
          <p:cNvPicPr preferRelativeResize="0"/>
          <p:nvPr/>
        </p:nvPicPr>
        <p:blipFill rotWithShape="1">
          <a:blip r:embed="rId6">
            <a:alphaModFix/>
          </a:blip>
          <a:srcRect b="30171" l="367" r="366" t="30171"/>
          <a:stretch/>
        </p:blipFill>
        <p:spPr>
          <a:xfrm>
            <a:off x="-32084" y="1598248"/>
            <a:ext cx="20872323" cy="55597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0"/>
          <p:cNvSpPr/>
          <p:nvPr/>
        </p:nvSpPr>
        <p:spPr>
          <a:xfrm>
            <a:off x="13507266" y="8488497"/>
            <a:ext cx="9305149" cy="3872855"/>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E5E5E"/>
              </a:buClr>
              <a:buSzPts val="3500"/>
              <a:buFont typeface="Roboto Light"/>
              <a:buNone/>
            </a:pPr>
            <a:r>
              <a:rPr b="0" i="0" lang="en-US" sz="3500" u="none" cap="none" strike="noStrike">
                <a:solidFill>
                  <a:srgbClr val="5E5E5E"/>
                </a:solidFill>
                <a:latin typeface="Roboto Light"/>
                <a:ea typeface="Roboto Light"/>
                <a:cs typeface="Roboto Light"/>
                <a:sym typeface="Roboto Light"/>
              </a:rPr>
              <a:t>Tickets will be at $100 each and will feature a grand cook fest with lots of authentic freshly made dishes and unlimited drinks &amp; beverages. 80% of profits will be donated to the Save Earth foundation. The remaining 20% of profits will be used to upgrade Euzent’s cooking and baking facilities.</a:t>
            </a:r>
            <a:endParaRPr/>
          </a:p>
        </p:txBody>
      </p:sp>
      <p:sp>
        <p:nvSpPr>
          <p:cNvPr id="150" name="Google Shape;150;p20"/>
          <p:cNvSpPr/>
          <p:nvPr/>
        </p:nvSpPr>
        <p:spPr>
          <a:xfrm>
            <a:off x="3461295" y="8232462"/>
            <a:ext cx="11588125" cy="275335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7200"/>
              <a:buFont typeface="Poppins SemiBold"/>
              <a:buNone/>
            </a:pPr>
            <a:r>
              <a:rPr b="0" i="0" lang="en-US" sz="7200" u="none" cap="none" strike="noStrike">
                <a:solidFill>
                  <a:srgbClr val="000000"/>
                </a:solidFill>
                <a:latin typeface="Poppins SemiBold"/>
                <a:ea typeface="Poppins SemiBold"/>
                <a:cs typeface="Poppins SemiBold"/>
                <a:sym typeface="Poppins SemiBold"/>
              </a:rPr>
              <a:t>GRANDEAU LE </a:t>
            </a:r>
            <a:endParaRPr/>
          </a:p>
          <a:p>
            <a:pPr indent="0" lvl="0" marL="0" marR="0" rtl="0" algn="l">
              <a:lnSpc>
                <a:spcPct val="100000"/>
              </a:lnSpc>
              <a:spcBef>
                <a:spcPts val="0"/>
              </a:spcBef>
              <a:spcAft>
                <a:spcPts val="0"/>
              </a:spcAft>
              <a:buClr>
                <a:srgbClr val="000000"/>
              </a:buClr>
              <a:buSzPts val="7200"/>
              <a:buFont typeface="Poppins SemiBold"/>
              <a:buNone/>
            </a:pPr>
            <a:r>
              <a:rPr b="0" i="0" lang="en-US" sz="7200" u="none" cap="none" strike="noStrike">
                <a:solidFill>
                  <a:srgbClr val="000000"/>
                </a:solidFill>
                <a:latin typeface="Poppins SemiBold"/>
                <a:ea typeface="Poppins SemiBold"/>
                <a:cs typeface="Poppins SemiBold"/>
                <a:sym typeface="Poppins SemiBold"/>
              </a:rPr>
              <a:t>COOK FEST</a:t>
            </a:r>
            <a:endParaRPr/>
          </a:p>
        </p:txBody>
      </p:sp>
      <p:sp>
        <p:nvSpPr>
          <p:cNvPr id="151" name="Google Shape;151;p20"/>
          <p:cNvSpPr/>
          <p:nvPr/>
        </p:nvSpPr>
        <p:spPr>
          <a:xfrm>
            <a:off x="0" y="-1390"/>
            <a:ext cx="1916708" cy="13718780"/>
          </a:xfrm>
          <a:prstGeom prst="rect">
            <a:avLst/>
          </a:prstGeom>
          <a:solidFill>
            <a:srgbClr val="F4D3BC">
              <a:alpha val="97647"/>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52" name="Google Shape;152;p20"/>
          <p:cNvPicPr preferRelativeResize="0"/>
          <p:nvPr/>
        </p:nvPicPr>
        <p:blipFill rotWithShape="1">
          <a:blip r:embed="rId3">
            <a:alphaModFix/>
          </a:blip>
          <a:srcRect b="0" l="0" r="0" t="0"/>
          <a:stretch/>
        </p:blipFill>
        <p:spPr>
          <a:xfrm>
            <a:off x="706701" y="9748647"/>
            <a:ext cx="503308" cy="503308"/>
          </a:xfrm>
          <a:prstGeom prst="rect">
            <a:avLst/>
          </a:prstGeom>
          <a:noFill/>
          <a:ln>
            <a:noFill/>
          </a:ln>
        </p:spPr>
      </p:pic>
      <p:pic>
        <p:nvPicPr>
          <p:cNvPr id="153" name="Google Shape;153;p20"/>
          <p:cNvPicPr preferRelativeResize="0"/>
          <p:nvPr/>
        </p:nvPicPr>
        <p:blipFill rotWithShape="1">
          <a:blip r:embed="rId4">
            <a:alphaModFix/>
          </a:blip>
          <a:srcRect b="0" l="0" r="0" t="0"/>
          <a:stretch/>
        </p:blipFill>
        <p:spPr>
          <a:xfrm>
            <a:off x="706701" y="10659472"/>
            <a:ext cx="503308" cy="503308"/>
          </a:xfrm>
          <a:prstGeom prst="rect">
            <a:avLst/>
          </a:prstGeom>
          <a:noFill/>
          <a:ln>
            <a:noFill/>
          </a:ln>
        </p:spPr>
      </p:pic>
      <p:pic>
        <p:nvPicPr>
          <p:cNvPr id="154" name="Google Shape;154;p20"/>
          <p:cNvPicPr preferRelativeResize="0"/>
          <p:nvPr/>
        </p:nvPicPr>
        <p:blipFill rotWithShape="1">
          <a:blip r:embed="rId5">
            <a:alphaModFix/>
          </a:blip>
          <a:srcRect b="0" l="0" r="0" t="0"/>
          <a:stretch/>
        </p:blipFill>
        <p:spPr>
          <a:xfrm>
            <a:off x="706708" y="11564937"/>
            <a:ext cx="503292" cy="503303"/>
          </a:xfrm>
          <a:prstGeom prst="rect">
            <a:avLst/>
          </a:prstGeom>
          <a:noFill/>
          <a:ln>
            <a:noFill/>
          </a:ln>
        </p:spPr>
      </p:pic>
      <p:cxnSp>
        <p:nvCxnSpPr>
          <p:cNvPr id="155" name="Google Shape;155;p20"/>
          <p:cNvCxnSpPr/>
          <p:nvPr/>
        </p:nvCxnSpPr>
        <p:spPr>
          <a:xfrm flipH="1" rot="10800000">
            <a:off x="958353" y="1612737"/>
            <a:ext cx="1" cy="1796052"/>
          </a:xfrm>
          <a:prstGeom prst="straightConnector1">
            <a:avLst/>
          </a:prstGeom>
          <a:noFill/>
          <a:ln cap="rnd" cmpd="sng" w="63500">
            <a:solidFill>
              <a:srgbClr val="FFFFFF"/>
            </a:solidFill>
            <a:prstDash val="dashDot"/>
            <a:miter lim="400000"/>
            <a:headEnd len="sm" w="sm" type="none"/>
            <a:tailEnd len="sm" w="sm" type="none"/>
          </a:ln>
        </p:spPr>
      </p:cxnSp>
      <p:sp>
        <p:nvSpPr>
          <p:cNvPr id="156" name="Google Shape;156;p20"/>
          <p:cNvSpPr/>
          <p:nvPr/>
        </p:nvSpPr>
        <p:spPr>
          <a:xfrm>
            <a:off x="3489350" y="11127807"/>
            <a:ext cx="9398415" cy="1587501"/>
          </a:xfrm>
          <a:prstGeom prst="rect">
            <a:avLst/>
          </a:prstGeom>
          <a:noFill/>
          <a:ln>
            <a:noFill/>
          </a:ln>
        </p:spPr>
        <p:txBody>
          <a:bodyPr anchorCtr="0" anchor="ctr" bIns="50800" lIns="50800" spcFirstLastPara="1" rIns="50800" wrap="square" tIns="50800">
            <a:noAutofit/>
          </a:bodyPr>
          <a:lstStyle/>
          <a:p>
            <a:pPr indent="0" lvl="0" marL="0" marR="0" rtl="0" algn="just">
              <a:lnSpc>
                <a:spcPct val="178787"/>
              </a:lnSpc>
              <a:spcBef>
                <a:spcPts val="0"/>
              </a:spcBef>
              <a:spcAft>
                <a:spcPts val="0"/>
              </a:spcAft>
              <a:buClr>
                <a:srgbClr val="000000"/>
              </a:buClr>
              <a:buSzPts val="3300"/>
              <a:buFont typeface="Roboto"/>
              <a:buNone/>
            </a:pPr>
            <a:r>
              <a:rPr b="0" i="0" lang="en-US" sz="3300" u="none" cap="none" strike="noStrike">
                <a:solidFill>
                  <a:srgbClr val="000000"/>
                </a:solidFill>
                <a:latin typeface="Roboto"/>
                <a:ea typeface="Roboto"/>
                <a:cs typeface="Roboto"/>
                <a:sym typeface="Roboto"/>
              </a:rPr>
              <a:t>July 20, 2021 | 10am to 8pm</a:t>
            </a:r>
            <a:endParaRPr/>
          </a:p>
          <a:p>
            <a:pPr indent="0" lvl="0" marL="0" marR="0" rtl="0" algn="just">
              <a:lnSpc>
                <a:spcPct val="178787"/>
              </a:lnSpc>
              <a:spcBef>
                <a:spcPts val="0"/>
              </a:spcBef>
              <a:spcAft>
                <a:spcPts val="0"/>
              </a:spcAft>
              <a:buClr>
                <a:srgbClr val="000000"/>
              </a:buClr>
              <a:buSzPts val="3300"/>
              <a:buFont typeface="Roboto"/>
              <a:buNone/>
            </a:pPr>
            <a:r>
              <a:rPr b="0" i="0" lang="en-US" sz="3300" u="none" cap="none" strike="noStrike">
                <a:solidFill>
                  <a:srgbClr val="000000"/>
                </a:solidFill>
                <a:latin typeface="Roboto"/>
                <a:ea typeface="Roboto"/>
                <a:cs typeface="Roboto"/>
                <a:sym typeface="Roboto"/>
              </a:rPr>
              <a:t>73rd Avenue, Queens, New York</a:t>
            </a:r>
            <a:endParaRPr/>
          </a:p>
        </p:txBody>
      </p:sp>
      <p:pic>
        <p:nvPicPr>
          <p:cNvPr id="157" name="Google Shape;157;p20"/>
          <p:cNvPicPr preferRelativeResize="0"/>
          <p:nvPr/>
        </p:nvPicPr>
        <p:blipFill rotWithShape="1">
          <a:blip r:embed="rId6">
            <a:alphaModFix/>
          </a:blip>
          <a:srcRect b="18161" l="0" r="0" t="41888"/>
          <a:stretch/>
        </p:blipFill>
        <p:spPr>
          <a:xfrm>
            <a:off x="3511216" y="1598248"/>
            <a:ext cx="20872323" cy="55597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1"/>
          <p:cNvSpPr/>
          <p:nvPr/>
        </p:nvSpPr>
        <p:spPr>
          <a:xfrm>
            <a:off x="11677501" y="5812913"/>
            <a:ext cx="11117876" cy="37465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E5E5E"/>
              </a:buClr>
              <a:buSzPts val="3500"/>
              <a:buFont typeface="Roboto Light"/>
              <a:buNone/>
            </a:pPr>
            <a:r>
              <a:rPr b="0" i="0" lang="en-US" sz="3500" u="none" cap="none" strike="noStrike">
                <a:solidFill>
                  <a:srgbClr val="5E5E5E"/>
                </a:solidFill>
                <a:latin typeface="Roboto Light"/>
                <a:ea typeface="Roboto Light"/>
                <a:cs typeface="Roboto Light"/>
                <a:sym typeface="Roboto Light"/>
              </a:rPr>
              <a:t>Members of the Board will meet to discuss and review the current status of Euzent’s Restaurant &amp; Cafe’s product, sales and marketing impact from January 01, 2020 to May 1, 2020. The agenda of this meeting is to update all members with the current status, progress, and marketing impact to be implemented at the Euzent’s Restaurant and Cafe for the second half of 2020.</a:t>
            </a:r>
            <a:endParaRPr/>
          </a:p>
        </p:txBody>
      </p:sp>
      <p:sp>
        <p:nvSpPr>
          <p:cNvPr id="163" name="Google Shape;163;p21"/>
          <p:cNvSpPr/>
          <p:nvPr/>
        </p:nvSpPr>
        <p:spPr>
          <a:xfrm>
            <a:off x="1492795" y="5560186"/>
            <a:ext cx="11588125" cy="2753355"/>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7200"/>
              <a:buFont typeface="Poppins SemiBold"/>
              <a:buNone/>
            </a:pPr>
            <a:r>
              <a:rPr b="0" i="0" lang="en-US" sz="7200" u="none" cap="none" strike="noStrike">
                <a:solidFill>
                  <a:srgbClr val="000000"/>
                </a:solidFill>
                <a:latin typeface="Poppins SemiBold"/>
                <a:ea typeface="Poppins SemiBold"/>
                <a:cs typeface="Poppins SemiBold"/>
                <a:sym typeface="Poppins SemiBold"/>
              </a:rPr>
              <a:t>MONTHLY BOARD MEETING</a:t>
            </a:r>
            <a:endParaRPr/>
          </a:p>
        </p:txBody>
      </p:sp>
      <p:sp>
        <p:nvSpPr>
          <p:cNvPr id="164" name="Google Shape;164;p21"/>
          <p:cNvSpPr/>
          <p:nvPr/>
        </p:nvSpPr>
        <p:spPr>
          <a:xfrm>
            <a:off x="1520850" y="8455531"/>
            <a:ext cx="9398415" cy="1587501"/>
          </a:xfrm>
          <a:prstGeom prst="rect">
            <a:avLst/>
          </a:prstGeom>
          <a:noFill/>
          <a:ln>
            <a:noFill/>
          </a:ln>
        </p:spPr>
        <p:txBody>
          <a:bodyPr anchorCtr="0" anchor="ctr" bIns="50800" lIns="50800" spcFirstLastPara="1" rIns="50800" wrap="square" tIns="50800">
            <a:noAutofit/>
          </a:bodyPr>
          <a:lstStyle/>
          <a:p>
            <a:pPr indent="0" lvl="0" marL="0" marR="0" rtl="0" algn="just">
              <a:lnSpc>
                <a:spcPct val="178787"/>
              </a:lnSpc>
              <a:spcBef>
                <a:spcPts val="0"/>
              </a:spcBef>
              <a:spcAft>
                <a:spcPts val="0"/>
              </a:spcAft>
              <a:buClr>
                <a:srgbClr val="000000"/>
              </a:buClr>
              <a:buSzPts val="3300"/>
              <a:buFont typeface="Roboto"/>
              <a:buNone/>
            </a:pPr>
            <a:r>
              <a:rPr b="0" i="0" lang="en-US" sz="3300" u="none" cap="none" strike="noStrike">
                <a:solidFill>
                  <a:srgbClr val="000000"/>
                </a:solidFill>
                <a:latin typeface="Roboto"/>
                <a:ea typeface="Roboto"/>
                <a:cs typeface="Roboto"/>
                <a:sym typeface="Roboto"/>
              </a:rPr>
              <a:t>June 28, 2020 | 12pm to 6pm</a:t>
            </a:r>
            <a:endParaRPr/>
          </a:p>
          <a:p>
            <a:pPr indent="0" lvl="0" marL="0" marR="0" rtl="0" algn="just">
              <a:lnSpc>
                <a:spcPct val="178787"/>
              </a:lnSpc>
              <a:spcBef>
                <a:spcPts val="0"/>
              </a:spcBef>
              <a:spcAft>
                <a:spcPts val="0"/>
              </a:spcAft>
              <a:buClr>
                <a:srgbClr val="000000"/>
              </a:buClr>
              <a:buSzPts val="3300"/>
              <a:buFont typeface="Roboto"/>
              <a:buNone/>
            </a:pPr>
            <a:r>
              <a:rPr b="0" i="0" lang="en-US" sz="3300" u="none" cap="none" strike="noStrike">
                <a:solidFill>
                  <a:srgbClr val="000000"/>
                </a:solidFill>
                <a:latin typeface="Roboto"/>
                <a:ea typeface="Roboto"/>
                <a:cs typeface="Roboto"/>
                <a:sym typeface="Roboto"/>
              </a:rPr>
              <a:t>Euzent’s Restaurant &amp; Cafe Los Angeles Branch</a:t>
            </a:r>
            <a:endParaRPr/>
          </a:p>
        </p:txBody>
      </p:sp>
      <p:pic>
        <p:nvPicPr>
          <p:cNvPr id="165" name="Google Shape;165;p21"/>
          <p:cNvPicPr preferRelativeResize="0"/>
          <p:nvPr/>
        </p:nvPicPr>
        <p:blipFill rotWithShape="1">
          <a:blip r:embed="rId3">
            <a:alphaModFix/>
          </a:blip>
          <a:srcRect b="42828" l="0" r="0" t="29585"/>
          <a:stretch/>
        </p:blipFill>
        <p:spPr>
          <a:xfrm>
            <a:off x="1547812" y="-84800"/>
            <a:ext cx="21288446" cy="3915372"/>
          </a:xfrm>
          <a:prstGeom prst="rect">
            <a:avLst/>
          </a:prstGeom>
          <a:noFill/>
          <a:ln>
            <a:noFill/>
          </a:ln>
        </p:spPr>
      </p:pic>
      <p:sp>
        <p:nvSpPr>
          <p:cNvPr id="166" name="Google Shape;166;p21"/>
          <p:cNvSpPr/>
          <p:nvPr/>
        </p:nvSpPr>
        <p:spPr>
          <a:xfrm rot="-5400000">
            <a:off x="11233645" y="2129394"/>
            <a:ext cx="1916709" cy="21253615"/>
          </a:xfrm>
          <a:prstGeom prst="rect">
            <a:avLst/>
          </a:prstGeom>
          <a:solidFill>
            <a:srgbClr val="C0CDD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67" name="Google Shape;167;p21"/>
          <p:cNvPicPr preferRelativeResize="0"/>
          <p:nvPr/>
        </p:nvPicPr>
        <p:blipFill rotWithShape="1">
          <a:blip r:embed="rId4">
            <a:alphaModFix/>
          </a:blip>
          <a:srcRect b="0" l="0" r="0" t="0"/>
          <a:stretch/>
        </p:blipFill>
        <p:spPr>
          <a:xfrm>
            <a:off x="12072825" y="12504547"/>
            <a:ext cx="503308" cy="503308"/>
          </a:xfrm>
          <a:prstGeom prst="rect">
            <a:avLst/>
          </a:prstGeom>
          <a:noFill/>
          <a:ln>
            <a:noFill/>
          </a:ln>
        </p:spPr>
      </p:pic>
      <p:pic>
        <p:nvPicPr>
          <p:cNvPr id="168" name="Google Shape;168;p21"/>
          <p:cNvPicPr preferRelativeResize="0"/>
          <p:nvPr/>
        </p:nvPicPr>
        <p:blipFill rotWithShape="1">
          <a:blip r:embed="rId5">
            <a:alphaModFix/>
          </a:blip>
          <a:srcRect b="0" l="0" r="0" t="0"/>
          <a:stretch/>
        </p:blipFill>
        <p:spPr>
          <a:xfrm>
            <a:off x="13190430" y="12511359"/>
            <a:ext cx="503308" cy="503308"/>
          </a:xfrm>
          <a:prstGeom prst="rect">
            <a:avLst/>
          </a:prstGeom>
          <a:noFill/>
          <a:ln>
            <a:noFill/>
          </a:ln>
        </p:spPr>
      </p:pic>
      <p:pic>
        <p:nvPicPr>
          <p:cNvPr id="169" name="Google Shape;169;p21"/>
          <p:cNvPicPr preferRelativeResize="0"/>
          <p:nvPr/>
        </p:nvPicPr>
        <p:blipFill rotWithShape="1">
          <a:blip r:embed="rId6">
            <a:alphaModFix/>
          </a:blip>
          <a:srcRect b="0" l="0" r="0" t="0"/>
          <a:stretch/>
        </p:blipFill>
        <p:spPr>
          <a:xfrm>
            <a:off x="14308034" y="12511849"/>
            <a:ext cx="503291" cy="503303"/>
          </a:xfrm>
          <a:prstGeom prst="rect">
            <a:avLst/>
          </a:prstGeom>
          <a:noFill/>
          <a:ln>
            <a:noFill/>
          </a:ln>
        </p:spPr>
      </p:pic>
      <p:cxnSp>
        <p:nvCxnSpPr>
          <p:cNvPr id="170" name="Google Shape;170;p21"/>
          <p:cNvCxnSpPr/>
          <p:nvPr/>
        </p:nvCxnSpPr>
        <p:spPr>
          <a:xfrm>
            <a:off x="9617575" y="12756201"/>
            <a:ext cx="1796052" cy="1"/>
          </a:xfrm>
          <a:prstGeom prst="straightConnector1">
            <a:avLst/>
          </a:prstGeom>
          <a:noFill/>
          <a:ln cap="rnd" cmpd="sng" w="63500">
            <a:solidFill>
              <a:srgbClr val="FFFFFF"/>
            </a:solidFill>
            <a:prstDash val="dashDot"/>
            <a:miter lim="400000"/>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2"/>
          <p:cNvSpPr/>
          <p:nvPr/>
        </p:nvSpPr>
        <p:spPr>
          <a:xfrm rot="-5400000">
            <a:off x="11233646" y="-9631650"/>
            <a:ext cx="1916708" cy="21179101"/>
          </a:xfrm>
          <a:prstGeom prst="rect">
            <a:avLst/>
          </a:prstGeom>
          <a:solidFill>
            <a:srgbClr val="F4D3B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76" name="Google Shape;176;p22"/>
          <p:cNvPicPr preferRelativeResize="0"/>
          <p:nvPr/>
        </p:nvPicPr>
        <p:blipFill rotWithShape="1">
          <a:blip r:embed="rId3">
            <a:alphaModFix/>
          </a:blip>
          <a:srcRect b="0" l="0" r="0" t="0"/>
          <a:stretch/>
        </p:blipFill>
        <p:spPr>
          <a:xfrm>
            <a:off x="12072825" y="706247"/>
            <a:ext cx="503308" cy="503308"/>
          </a:xfrm>
          <a:prstGeom prst="rect">
            <a:avLst/>
          </a:prstGeom>
          <a:noFill/>
          <a:ln>
            <a:noFill/>
          </a:ln>
        </p:spPr>
      </p:pic>
      <p:pic>
        <p:nvPicPr>
          <p:cNvPr id="177" name="Google Shape;177;p22"/>
          <p:cNvPicPr preferRelativeResize="0"/>
          <p:nvPr/>
        </p:nvPicPr>
        <p:blipFill rotWithShape="1">
          <a:blip r:embed="rId4">
            <a:alphaModFix/>
          </a:blip>
          <a:srcRect b="0" l="0" r="0" t="0"/>
          <a:stretch/>
        </p:blipFill>
        <p:spPr>
          <a:xfrm>
            <a:off x="13190430" y="713059"/>
            <a:ext cx="503308" cy="503308"/>
          </a:xfrm>
          <a:prstGeom prst="rect">
            <a:avLst/>
          </a:prstGeom>
          <a:noFill/>
          <a:ln>
            <a:noFill/>
          </a:ln>
        </p:spPr>
      </p:pic>
      <p:pic>
        <p:nvPicPr>
          <p:cNvPr id="178" name="Google Shape;178;p22"/>
          <p:cNvPicPr preferRelativeResize="0"/>
          <p:nvPr/>
        </p:nvPicPr>
        <p:blipFill rotWithShape="1">
          <a:blip r:embed="rId5">
            <a:alphaModFix/>
          </a:blip>
          <a:srcRect b="0" l="0" r="0" t="0"/>
          <a:stretch/>
        </p:blipFill>
        <p:spPr>
          <a:xfrm>
            <a:off x="14308034" y="713549"/>
            <a:ext cx="503291" cy="503303"/>
          </a:xfrm>
          <a:prstGeom prst="rect">
            <a:avLst/>
          </a:prstGeom>
          <a:noFill/>
          <a:ln>
            <a:noFill/>
          </a:ln>
        </p:spPr>
      </p:pic>
      <p:sp>
        <p:nvSpPr>
          <p:cNvPr id="179" name="Google Shape;179;p22"/>
          <p:cNvSpPr/>
          <p:nvPr/>
        </p:nvSpPr>
        <p:spPr>
          <a:xfrm>
            <a:off x="6332472" y="4580654"/>
            <a:ext cx="11719056" cy="1226816"/>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000000"/>
              </a:buClr>
              <a:buSzPts val="6400"/>
              <a:buFont typeface="Poppins SemiBold"/>
              <a:buNone/>
            </a:pPr>
            <a:r>
              <a:rPr b="0" i="0" lang="en-US" sz="6400" u="none" cap="none" strike="noStrike">
                <a:solidFill>
                  <a:srgbClr val="000000"/>
                </a:solidFill>
                <a:latin typeface="Poppins SemiBold"/>
                <a:ea typeface="Poppins SemiBold"/>
                <a:cs typeface="Poppins SemiBold"/>
                <a:sym typeface="Poppins SemiBold"/>
              </a:rPr>
              <a:t>TESTIMONIALS FROM GUESTS</a:t>
            </a:r>
            <a:endParaRPr/>
          </a:p>
        </p:txBody>
      </p:sp>
      <p:cxnSp>
        <p:nvCxnSpPr>
          <p:cNvPr id="180" name="Google Shape;180;p22"/>
          <p:cNvCxnSpPr/>
          <p:nvPr/>
        </p:nvCxnSpPr>
        <p:spPr>
          <a:xfrm>
            <a:off x="9617575" y="957901"/>
            <a:ext cx="1796052" cy="1"/>
          </a:xfrm>
          <a:prstGeom prst="straightConnector1">
            <a:avLst/>
          </a:prstGeom>
          <a:noFill/>
          <a:ln cap="rnd" cmpd="sng" w="63500">
            <a:solidFill>
              <a:srgbClr val="FFFFFF"/>
            </a:solidFill>
            <a:prstDash val="dashDot"/>
            <a:miter lim="400000"/>
            <a:headEnd len="sm" w="sm" type="none"/>
            <a:tailEnd len="sm" w="sm" type="none"/>
          </a:ln>
        </p:spPr>
      </p:cxnSp>
      <p:sp>
        <p:nvSpPr>
          <p:cNvPr id="181" name="Google Shape;181;p22"/>
          <p:cNvSpPr/>
          <p:nvPr/>
        </p:nvSpPr>
        <p:spPr>
          <a:xfrm>
            <a:off x="4365872" y="7306967"/>
            <a:ext cx="15652255" cy="117981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3500"/>
              <a:buFont typeface="Roboto"/>
              <a:buNone/>
            </a:pPr>
            <a:r>
              <a:rPr b="0" i="1" lang="en-US" sz="3500" u="none" cap="none" strike="noStrike">
                <a:solidFill>
                  <a:srgbClr val="5E5E5E"/>
                </a:solidFill>
                <a:latin typeface="Roboto"/>
                <a:ea typeface="Roboto"/>
                <a:cs typeface="Roboto"/>
                <a:sym typeface="Roboto"/>
              </a:rPr>
              <a:t>“I am always happy and satisfied with my purchases at Euzent’s. They do their best to help me find coffee and pastries that are delicious yet affordable.”</a:t>
            </a:r>
            <a:endParaRPr/>
          </a:p>
        </p:txBody>
      </p:sp>
      <p:sp>
        <p:nvSpPr>
          <p:cNvPr id="182" name="Google Shape;182;p22"/>
          <p:cNvSpPr/>
          <p:nvPr/>
        </p:nvSpPr>
        <p:spPr>
          <a:xfrm>
            <a:off x="7132637" y="8648240"/>
            <a:ext cx="10118726" cy="546101"/>
          </a:xfrm>
          <a:prstGeom prst="rect">
            <a:avLst/>
          </a:prstGeom>
          <a:noFill/>
          <a:ln>
            <a:noFill/>
          </a:ln>
        </p:spPr>
        <p:txBody>
          <a:bodyPr anchorCtr="0" anchor="t" bIns="50800" lIns="50800" spcFirstLastPara="1" rIns="50800" wrap="square" tIns="50800">
            <a:noAutofit/>
          </a:bodyPr>
          <a:lstStyle/>
          <a:p>
            <a:pPr indent="0" lvl="0" marL="0" marR="0" rtl="0" algn="ctr">
              <a:lnSpc>
                <a:spcPct val="186666"/>
              </a:lnSpc>
              <a:spcBef>
                <a:spcPts val="0"/>
              </a:spcBef>
              <a:spcAft>
                <a:spcPts val="0"/>
              </a:spcAft>
              <a:buClr>
                <a:srgbClr val="5E5E5E"/>
              </a:buClr>
              <a:buSzPts val="3000"/>
              <a:buFont typeface="Roboto"/>
              <a:buNone/>
            </a:pPr>
            <a:r>
              <a:rPr b="1" i="0" lang="en-US" sz="3000" u="none" cap="none" strike="noStrike">
                <a:solidFill>
                  <a:srgbClr val="5E5E5E"/>
                </a:solidFill>
                <a:latin typeface="Roboto"/>
                <a:ea typeface="Roboto"/>
                <a:cs typeface="Roboto"/>
                <a:sym typeface="Roboto"/>
              </a:rPr>
              <a:t>-Julie Moore, 29, Food Columnist</a:t>
            </a:r>
            <a:endParaRPr/>
          </a:p>
        </p:txBody>
      </p:sp>
      <p:sp>
        <p:nvSpPr>
          <p:cNvPr id="183" name="Google Shape;183;p22"/>
          <p:cNvSpPr/>
          <p:nvPr/>
        </p:nvSpPr>
        <p:spPr>
          <a:xfrm>
            <a:off x="0" y="13212692"/>
            <a:ext cx="24384001" cy="503308"/>
          </a:xfrm>
          <a:prstGeom prst="rect">
            <a:avLst/>
          </a:prstGeom>
          <a:solidFill>
            <a:srgbClr val="F4D3BC">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