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13716000" cx="2438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7" roundtripDataSignature="AMtx7mguY1Xuu8C99YsjJs2cI6Y6CFJZ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customschemas.google.com/relationships/presentationmetadata" Target="metadata"/><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0.17790900000000001"/>
          <c:y val="7.4230500000000005E-2"/>
          <c:w val="0.79497499999999999"/>
          <c:h val="0.80523699999999998"/>
        </c:manualLayout>
      </c:layout>
      <c:barChart>
        <c:barDir val="bar"/>
        <c:grouping val="clustered"/>
        <c:varyColors val="0"/>
        <c:ser>
          <c:idx val="0"/>
          <c:order val="0"/>
          <c:tx>
            <c:strRef>
              <c:f>Sheet1!$A$2</c:f>
              <c:strCache>
                <c:ptCount val="1"/>
                <c:pt idx="0">
                  <c:v>Region 2</c:v>
                </c:pt>
              </c:strCache>
            </c:strRef>
          </c:tx>
          <c:spPr>
            <a:solidFill>
              <a:srgbClr val="F0F0F0"/>
            </a:solidFill>
            <a:ln w="12700" cap="flat">
              <a:noFill/>
              <a:miter lim="400000"/>
            </a:ln>
            <a:effectLst/>
          </c:spPr>
          <c:invertIfNegative val="0"/>
          <c:cat>
            <c:strRef>
              <c:f>Sheet1!$B$1:$D$1</c:f>
              <c:strCache>
                <c:ptCount val="3"/>
                <c:pt idx="0">
                  <c:v>March</c:v>
                </c:pt>
                <c:pt idx="1">
                  <c:v>May</c:v>
                </c:pt>
                <c:pt idx="2">
                  <c:v>June</c:v>
                </c:pt>
              </c:strCache>
            </c:strRef>
          </c:cat>
          <c:val>
            <c:numRef>
              <c:f>Sheet1!$B$2:$D$2</c:f>
              <c:numCache>
                <c:formatCode>General</c:formatCode>
                <c:ptCount val="3"/>
                <c:pt idx="0">
                  <c:v>70</c:v>
                </c:pt>
                <c:pt idx="1">
                  <c:v>60</c:v>
                </c:pt>
                <c:pt idx="2">
                  <c:v>65</c:v>
                </c:pt>
              </c:numCache>
            </c:numRef>
          </c:val>
        </c:ser>
        <c:dLbls>
          <c:showLegendKey val="0"/>
          <c:showVal val="0"/>
          <c:showCatName val="0"/>
          <c:showSerName val="0"/>
          <c:showPercent val="0"/>
          <c:showBubbleSize val="0"/>
        </c:dLbls>
        <c:gapWidth val="40"/>
        <c:overlap val="-10"/>
        <c:axId val="311591368"/>
        <c:axId val="311592152"/>
      </c:barChart>
      <c:catAx>
        <c:axId val="311591368"/>
        <c:scaling>
          <c:orientation val="maxMin"/>
        </c:scaling>
        <c:delete val="0"/>
        <c:axPos val="l"/>
        <c:numFmt formatCode="General" sourceLinked="0"/>
        <c:majorTickMark val="none"/>
        <c:minorTickMark val="none"/>
        <c:tickLblPos val="nextTo"/>
        <c:spPr>
          <a:ln w="12700" cap="flat">
            <a:solidFill>
              <a:srgbClr val="000000"/>
            </a:solidFill>
            <a:prstDash val="solid"/>
            <a:miter lim="400000"/>
          </a:ln>
        </c:spPr>
        <c:txPr>
          <a:bodyPr rot="0"/>
          <a:lstStyle/>
          <a:p>
            <a:pPr>
              <a:defRPr sz="3200" b="0" i="0" u="none" strike="noStrike">
                <a:solidFill>
                  <a:srgbClr val="FFFFFF"/>
                </a:solidFill>
                <a:latin typeface="Poppins Regular"/>
              </a:defRPr>
            </a:pPr>
            <a:endParaRPr lang="en-US"/>
          </a:p>
        </c:txPr>
        <c:crossAx val="311592152"/>
        <c:crosses val="autoZero"/>
        <c:auto val="1"/>
        <c:lblAlgn val="ctr"/>
        <c:lblOffset val="100"/>
        <c:noMultiLvlLbl val="1"/>
      </c:catAx>
      <c:valAx>
        <c:axId val="311592152"/>
        <c:scaling>
          <c:orientation val="minMax"/>
        </c:scaling>
        <c:delete val="0"/>
        <c:axPos val="t"/>
        <c:majorGridlines>
          <c:spPr>
            <a:ln w="12700" cap="flat">
              <a:solidFill>
                <a:srgbClr val="B8B8B8"/>
              </a:solidFill>
              <a:prstDash val="solid"/>
              <a:miter lim="400000"/>
            </a:ln>
          </c:spPr>
        </c:majorGridlines>
        <c:numFmt formatCode="General" sourceLinked="0"/>
        <c:majorTickMark val="none"/>
        <c:minorTickMark val="none"/>
        <c:tickLblPos val="high"/>
        <c:spPr>
          <a:ln w="12700" cap="flat">
            <a:noFill/>
            <a:prstDash val="solid"/>
            <a:miter lim="400000"/>
          </a:ln>
        </c:spPr>
        <c:txPr>
          <a:bodyPr rot="0"/>
          <a:lstStyle/>
          <a:p>
            <a:pPr>
              <a:defRPr sz="3200" b="0" i="0" u="none" strike="noStrike">
                <a:solidFill>
                  <a:srgbClr val="FFFFFF"/>
                </a:solidFill>
                <a:latin typeface="Poppins Regular"/>
              </a:defRPr>
            </a:pPr>
            <a:endParaRPr lang="en-US"/>
          </a:p>
        </c:txPr>
        <c:crossAx val="311591368"/>
        <c:crosses val="autoZero"/>
        <c:crossBetween val="between"/>
        <c:majorUnit val="5"/>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14"/>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14"/>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rm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1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23"/>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23"/>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2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24"/>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2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2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15"/>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15"/>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1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16"/>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16"/>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16"/>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1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17"/>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1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18"/>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18"/>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18"/>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rm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1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19"/>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1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20"/>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20"/>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20"/>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rm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2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21"/>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rm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2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22"/>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22"/>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22"/>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2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rm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3.jpg"/><Relationship Id="rId5"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8.jp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4C7F"/>
        </a:solidFill>
      </p:bgPr>
    </p:bg>
    <p:spTree>
      <p:nvGrpSpPr>
        <p:cNvPr id="58" name="Shape 58"/>
        <p:cNvGrpSpPr/>
        <p:nvPr/>
      </p:nvGrpSpPr>
      <p:grpSpPr>
        <a:xfrm>
          <a:off x="0" y="0"/>
          <a:ext cx="0" cy="0"/>
          <a:chOff x="0" y="0"/>
          <a:chExt cx="0" cy="0"/>
        </a:xfrm>
      </p:grpSpPr>
      <p:sp>
        <p:nvSpPr>
          <p:cNvPr id="59" name="Google Shape;59;p1"/>
          <p:cNvSpPr/>
          <p:nvPr/>
        </p:nvSpPr>
        <p:spPr>
          <a:xfrm>
            <a:off x="7846180" y="5605148"/>
            <a:ext cx="8691640" cy="1642104"/>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700"/>
              <a:buFont typeface="Poppins"/>
              <a:buNone/>
            </a:pPr>
            <a:r>
              <a:rPr b="1" i="0" lang="en-US" sz="8700" u="none" cap="none" strike="noStrike">
                <a:solidFill>
                  <a:srgbClr val="FFFFFF"/>
                </a:solidFill>
                <a:latin typeface="Poppins"/>
                <a:ea typeface="Poppins"/>
                <a:cs typeface="Poppins"/>
                <a:sym typeface="Poppins"/>
              </a:rPr>
              <a:t>TECH ADVANCE</a:t>
            </a:r>
            <a:endParaRPr/>
          </a:p>
        </p:txBody>
      </p:sp>
      <p:sp>
        <p:nvSpPr>
          <p:cNvPr id="60" name="Google Shape;60;p1"/>
          <p:cNvSpPr/>
          <p:nvPr/>
        </p:nvSpPr>
        <p:spPr>
          <a:xfrm>
            <a:off x="9427007" y="6714490"/>
            <a:ext cx="5529987" cy="140462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Poppins Ligh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FFFFFF"/>
              </a:buClr>
              <a:buSzPts val="2400"/>
              <a:buFont typeface="Poppins Light"/>
              <a:buNone/>
            </a:pPr>
            <a:r>
              <a:rPr b="0" i="0" lang="en-US" sz="2400" u="none" cap="none" strike="noStrike">
                <a:solidFill>
                  <a:srgbClr val="FFFFFF"/>
                </a:solidFill>
                <a:latin typeface="Poppins Light"/>
                <a:ea typeface="Poppins Light"/>
                <a:cs typeface="Poppins Light"/>
                <a:sym typeface="Poppins Light"/>
              </a:rPr>
              <a:t>www.advance@tech.com</a:t>
            </a:r>
            <a:endParaRPr/>
          </a:p>
        </p:txBody>
      </p:sp>
      <p:sp>
        <p:nvSpPr>
          <p:cNvPr id="61" name="Google Shape;61;p1"/>
          <p:cNvSpPr/>
          <p:nvPr/>
        </p:nvSpPr>
        <p:spPr>
          <a:xfrm>
            <a:off x="-453629" y="10286900"/>
            <a:ext cx="25926853" cy="479306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2" name="Google Shape;62;p1"/>
          <p:cNvSpPr/>
          <p:nvPr/>
        </p:nvSpPr>
        <p:spPr>
          <a:xfrm>
            <a:off x="7919237" y="5586303"/>
            <a:ext cx="1422699" cy="79767"/>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pic>
        <p:nvPicPr>
          <p:cNvPr id="166" name="Google Shape;166;p10"/>
          <p:cNvPicPr preferRelativeResize="0"/>
          <p:nvPr/>
        </p:nvPicPr>
        <p:blipFill rotWithShape="1">
          <a:blip r:embed="rId3">
            <a:alphaModFix/>
          </a:blip>
          <a:srcRect b="1234" l="714" r="30735" t="1233"/>
          <a:stretch/>
        </p:blipFill>
        <p:spPr>
          <a:xfrm>
            <a:off x="18367573" y="8002322"/>
            <a:ext cx="6019933" cy="5709974"/>
          </a:xfrm>
          <a:prstGeom prst="rect">
            <a:avLst/>
          </a:prstGeom>
          <a:noFill/>
          <a:ln>
            <a:noFill/>
          </a:ln>
        </p:spPr>
      </p:pic>
      <p:pic>
        <p:nvPicPr>
          <p:cNvPr id="167" name="Google Shape;167;p10"/>
          <p:cNvPicPr preferRelativeResize="0"/>
          <p:nvPr/>
        </p:nvPicPr>
        <p:blipFill rotWithShape="1">
          <a:blip r:embed="rId4">
            <a:alphaModFix/>
          </a:blip>
          <a:srcRect b="0" l="29791" r="26066" t="0"/>
          <a:stretch/>
        </p:blipFill>
        <p:spPr>
          <a:xfrm>
            <a:off x="18367506" y="-4829"/>
            <a:ext cx="6019933" cy="7756593"/>
          </a:xfrm>
          <a:prstGeom prst="rect">
            <a:avLst/>
          </a:prstGeom>
          <a:noFill/>
          <a:ln>
            <a:noFill/>
          </a:ln>
        </p:spPr>
      </p:pic>
      <p:pic>
        <p:nvPicPr>
          <p:cNvPr id="168" name="Google Shape;168;p10"/>
          <p:cNvPicPr preferRelativeResize="0"/>
          <p:nvPr/>
        </p:nvPicPr>
        <p:blipFill rotWithShape="1">
          <a:blip r:embed="rId5">
            <a:alphaModFix/>
          </a:blip>
          <a:srcRect b="0" l="0" r="0" t="0"/>
          <a:stretch/>
        </p:blipFill>
        <p:spPr>
          <a:xfrm>
            <a:off x="11908372" y="4884737"/>
            <a:ext cx="6158960" cy="9226171"/>
          </a:xfrm>
          <a:prstGeom prst="rect">
            <a:avLst/>
          </a:prstGeom>
          <a:noFill/>
          <a:ln>
            <a:noFill/>
          </a:ln>
        </p:spPr>
      </p:pic>
      <p:pic>
        <p:nvPicPr>
          <p:cNvPr id="169" name="Google Shape;169;p10"/>
          <p:cNvPicPr preferRelativeResize="0"/>
          <p:nvPr/>
        </p:nvPicPr>
        <p:blipFill rotWithShape="1">
          <a:blip r:embed="rId6">
            <a:alphaModFix/>
          </a:blip>
          <a:srcRect b="0" l="0" r="0" t="0"/>
          <a:stretch/>
        </p:blipFill>
        <p:spPr>
          <a:xfrm>
            <a:off x="11326" y="6621554"/>
            <a:ext cx="11528659" cy="8070059"/>
          </a:xfrm>
          <a:prstGeom prst="rect">
            <a:avLst/>
          </a:prstGeom>
          <a:noFill/>
          <a:ln>
            <a:noFill/>
          </a:ln>
        </p:spPr>
      </p:pic>
      <p:pic>
        <p:nvPicPr>
          <p:cNvPr id="170" name="Google Shape;170;p10"/>
          <p:cNvPicPr preferRelativeResize="0"/>
          <p:nvPr/>
        </p:nvPicPr>
        <p:blipFill rotWithShape="1">
          <a:blip r:embed="rId7">
            <a:alphaModFix/>
          </a:blip>
          <a:srcRect b="0" l="0" r="0" t="0"/>
          <a:stretch/>
        </p:blipFill>
        <p:spPr>
          <a:xfrm>
            <a:off x="11326" y="-1546980"/>
            <a:ext cx="11528659" cy="7862546"/>
          </a:xfrm>
          <a:prstGeom prst="rect">
            <a:avLst/>
          </a:prstGeom>
          <a:noFill/>
          <a:ln>
            <a:noFill/>
          </a:ln>
        </p:spPr>
      </p:pic>
      <p:pic>
        <p:nvPicPr>
          <p:cNvPr id="171" name="Google Shape;171;p10"/>
          <p:cNvPicPr preferRelativeResize="0"/>
          <p:nvPr/>
        </p:nvPicPr>
        <p:blipFill rotWithShape="1">
          <a:blip r:embed="rId8">
            <a:alphaModFix/>
          </a:blip>
          <a:srcRect b="5199" l="140" r="8123" t="0"/>
          <a:stretch/>
        </p:blipFill>
        <p:spPr>
          <a:xfrm>
            <a:off x="11908372" y="-79517"/>
            <a:ext cx="6158959" cy="4580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4C7F"/>
        </a:solidFill>
      </p:bgPr>
    </p:bg>
    <p:spTree>
      <p:nvGrpSpPr>
        <p:cNvPr id="175" name="Shape 175"/>
        <p:cNvGrpSpPr/>
        <p:nvPr/>
      </p:nvGrpSpPr>
      <p:grpSpPr>
        <a:xfrm>
          <a:off x="0" y="0"/>
          <a:ext cx="0" cy="0"/>
          <a:chOff x="0" y="0"/>
          <a:chExt cx="0" cy="0"/>
        </a:xfrm>
      </p:grpSpPr>
      <p:sp>
        <p:nvSpPr>
          <p:cNvPr id="176" name="Google Shape;176;p11"/>
          <p:cNvSpPr/>
          <p:nvPr/>
        </p:nvSpPr>
        <p:spPr>
          <a:xfrm>
            <a:off x="1594637" y="881344"/>
            <a:ext cx="565560" cy="5886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7" name="Google Shape;177;p11"/>
          <p:cNvSpPr/>
          <p:nvPr/>
        </p:nvSpPr>
        <p:spPr>
          <a:xfrm>
            <a:off x="1552422" y="1034495"/>
            <a:ext cx="1467156" cy="75437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TECH.</a:t>
            </a:r>
            <a:endParaRPr/>
          </a:p>
        </p:txBody>
      </p:sp>
      <p:sp>
        <p:nvSpPr>
          <p:cNvPr id="178" name="Google Shape;178;p11"/>
          <p:cNvSpPr/>
          <p:nvPr/>
        </p:nvSpPr>
        <p:spPr>
          <a:xfrm>
            <a:off x="3112683" y="2382223"/>
            <a:ext cx="16126887" cy="1381755"/>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7200"/>
              <a:buFont typeface="Poppins SemiBold"/>
              <a:buNone/>
            </a:pPr>
            <a:r>
              <a:rPr b="0" i="0" lang="en-US" sz="7200" u="none" cap="none" strike="noStrike">
                <a:solidFill>
                  <a:srgbClr val="FFFFFF"/>
                </a:solidFill>
                <a:latin typeface="Poppins SemiBold"/>
                <a:ea typeface="Poppins SemiBold"/>
                <a:cs typeface="Poppins SemiBold"/>
                <a:sym typeface="Poppins SemiBold"/>
              </a:rPr>
              <a:t>THE TEAM</a:t>
            </a:r>
            <a:endParaRPr/>
          </a:p>
        </p:txBody>
      </p:sp>
      <p:pic>
        <p:nvPicPr>
          <p:cNvPr id="179" name="Google Shape;179;p11"/>
          <p:cNvPicPr preferRelativeResize="0"/>
          <p:nvPr/>
        </p:nvPicPr>
        <p:blipFill rotWithShape="1">
          <a:blip r:embed="rId3">
            <a:alphaModFix/>
          </a:blip>
          <a:srcRect b="36746" l="4960" r="4960" t="3018"/>
          <a:stretch/>
        </p:blipFill>
        <p:spPr>
          <a:xfrm>
            <a:off x="3203277" y="4559300"/>
            <a:ext cx="5675710" cy="5692840"/>
          </a:xfrm>
          <a:prstGeom prst="rect">
            <a:avLst/>
          </a:prstGeom>
          <a:noFill/>
          <a:ln>
            <a:noFill/>
          </a:ln>
        </p:spPr>
      </p:pic>
      <p:pic>
        <p:nvPicPr>
          <p:cNvPr id="180" name="Google Shape;180;p11"/>
          <p:cNvPicPr preferRelativeResize="0"/>
          <p:nvPr/>
        </p:nvPicPr>
        <p:blipFill rotWithShape="1">
          <a:blip r:embed="rId4">
            <a:alphaModFix/>
          </a:blip>
          <a:srcRect b="14682" l="23230" r="19923" t="0"/>
          <a:stretch/>
        </p:blipFill>
        <p:spPr>
          <a:xfrm>
            <a:off x="9519245" y="4572985"/>
            <a:ext cx="5675710" cy="5679155"/>
          </a:xfrm>
          <a:prstGeom prst="rect">
            <a:avLst/>
          </a:prstGeom>
          <a:noFill/>
          <a:ln>
            <a:noFill/>
          </a:ln>
        </p:spPr>
      </p:pic>
      <p:pic>
        <p:nvPicPr>
          <p:cNvPr id="181" name="Google Shape;181;p11"/>
          <p:cNvPicPr preferRelativeResize="0"/>
          <p:nvPr/>
        </p:nvPicPr>
        <p:blipFill rotWithShape="1">
          <a:blip r:embed="rId5">
            <a:alphaModFix/>
          </a:blip>
          <a:srcRect b="40179" l="32458" r="40816" t="38376"/>
          <a:stretch/>
        </p:blipFill>
        <p:spPr>
          <a:xfrm>
            <a:off x="15877877" y="4559299"/>
            <a:ext cx="5675710" cy="5692841"/>
          </a:xfrm>
          <a:prstGeom prst="rect">
            <a:avLst/>
          </a:prstGeom>
          <a:noFill/>
          <a:ln>
            <a:noFill/>
          </a:ln>
        </p:spPr>
      </p:pic>
      <p:sp>
        <p:nvSpPr>
          <p:cNvPr id="182" name="Google Shape;182;p11"/>
          <p:cNvSpPr/>
          <p:nvPr/>
        </p:nvSpPr>
        <p:spPr>
          <a:xfrm>
            <a:off x="3930777" y="10453413"/>
            <a:ext cx="3715945" cy="777238"/>
          </a:xfrm>
          <a:prstGeom prst="rect">
            <a:avLst/>
          </a:prstGeom>
          <a:noFill/>
          <a:ln>
            <a:noFill/>
          </a:ln>
        </p:spPr>
        <p:txBody>
          <a:bodyPr anchorCtr="0" anchor="t" bIns="50800" lIns="50800" spcFirstLastPara="1" rIns="50800" wrap="square" tIns="50800">
            <a:spAutoFit/>
          </a:bodyPr>
          <a:lstStyle/>
          <a:p>
            <a:pPr indent="0" lvl="0" marL="0" marR="0" rtl="0" algn="l">
              <a:lnSpc>
                <a:spcPct val="165789"/>
              </a:lnSpc>
              <a:spcBef>
                <a:spcPts val="0"/>
              </a:spcBef>
              <a:spcAft>
                <a:spcPts val="0"/>
              </a:spcAft>
              <a:buClr>
                <a:srgbClr val="FFFFFF"/>
              </a:buClr>
              <a:buSzPts val="3800"/>
              <a:buFont typeface="Poppins SemiBold"/>
              <a:buNone/>
            </a:pPr>
            <a:r>
              <a:rPr b="0" i="0" lang="en-US" sz="3800" u="none" cap="none" strike="noStrike">
                <a:solidFill>
                  <a:srgbClr val="FFFFFF"/>
                </a:solidFill>
                <a:latin typeface="Poppins SemiBold"/>
                <a:ea typeface="Poppins SemiBold"/>
                <a:cs typeface="Poppins SemiBold"/>
                <a:sym typeface="Poppins SemiBold"/>
              </a:rPr>
              <a:t>Opal Dealauer</a:t>
            </a:r>
            <a:endParaRPr/>
          </a:p>
        </p:txBody>
      </p:sp>
      <p:sp>
        <p:nvSpPr>
          <p:cNvPr id="183" name="Google Shape;183;p11"/>
          <p:cNvSpPr/>
          <p:nvPr/>
        </p:nvSpPr>
        <p:spPr>
          <a:xfrm>
            <a:off x="4400350" y="11292650"/>
            <a:ext cx="3099000" cy="445800"/>
          </a:xfrm>
          <a:prstGeom prst="rect">
            <a:avLst/>
          </a:prstGeom>
          <a:noFill/>
          <a:ln>
            <a:noFill/>
          </a:ln>
        </p:spPr>
        <p:txBody>
          <a:bodyPr anchorCtr="0" anchor="t" bIns="50800" lIns="50800" spcFirstLastPara="1" rIns="50800" wrap="square" tIns="50800">
            <a:spAutoFit/>
          </a:bodyPr>
          <a:lstStyle/>
          <a:p>
            <a:pPr indent="0" lvl="0" marL="0" marR="0" rtl="0" algn="l">
              <a:lnSpc>
                <a:spcPct val="210526"/>
              </a:lnSpc>
              <a:spcBef>
                <a:spcPts val="0"/>
              </a:spcBef>
              <a:spcAft>
                <a:spcPts val="0"/>
              </a:spcAft>
              <a:buClr>
                <a:srgbClr val="FFFFFF"/>
              </a:buClr>
              <a:buSzPts val="1900"/>
              <a:buFont typeface="Poppins"/>
              <a:buNone/>
            </a:pPr>
            <a:r>
              <a:rPr b="0" i="0" lang="en-US" sz="1900" u="none" cap="none" strike="noStrike">
                <a:solidFill>
                  <a:srgbClr val="FFFFFF"/>
                </a:solidFill>
                <a:latin typeface="Poppins"/>
                <a:ea typeface="Poppins"/>
                <a:cs typeface="Poppins"/>
                <a:sym typeface="Poppins"/>
              </a:rPr>
              <a:t>Chief Executive Officer</a:t>
            </a:r>
            <a:endParaRPr/>
          </a:p>
        </p:txBody>
      </p:sp>
      <p:sp>
        <p:nvSpPr>
          <p:cNvPr id="184" name="Google Shape;184;p11"/>
          <p:cNvSpPr/>
          <p:nvPr/>
        </p:nvSpPr>
        <p:spPr>
          <a:xfrm>
            <a:off x="10303865" y="10453413"/>
            <a:ext cx="3776270" cy="777238"/>
          </a:xfrm>
          <a:prstGeom prst="rect">
            <a:avLst/>
          </a:prstGeom>
          <a:noFill/>
          <a:ln>
            <a:noFill/>
          </a:ln>
        </p:spPr>
        <p:txBody>
          <a:bodyPr anchorCtr="0" anchor="t" bIns="50800" lIns="50800" spcFirstLastPara="1" rIns="50800" wrap="square" tIns="50800">
            <a:spAutoFit/>
          </a:bodyPr>
          <a:lstStyle/>
          <a:p>
            <a:pPr indent="0" lvl="0" marL="0" marR="0" rtl="0" algn="l">
              <a:lnSpc>
                <a:spcPct val="165789"/>
              </a:lnSpc>
              <a:spcBef>
                <a:spcPts val="0"/>
              </a:spcBef>
              <a:spcAft>
                <a:spcPts val="0"/>
              </a:spcAft>
              <a:buClr>
                <a:srgbClr val="FFFFFF"/>
              </a:buClr>
              <a:buSzPts val="3800"/>
              <a:buFont typeface="Poppins SemiBold"/>
              <a:buNone/>
            </a:pPr>
            <a:r>
              <a:rPr b="0" i="0" lang="en-US" sz="3800" u="none" cap="none" strike="noStrike">
                <a:solidFill>
                  <a:srgbClr val="FFFFFF"/>
                </a:solidFill>
                <a:latin typeface="Poppins SemiBold"/>
                <a:ea typeface="Poppins SemiBold"/>
                <a:cs typeface="Poppins SemiBold"/>
                <a:sym typeface="Poppins SemiBold"/>
              </a:rPr>
              <a:t>Jade Dealauer</a:t>
            </a:r>
            <a:endParaRPr/>
          </a:p>
        </p:txBody>
      </p:sp>
      <p:sp>
        <p:nvSpPr>
          <p:cNvPr id="185" name="Google Shape;185;p11"/>
          <p:cNvSpPr/>
          <p:nvPr/>
        </p:nvSpPr>
        <p:spPr>
          <a:xfrm>
            <a:off x="10929124" y="11292649"/>
            <a:ext cx="2855952" cy="445769"/>
          </a:xfrm>
          <a:prstGeom prst="rect">
            <a:avLst/>
          </a:prstGeom>
          <a:noFill/>
          <a:ln>
            <a:noFill/>
          </a:ln>
        </p:spPr>
        <p:txBody>
          <a:bodyPr anchorCtr="0" anchor="t" bIns="50800" lIns="50800" spcFirstLastPara="1" rIns="50800" wrap="square" tIns="50800">
            <a:spAutoFit/>
          </a:bodyPr>
          <a:lstStyle/>
          <a:p>
            <a:pPr indent="0" lvl="0" marL="0" marR="0" rtl="0" algn="l">
              <a:lnSpc>
                <a:spcPct val="210526"/>
              </a:lnSpc>
              <a:spcBef>
                <a:spcPts val="0"/>
              </a:spcBef>
              <a:spcAft>
                <a:spcPts val="0"/>
              </a:spcAft>
              <a:buClr>
                <a:srgbClr val="FFFFFF"/>
              </a:buClr>
              <a:buSzPts val="1900"/>
              <a:buFont typeface="Poppins"/>
              <a:buNone/>
            </a:pPr>
            <a:r>
              <a:rPr b="0" i="0" lang="en-US" sz="1900" u="none" cap="none" strike="noStrike">
                <a:solidFill>
                  <a:srgbClr val="FFFFFF"/>
                </a:solidFill>
                <a:latin typeface="Poppins"/>
                <a:ea typeface="Poppins"/>
                <a:cs typeface="Poppins"/>
                <a:sym typeface="Poppins"/>
              </a:rPr>
              <a:t>Chief Marketing Officer</a:t>
            </a:r>
            <a:endParaRPr/>
          </a:p>
        </p:txBody>
      </p:sp>
      <p:sp>
        <p:nvSpPr>
          <p:cNvPr id="186" name="Google Shape;186;p11"/>
          <p:cNvSpPr/>
          <p:nvPr/>
        </p:nvSpPr>
        <p:spPr>
          <a:xfrm>
            <a:off x="17033606" y="10453413"/>
            <a:ext cx="3796539" cy="777238"/>
          </a:xfrm>
          <a:prstGeom prst="rect">
            <a:avLst/>
          </a:prstGeom>
          <a:noFill/>
          <a:ln>
            <a:noFill/>
          </a:ln>
        </p:spPr>
        <p:txBody>
          <a:bodyPr anchorCtr="0" anchor="t" bIns="50800" lIns="50800" spcFirstLastPara="1" rIns="50800" wrap="square" tIns="50800">
            <a:spAutoFit/>
          </a:bodyPr>
          <a:lstStyle/>
          <a:p>
            <a:pPr indent="0" lvl="0" marL="0" marR="0" rtl="0" algn="l">
              <a:lnSpc>
                <a:spcPct val="165789"/>
              </a:lnSpc>
              <a:spcBef>
                <a:spcPts val="0"/>
              </a:spcBef>
              <a:spcAft>
                <a:spcPts val="0"/>
              </a:spcAft>
              <a:buClr>
                <a:srgbClr val="FFFFFF"/>
              </a:buClr>
              <a:buSzPts val="3800"/>
              <a:buFont typeface="Poppins SemiBold"/>
              <a:buNone/>
            </a:pPr>
            <a:r>
              <a:rPr b="0" i="0" lang="en-US" sz="3800" u="none" cap="none" strike="noStrike">
                <a:solidFill>
                  <a:srgbClr val="FFFFFF"/>
                </a:solidFill>
                <a:latin typeface="Poppins SemiBold"/>
                <a:ea typeface="Poppins SemiBold"/>
                <a:cs typeface="Poppins SemiBold"/>
                <a:sym typeface="Poppins SemiBold"/>
              </a:rPr>
              <a:t>Ruby Dealauer</a:t>
            </a:r>
            <a:endParaRPr/>
          </a:p>
        </p:txBody>
      </p:sp>
      <p:sp>
        <p:nvSpPr>
          <p:cNvPr id="187" name="Google Shape;187;p11"/>
          <p:cNvSpPr/>
          <p:nvPr/>
        </p:nvSpPr>
        <p:spPr>
          <a:xfrm>
            <a:off x="18106719" y="11292649"/>
            <a:ext cx="1497915" cy="445769"/>
          </a:xfrm>
          <a:prstGeom prst="rect">
            <a:avLst/>
          </a:prstGeom>
          <a:noFill/>
          <a:ln>
            <a:noFill/>
          </a:ln>
        </p:spPr>
        <p:txBody>
          <a:bodyPr anchorCtr="0" anchor="t" bIns="50800" lIns="50800" spcFirstLastPara="1" rIns="50800" wrap="square" tIns="50800">
            <a:spAutoFit/>
          </a:bodyPr>
          <a:lstStyle/>
          <a:p>
            <a:pPr indent="0" lvl="0" marL="0" marR="0" rtl="0" algn="l">
              <a:lnSpc>
                <a:spcPct val="210526"/>
              </a:lnSpc>
              <a:spcBef>
                <a:spcPts val="0"/>
              </a:spcBef>
              <a:spcAft>
                <a:spcPts val="0"/>
              </a:spcAft>
              <a:buClr>
                <a:srgbClr val="FFFFFF"/>
              </a:buClr>
              <a:buSzPts val="1900"/>
              <a:buFont typeface="Poppins"/>
              <a:buNone/>
            </a:pPr>
            <a:r>
              <a:rPr b="0" i="0" lang="en-US" sz="1900" u="none" cap="none" strike="noStrike">
                <a:solidFill>
                  <a:srgbClr val="FFFFFF"/>
                </a:solidFill>
                <a:latin typeface="Poppins"/>
                <a:ea typeface="Poppins"/>
                <a:cs typeface="Poppins"/>
                <a:sym typeface="Poppins"/>
              </a:rPr>
              <a:t>Junior Tech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12"/>
          <p:cNvSpPr/>
          <p:nvPr/>
        </p:nvSpPr>
        <p:spPr>
          <a:xfrm>
            <a:off x="9182322" y="4054477"/>
            <a:ext cx="5536756" cy="1085846"/>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4C7F"/>
              </a:buClr>
              <a:buSzPts val="5500"/>
              <a:buFont typeface="Poppins"/>
              <a:buNone/>
            </a:pPr>
            <a:r>
              <a:rPr b="1" i="0" lang="en-US" sz="5500" u="none" cap="none" strike="noStrike">
                <a:solidFill>
                  <a:srgbClr val="004C7F"/>
                </a:solidFill>
                <a:latin typeface="Poppins"/>
                <a:ea typeface="Poppins"/>
                <a:cs typeface="Poppins"/>
                <a:sym typeface="Poppins"/>
              </a:rPr>
              <a:t>TECH ADVANCE</a:t>
            </a:r>
            <a:endParaRPr/>
          </a:p>
        </p:txBody>
      </p:sp>
      <p:sp>
        <p:nvSpPr>
          <p:cNvPr id="193" name="Google Shape;193;p12"/>
          <p:cNvSpPr/>
          <p:nvPr/>
        </p:nvSpPr>
        <p:spPr>
          <a:xfrm>
            <a:off x="9637014" y="4526115"/>
            <a:ext cx="4627372" cy="12192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4C7F"/>
              </a:buClr>
              <a:buSzPts val="3000"/>
              <a:buFont typeface="Poppins Light"/>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4C7F"/>
              </a:buClr>
              <a:buSzPts val="2000"/>
              <a:buFont typeface="Poppins Light"/>
              <a:buNone/>
            </a:pPr>
            <a:r>
              <a:rPr b="0" i="0" lang="en-US" sz="2000" u="none" cap="none" strike="noStrike">
                <a:solidFill>
                  <a:srgbClr val="004C7F"/>
                </a:solidFill>
                <a:latin typeface="Poppins Light"/>
                <a:ea typeface="Poppins Light"/>
                <a:cs typeface="Poppins Light"/>
                <a:sym typeface="Poppins Light"/>
              </a:rPr>
              <a:t>www.advance@tech.com</a:t>
            </a:r>
            <a:endParaRPr/>
          </a:p>
        </p:txBody>
      </p:sp>
      <p:sp>
        <p:nvSpPr>
          <p:cNvPr id="194" name="Google Shape;194;p12"/>
          <p:cNvSpPr/>
          <p:nvPr/>
        </p:nvSpPr>
        <p:spPr>
          <a:xfrm>
            <a:off x="-453629" y="10286900"/>
            <a:ext cx="25926853" cy="4793061"/>
          </a:xfrm>
          <a:prstGeom prst="rect">
            <a:avLst/>
          </a:prstGeom>
          <a:solidFill>
            <a:srgbClr val="004C7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4C7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5" name="Google Shape;195;p12"/>
          <p:cNvSpPr/>
          <p:nvPr/>
        </p:nvSpPr>
        <p:spPr>
          <a:xfrm>
            <a:off x="9227337" y="4008409"/>
            <a:ext cx="933253" cy="79766"/>
          </a:xfrm>
          <a:prstGeom prst="rect">
            <a:avLst/>
          </a:prstGeom>
          <a:solidFill>
            <a:srgbClr val="004C7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4C7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6" name="Google Shape;196;p12"/>
          <p:cNvSpPr/>
          <p:nvPr/>
        </p:nvSpPr>
        <p:spPr>
          <a:xfrm>
            <a:off x="3635593" y="6727991"/>
            <a:ext cx="17112814" cy="210314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4C7F"/>
              </a:buClr>
              <a:buSzPts val="13000"/>
              <a:buFont typeface="Poppins"/>
              <a:buNone/>
            </a:pPr>
            <a:r>
              <a:rPr b="0" i="0" lang="en-US" sz="13000" u="none" cap="none" strike="noStrike">
                <a:solidFill>
                  <a:srgbClr val="004C7F"/>
                </a:solidFill>
                <a:latin typeface="Poppins"/>
                <a:ea typeface="Poppins"/>
                <a:cs typeface="Poppins"/>
                <a:sym typeface="Poppins"/>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4C7F"/>
        </a:solidFill>
      </p:bgPr>
    </p:bg>
    <p:spTree>
      <p:nvGrpSpPr>
        <p:cNvPr id="66" name="Shape 66"/>
        <p:cNvGrpSpPr/>
        <p:nvPr/>
      </p:nvGrpSpPr>
      <p:grpSpPr>
        <a:xfrm>
          <a:off x="0" y="0"/>
          <a:ext cx="0" cy="0"/>
          <a:chOff x="0" y="0"/>
          <a:chExt cx="0" cy="0"/>
        </a:xfrm>
      </p:grpSpPr>
      <p:sp>
        <p:nvSpPr>
          <p:cNvPr id="67" name="Google Shape;67;p2"/>
          <p:cNvSpPr/>
          <p:nvPr/>
        </p:nvSpPr>
        <p:spPr>
          <a:xfrm>
            <a:off x="1594637" y="881344"/>
            <a:ext cx="565560" cy="5886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8" name="Google Shape;68;p2"/>
          <p:cNvSpPr/>
          <p:nvPr/>
        </p:nvSpPr>
        <p:spPr>
          <a:xfrm>
            <a:off x="1552422" y="1034495"/>
            <a:ext cx="1467156" cy="75437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TECH.</a:t>
            </a:r>
            <a:endParaRPr/>
          </a:p>
        </p:txBody>
      </p:sp>
      <p:sp>
        <p:nvSpPr>
          <p:cNvPr id="69" name="Google Shape;69;p2"/>
          <p:cNvSpPr/>
          <p:nvPr/>
        </p:nvSpPr>
        <p:spPr>
          <a:xfrm>
            <a:off x="3229584" y="5232333"/>
            <a:ext cx="17308132" cy="1349087"/>
          </a:xfrm>
          <a:prstGeom prst="rect">
            <a:avLst/>
          </a:prstGeom>
          <a:noFill/>
          <a:ln>
            <a:noFill/>
          </a:ln>
        </p:spPr>
        <p:txBody>
          <a:bodyPr anchorCtr="0" anchor="ctr" bIns="50800" lIns="50800" spcFirstLastPara="1" rIns="50800" wrap="square" tIns="50800">
            <a:spAutoFit/>
          </a:bodyPr>
          <a:lstStyle/>
          <a:p>
            <a:pPr indent="0" lvl="0" marL="0" marR="0" rtl="0" algn="just">
              <a:lnSpc>
                <a:spcPct val="150000"/>
              </a:lnSpc>
              <a:spcBef>
                <a:spcPts val="0"/>
              </a:spcBef>
              <a:spcAft>
                <a:spcPts val="0"/>
              </a:spcAft>
              <a:buClr>
                <a:srgbClr val="FFFFFF"/>
              </a:buClr>
              <a:buSzPts val="1800"/>
              <a:buFont typeface="Poppins"/>
              <a:buNone/>
            </a:pPr>
            <a:r>
              <a:rPr b="0" i="0" lang="en-US" sz="1800" u="none" cap="none" strike="noStrike">
                <a:solidFill>
                  <a:srgbClr val="FFFFFF"/>
                </a:solidFill>
                <a:latin typeface="Poppins"/>
                <a:ea typeface="Poppins"/>
                <a:cs typeface="Poppins"/>
                <a:sym typeface="Poppins"/>
              </a:rPr>
              <a:t>The first-ever quarterly Tech Advance Convention Event will be held at Grand Hall Convention Center on May 3, 2023, from 8 AM to 7 PM. This quarterly event is aimed to promote the company’s brand &amp; logo in order to attract all potential firms to establish a professional partnership with Tech Advance working as a third-party service provider for all of the customers. </a:t>
            </a:r>
            <a:endParaRPr/>
          </a:p>
        </p:txBody>
      </p:sp>
      <p:sp>
        <p:nvSpPr>
          <p:cNvPr id="70" name="Google Shape;70;p2"/>
          <p:cNvSpPr/>
          <p:nvPr/>
        </p:nvSpPr>
        <p:spPr>
          <a:xfrm>
            <a:off x="3226983" y="4435493"/>
            <a:ext cx="11775152" cy="425758"/>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TECH ADVANCE CONVENTION EVENT UPDATE</a:t>
            </a:r>
            <a:endParaRPr/>
          </a:p>
        </p:txBody>
      </p:sp>
      <p:sp>
        <p:nvSpPr>
          <p:cNvPr id="71" name="Google Shape;71;p2"/>
          <p:cNvSpPr/>
          <p:nvPr/>
        </p:nvSpPr>
        <p:spPr>
          <a:xfrm>
            <a:off x="3180793" y="7941860"/>
            <a:ext cx="17850293" cy="1349087"/>
          </a:xfrm>
          <a:prstGeom prst="rect">
            <a:avLst/>
          </a:prstGeom>
          <a:noFill/>
          <a:ln>
            <a:noFill/>
          </a:ln>
        </p:spPr>
        <p:txBody>
          <a:bodyPr anchorCtr="0" anchor="ctr" bIns="50800" lIns="50800" spcFirstLastPara="1" rIns="50800" wrap="square" tIns="50800">
            <a:spAutoFit/>
          </a:bodyPr>
          <a:lstStyle/>
          <a:p>
            <a:pPr indent="0" lvl="0" marL="0" marR="0" rtl="0" algn="just">
              <a:lnSpc>
                <a:spcPct val="150000"/>
              </a:lnSpc>
              <a:spcBef>
                <a:spcPts val="0"/>
              </a:spcBef>
              <a:spcAft>
                <a:spcPts val="0"/>
              </a:spcAft>
              <a:buClr>
                <a:srgbClr val="FFFFFF"/>
              </a:buClr>
              <a:buSzPts val="1800"/>
              <a:buFont typeface="Poppins"/>
              <a:buNone/>
            </a:pPr>
            <a:r>
              <a:rPr b="0" i="0" lang="en-US" sz="1800" u="none" cap="none" strike="noStrike">
                <a:solidFill>
                  <a:srgbClr val="FFFFFF"/>
                </a:solidFill>
                <a:latin typeface="Poppins"/>
                <a:ea typeface="Poppins"/>
                <a:cs typeface="Poppins"/>
                <a:sym typeface="Poppins"/>
              </a:rPr>
              <a:t>The Company Staff Quarterly Hiring report will be presented to the executives of the Tech Advance company at Tech Advance CEO Meeting room on May 2, 2022, from 12 PM to 6 PM. This update will report the increase of staff members for the customer service representative &amp; chat support service position of the company which is projected to give a big factor for the productivity &amp; profit from the services offered by the company. </a:t>
            </a:r>
            <a:endParaRPr/>
          </a:p>
        </p:txBody>
      </p:sp>
      <p:sp>
        <p:nvSpPr>
          <p:cNvPr id="72" name="Google Shape;72;p2"/>
          <p:cNvSpPr/>
          <p:nvPr/>
        </p:nvSpPr>
        <p:spPr>
          <a:xfrm>
            <a:off x="3176533" y="10589198"/>
            <a:ext cx="18175992" cy="1349087"/>
          </a:xfrm>
          <a:prstGeom prst="rect">
            <a:avLst/>
          </a:prstGeom>
          <a:noFill/>
          <a:ln>
            <a:noFill/>
          </a:ln>
        </p:spPr>
        <p:txBody>
          <a:bodyPr anchorCtr="0" anchor="ctr" bIns="50800" lIns="50800" spcFirstLastPara="1" rIns="50800" wrap="square" tIns="50800">
            <a:spAutoFit/>
          </a:bodyPr>
          <a:lstStyle/>
          <a:p>
            <a:pPr indent="0" lvl="0" marL="0" marR="0" rtl="0" algn="just">
              <a:lnSpc>
                <a:spcPct val="150000"/>
              </a:lnSpc>
              <a:spcBef>
                <a:spcPts val="0"/>
              </a:spcBef>
              <a:spcAft>
                <a:spcPts val="0"/>
              </a:spcAft>
              <a:buClr>
                <a:srgbClr val="FFFFFF"/>
              </a:buClr>
              <a:buSzPts val="1800"/>
              <a:buFont typeface="Poppins"/>
              <a:buNone/>
            </a:pPr>
            <a:r>
              <a:rPr b="0" i="0" lang="en-US" sz="1800" u="none" cap="none" strike="noStrike">
                <a:solidFill>
                  <a:srgbClr val="FFFFFF"/>
                </a:solidFill>
                <a:latin typeface="Poppins"/>
                <a:ea typeface="Poppins"/>
                <a:cs typeface="Poppins"/>
                <a:sym typeface="Poppins"/>
              </a:rPr>
              <a:t>This Tech Advance Outsourcing Quarterly Update is an update that will be presented to the executives of Tech Advance which will be held at Tech Advance Conference Room on May 17, 2024, from 12 PM to 6 PM. This report will update the executives with regards to the current status of the new contracts &amp; agreements established together with the new firms for the year 2024 to 2028. </a:t>
            </a:r>
            <a:endParaRPr/>
          </a:p>
        </p:txBody>
      </p:sp>
      <p:sp>
        <p:nvSpPr>
          <p:cNvPr id="73" name="Google Shape;73;p2"/>
          <p:cNvSpPr/>
          <p:nvPr/>
        </p:nvSpPr>
        <p:spPr>
          <a:xfrm>
            <a:off x="2108001" y="4115249"/>
            <a:ext cx="406798" cy="10541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a:t>
            </a:r>
            <a:endParaRPr/>
          </a:p>
        </p:txBody>
      </p:sp>
      <p:sp>
        <p:nvSpPr>
          <p:cNvPr id="74" name="Google Shape;74;p2"/>
          <p:cNvSpPr/>
          <p:nvPr/>
        </p:nvSpPr>
        <p:spPr>
          <a:xfrm>
            <a:off x="3065513" y="2733717"/>
            <a:ext cx="16126887" cy="878189"/>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7200"/>
              <a:buFont typeface="Poppins SemiBold"/>
              <a:buNone/>
            </a:pPr>
            <a:r>
              <a:rPr b="0" i="0" lang="en-US" sz="7200" u="none" cap="none" strike="noStrike">
                <a:solidFill>
                  <a:srgbClr val="FFFFFF"/>
                </a:solidFill>
                <a:latin typeface="Poppins SemiBold"/>
                <a:ea typeface="Poppins SemiBold"/>
                <a:cs typeface="Poppins SemiBold"/>
                <a:sym typeface="Poppins SemiBold"/>
              </a:rPr>
              <a:t>QUARTERLY UPDATE REPORT</a:t>
            </a:r>
            <a:endParaRPr/>
          </a:p>
        </p:txBody>
      </p:sp>
      <p:sp>
        <p:nvSpPr>
          <p:cNvPr id="75" name="Google Shape;75;p2"/>
          <p:cNvSpPr/>
          <p:nvPr/>
        </p:nvSpPr>
        <p:spPr>
          <a:xfrm>
            <a:off x="2108001" y="6830308"/>
            <a:ext cx="406798" cy="10541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a:t>
            </a:r>
            <a:endParaRPr/>
          </a:p>
        </p:txBody>
      </p:sp>
      <p:sp>
        <p:nvSpPr>
          <p:cNvPr id="76" name="Google Shape;76;p2"/>
          <p:cNvSpPr/>
          <p:nvPr/>
        </p:nvSpPr>
        <p:spPr>
          <a:xfrm>
            <a:off x="3226983" y="7182579"/>
            <a:ext cx="11775152" cy="425758"/>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COMPANY STAFF QUARTERLY HIRING</a:t>
            </a:r>
            <a:endParaRPr/>
          </a:p>
        </p:txBody>
      </p:sp>
      <p:sp>
        <p:nvSpPr>
          <p:cNvPr id="77" name="Google Shape;77;p2"/>
          <p:cNvSpPr/>
          <p:nvPr/>
        </p:nvSpPr>
        <p:spPr>
          <a:xfrm>
            <a:off x="3226983" y="9967766"/>
            <a:ext cx="11775152" cy="425758"/>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3000"/>
              <a:buFont typeface="Poppins SemiBold"/>
              <a:buNone/>
            </a:pPr>
            <a:r>
              <a:rPr b="0" i="0" lang="en-US" sz="3000" u="none" cap="none" strike="noStrike">
                <a:solidFill>
                  <a:srgbClr val="FFFFFF"/>
                </a:solidFill>
                <a:latin typeface="Poppins SemiBold"/>
                <a:ea typeface="Poppins SemiBold"/>
                <a:cs typeface="Poppins SemiBold"/>
                <a:sym typeface="Poppins SemiBold"/>
              </a:rPr>
              <a:t>TECH ADVANCE OUTSOURCING QUARTERLY UPDATE</a:t>
            </a:r>
            <a:endParaRPr/>
          </a:p>
        </p:txBody>
      </p:sp>
      <p:sp>
        <p:nvSpPr>
          <p:cNvPr id="78" name="Google Shape;78;p2"/>
          <p:cNvSpPr/>
          <p:nvPr/>
        </p:nvSpPr>
        <p:spPr>
          <a:xfrm>
            <a:off x="2108001" y="9630260"/>
            <a:ext cx="406798" cy="10541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4C7F"/>
        </a:solidFill>
      </p:bgPr>
    </p:bg>
    <p:spTree>
      <p:nvGrpSpPr>
        <p:cNvPr id="82" name="Shape 82"/>
        <p:cNvGrpSpPr/>
        <p:nvPr/>
      </p:nvGrpSpPr>
      <p:grpSpPr>
        <a:xfrm>
          <a:off x="0" y="0"/>
          <a:ext cx="0" cy="0"/>
          <a:chOff x="0" y="0"/>
          <a:chExt cx="0" cy="0"/>
        </a:xfrm>
      </p:grpSpPr>
      <p:sp>
        <p:nvSpPr>
          <p:cNvPr id="83" name="Google Shape;83;p3"/>
          <p:cNvSpPr/>
          <p:nvPr/>
        </p:nvSpPr>
        <p:spPr>
          <a:xfrm>
            <a:off x="1594637" y="881344"/>
            <a:ext cx="565560" cy="5886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4" name="Google Shape;84;p3"/>
          <p:cNvSpPr/>
          <p:nvPr/>
        </p:nvSpPr>
        <p:spPr>
          <a:xfrm>
            <a:off x="1552422" y="1034495"/>
            <a:ext cx="1467156" cy="75437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TECH.</a:t>
            </a:r>
            <a:endParaRPr/>
          </a:p>
        </p:txBody>
      </p:sp>
      <p:sp>
        <p:nvSpPr>
          <p:cNvPr id="85" name="Google Shape;85;p3"/>
          <p:cNvSpPr/>
          <p:nvPr/>
        </p:nvSpPr>
        <p:spPr>
          <a:xfrm>
            <a:off x="3116780" y="5811849"/>
            <a:ext cx="12038554" cy="3752309"/>
          </a:xfrm>
          <a:prstGeom prst="rect">
            <a:avLst/>
          </a:prstGeom>
          <a:noFill/>
          <a:ln>
            <a:noFill/>
          </a:ln>
        </p:spPr>
        <p:txBody>
          <a:bodyPr anchorCtr="0" anchor="ctr" bIns="50800" lIns="50800" spcFirstLastPara="1" rIns="50800" wrap="square" tIns="50800">
            <a:spAutoFit/>
          </a:bodyPr>
          <a:lstStyle/>
          <a:p>
            <a:pPr indent="0" lvl="0" marL="0" marR="0" rtl="0" algn="just">
              <a:lnSpc>
                <a:spcPct val="150000"/>
              </a:lnSpc>
              <a:spcBef>
                <a:spcPts val="0"/>
              </a:spcBef>
              <a:spcAft>
                <a:spcPts val="0"/>
              </a:spcAft>
              <a:buClr>
                <a:srgbClr val="FFFFFF"/>
              </a:buClr>
              <a:buSzPts val="2000"/>
              <a:buFont typeface="Poppins"/>
              <a:buNone/>
            </a:pPr>
            <a:r>
              <a:rPr b="0" i="0" lang="en-US" sz="2000" u="none" cap="none" strike="noStrike">
                <a:solidFill>
                  <a:srgbClr val="FFFFFF"/>
                </a:solidFill>
                <a:latin typeface="Poppins"/>
                <a:ea typeface="Poppins"/>
                <a:cs typeface="Poppins"/>
                <a:sym typeface="Poppins"/>
              </a:rPr>
              <a:t>Tech Advance is a Bank Process Outsourcing company (BPO) established in 2005, founded &amp; managed by the Dealauer Family. During its early years, Tech Advance faced lots of trials &amp; challenges that gave the company a hard time to attain its success due to the strong competition by many different firms in the outsourcing industry. However, Tech Advance achieved its major success in the early 2010s with the entry of 5 major international firms in the market signing a contract with the company in exchange for affordable product services &amp; marketing. Today, Tech Advance is now a fully operating company with over 10, 000 active employees in line to help &amp; give you the best customer service.</a:t>
            </a:r>
            <a:endParaRPr/>
          </a:p>
        </p:txBody>
      </p:sp>
      <p:sp>
        <p:nvSpPr>
          <p:cNvPr id="86" name="Google Shape;86;p3"/>
          <p:cNvSpPr/>
          <p:nvPr/>
        </p:nvSpPr>
        <p:spPr>
          <a:xfrm>
            <a:off x="3116780" y="2529708"/>
            <a:ext cx="16126887" cy="1381755"/>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7200"/>
              <a:buFont typeface="Poppins SemiBold"/>
              <a:buNone/>
            </a:pPr>
            <a:r>
              <a:rPr b="0" i="0" lang="en-US" sz="7200" u="none" cap="none" strike="noStrike">
                <a:solidFill>
                  <a:srgbClr val="FFFFFF"/>
                </a:solidFill>
                <a:latin typeface="Poppins SemiBold"/>
                <a:ea typeface="Poppins SemiBold"/>
                <a:cs typeface="Poppins SemiBold"/>
                <a:sym typeface="Poppins SemiBold"/>
              </a:rPr>
              <a:t>ABOUT</a:t>
            </a:r>
            <a:endParaRPr/>
          </a:p>
        </p:txBody>
      </p:sp>
      <p:pic>
        <p:nvPicPr>
          <p:cNvPr id="87" name="Google Shape;87;p3"/>
          <p:cNvPicPr preferRelativeResize="0"/>
          <p:nvPr/>
        </p:nvPicPr>
        <p:blipFill rotWithShape="1">
          <a:blip r:embed="rId3">
            <a:alphaModFix/>
          </a:blip>
          <a:srcRect b="0" l="37970" r="0" t="0"/>
          <a:stretch/>
        </p:blipFill>
        <p:spPr>
          <a:xfrm>
            <a:off x="16261358" y="0"/>
            <a:ext cx="12761913" cy="13716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4C7F"/>
        </a:solidFill>
      </p:bgPr>
    </p:bg>
    <p:spTree>
      <p:nvGrpSpPr>
        <p:cNvPr id="91" name="Shape 91"/>
        <p:cNvGrpSpPr/>
        <p:nvPr/>
      </p:nvGrpSpPr>
      <p:grpSpPr>
        <a:xfrm>
          <a:off x="0" y="0"/>
          <a:ext cx="0" cy="0"/>
          <a:chOff x="0" y="0"/>
          <a:chExt cx="0" cy="0"/>
        </a:xfrm>
      </p:grpSpPr>
      <p:sp>
        <p:nvSpPr>
          <p:cNvPr id="92" name="Google Shape;92;p4"/>
          <p:cNvSpPr/>
          <p:nvPr/>
        </p:nvSpPr>
        <p:spPr>
          <a:xfrm>
            <a:off x="12468136" y="9599612"/>
            <a:ext cx="3760370" cy="479624"/>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3" name="Google Shape;93;p4"/>
          <p:cNvSpPr/>
          <p:nvPr/>
        </p:nvSpPr>
        <p:spPr>
          <a:xfrm>
            <a:off x="1594637" y="881344"/>
            <a:ext cx="565560" cy="5886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4" name="Google Shape;94;p4"/>
          <p:cNvSpPr/>
          <p:nvPr/>
        </p:nvSpPr>
        <p:spPr>
          <a:xfrm>
            <a:off x="1552422" y="1034495"/>
            <a:ext cx="1467156" cy="75437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TECH.</a:t>
            </a:r>
            <a:endParaRPr/>
          </a:p>
        </p:txBody>
      </p:sp>
      <p:sp>
        <p:nvSpPr>
          <p:cNvPr id="95" name="Google Shape;95;p4"/>
          <p:cNvSpPr/>
          <p:nvPr/>
        </p:nvSpPr>
        <p:spPr>
          <a:xfrm>
            <a:off x="2286000" y="8167536"/>
            <a:ext cx="5129455" cy="2812437"/>
          </a:xfrm>
          <a:prstGeom prst="rect">
            <a:avLst/>
          </a:prstGeom>
          <a:noFill/>
          <a:ln>
            <a:noFill/>
          </a:ln>
        </p:spPr>
        <p:txBody>
          <a:bodyPr anchorCtr="0" anchor="ctr" bIns="50800" lIns="50800" spcFirstLastPara="1" rIns="50800" wrap="square" tIns="50800">
            <a:spAutoFit/>
          </a:bodyPr>
          <a:lstStyle/>
          <a:p>
            <a:pPr indent="0" lvl="0" marL="0" marR="0" rtl="0" algn="r">
              <a:lnSpc>
                <a:spcPct val="150000"/>
              </a:lnSpc>
              <a:spcBef>
                <a:spcPts val="0"/>
              </a:spcBef>
              <a:spcAft>
                <a:spcPts val="0"/>
              </a:spcAft>
              <a:buClr>
                <a:srgbClr val="FFFFFF"/>
              </a:buClr>
              <a:buSzPts val="1700"/>
              <a:buFont typeface="Poppins"/>
              <a:buNone/>
            </a:pPr>
            <a:r>
              <a:rPr b="0" i="0" lang="en-US" sz="1700" u="none" cap="none" strike="noStrike">
                <a:solidFill>
                  <a:srgbClr val="FFFFFF"/>
                </a:solidFill>
                <a:latin typeface="Poppins"/>
                <a:ea typeface="Poppins"/>
                <a:cs typeface="Poppins"/>
                <a:sym typeface="Poppins"/>
              </a:rPr>
              <a:t>“With regards to the company who offers the best care &amp; support for the customers, Tech Advance got everything for you. Our </a:t>
            </a:r>
            <a:endParaRPr/>
          </a:p>
          <a:p>
            <a:pPr indent="0" lvl="0" marL="0" marR="0" rtl="0" algn="r">
              <a:lnSpc>
                <a:spcPct val="150000"/>
              </a:lnSpc>
              <a:spcBef>
                <a:spcPts val="0"/>
              </a:spcBef>
              <a:spcAft>
                <a:spcPts val="0"/>
              </a:spcAft>
              <a:buClr>
                <a:srgbClr val="FFFFFF"/>
              </a:buClr>
              <a:buSzPts val="1700"/>
              <a:buFont typeface="Poppins"/>
              <a:buNone/>
            </a:pPr>
            <a:r>
              <a:rPr b="0" i="0" lang="en-US" sz="1700" u="none" cap="none" strike="noStrike">
                <a:solidFill>
                  <a:srgbClr val="FFFFFF"/>
                </a:solidFill>
                <a:latin typeface="Poppins"/>
                <a:ea typeface="Poppins"/>
                <a:cs typeface="Poppins"/>
                <a:sym typeface="Poppins"/>
              </a:rPr>
              <a:t>top-notch customer service support &amp; representatives will help you deal with your problems from start to finish.”</a:t>
            </a:r>
            <a:endParaRPr/>
          </a:p>
          <a:p>
            <a:pPr indent="0" lvl="0" marL="0" marR="0" rtl="0" algn="r">
              <a:lnSpc>
                <a:spcPct val="150000"/>
              </a:lnSpc>
              <a:spcBef>
                <a:spcPts val="0"/>
              </a:spcBef>
              <a:spcAft>
                <a:spcPts val="0"/>
              </a:spcAft>
              <a:buClr>
                <a:srgbClr val="FFFFFF"/>
              </a:buClr>
              <a:buSzPts val="1700"/>
              <a:buFont typeface="Poppins"/>
              <a:buNone/>
            </a:pPr>
            <a:r>
              <a:rPr b="1" i="1" lang="en-US" sz="1700" u="none" cap="none" strike="noStrike">
                <a:solidFill>
                  <a:srgbClr val="FFFFFF"/>
                </a:solidFill>
                <a:latin typeface="Poppins"/>
                <a:ea typeface="Poppins"/>
                <a:cs typeface="Poppins"/>
                <a:sym typeface="Poppins"/>
              </a:rPr>
              <a:t>-JANINE CHICX, 29, Chief Manager Officer</a:t>
            </a:r>
            <a:endParaRPr/>
          </a:p>
        </p:txBody>
      </p:sp>
      <p:sp>
        <p:nvSpPr>
          <p:cNvPr id="96" name="Google Shape;96;p4"/>
          <p:cNvSpPr/>
          <p:nvPr/>
        </p:nvSpPr>
        <p:spPr>
          <a:xfrm>
            <a:off x="3158708" y="2775042"/>
            <a:ext cx="16126887" cy="878189"/>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7200"/>
              <a:buFont typeface="Poppins SemiBold"/>
              <a:buNone/>
            </a:pPr>
            <a:r>
              <a:rPr b="0" i="0" lang="en-US" sz="7200" u="none" cap="none" strike="noStrike">
                <a:solidFill>
                  <a:srgbClr val="FFFFFF"/>
                </a:solidFill>
                <a:latin typeface="Poppins SemiBold"/>
                <a:ea typeface="Poppins SemiBold"/>
                <a:cs typeface="Poppins SemiBold"/>
                <a:sym typeface="Poppins SemiBold"/>
              </a:rPr>
              <a:t>TESTIMONIALS</a:t>
            </a:r>
            <a:endParaRPr/>
          </a:p>
        </p:txBody>
      </p:sp>
      <p:pic>
        <p:nvPicPr>
          <p:cNvPr id="97" name="Google Shape;97;p4"/>
          <p:cNvPicPr preferRelativeResize="0"/>
          <p:nvPr/>
        </p:nvPicPr>
        <p:blipFill rotWithShape="1">
          <a:blip r:embed="rId3">
            <a:alphaModFix/>
          </a:blip>
          <a:srcRect b="45893" l="23206" r="27098" t="16606"/>
          <a:stretch/>
        </p:blipFill>
        <p:spPr>
          <a:xfrm>
            <a:off x="7667922" y="5988843"/>
            <a:ext cx="3759410" cy="4253067"/>
          </a:xfrm>
          <a:prstGeom prst="rect">
            <a:avLst/>
          </a:prstGeom>
          <a:noFill/>
          <a:ln>
            <a:noFill/>
          </a:ln>
        </p:spPr>
      </p:pic>
      <p:sp>
        <p:nvSpPr>
          <p:cNvPr id="98" name="Google Shape;98;p4"/>
          <p:cNvSpPr/>
          <p:nvPr/>
        </p:nvSpPr>
        <p:spPr>
          <a:xfrm>
            <a:off x="16503827" y="7881521"/>
            <a:ext cx="5563538" cy="2027606"/>
          </a:xfrm>
          <a:prstGeom prst="rect">
            <a:avLst/>
          </a:prstGeom>
          <a:noFill/>
          <a:ln>
            <a:noFill/>
          </a:ln>
        </p:spPr>
        <p:txBody>
          <a:bodyPr anchorCtr="0" anchor="ctr" bIns="50800" lIns="50800" spcFirstLastPara="1" rIns="50800" wrap="square" tIns="50800">
            <a:spAutoFit/>
          </a:bodyPr>
          <a:lstStyle/>
          <a:p>
            <a:pPr indent="0" lvl="0" marL="0" marR="0" rtl="0" algn="l">
              <a:lnSpc>
                <a:spcPct val="150000"/>
              </a:lnSpc>
              <a:spcBef>
                <a:spcPts val="0"/>
              </a:spcBef>
              <a:spcAft>
                <a:spcPts val="0"/>
              </a:spcAft>
              <a:buClr>
                <a:srgbClr val="FFFFFF"/>
              </a:buClr>
              <a:buSzPts val="1700"/>
              <a:buFont typeface="Poppins"/>
              <a:buNone/>
            </a:pPr>
            <a:r>
              <a:rPr b="0" i="0" lang="en-US" sz="1700" u="none" cap="none" strike="noStrike">
                <a:solidFill>
                  <a:srgbClr val="FFFFFF"/>
                </a:solidFill>
                <a:latin typeface="Poppins"/>
                <a:ea typeface="Poppins"/>
                <a:cs typeface="Poppins"/>
                <a:sym typeface="Poppins"/>
              </a:rPr>
              <a:t>Tech Advance got everything for you. Our topnotch customer service support &amp; representatives will help you deal with your problems from start to finish.”</a:t>
            </a:r>
            <a:endParaRPr/>
          </a:p>
          <a:p>
            <a:pPr indent="0" lvl="0" marL="0" marR="0" rtl="0" algn="l">
              <a:lnSpc>
                <a:spcPct val="150000"/>
              </a:lnSpc>
              <a:spcBef>
                <a:spcPts val="0"/>
              </a:spcBef>
              <a:spcAft>
                <a:spcPts val="0"/>
              </a:spcAft>
              <a:buClr>
                <a:srgbClr val="FFFFFF"/>
              </a:buClr>
              <a:buSzPts val="1700"/>
              <a:buFont typeface="Poppins"/>
              <a:buNone/>
            </a:pPr>
            <a:r>
              <a:rPr b="1" i="1" lang="en-US" sz="1700" u="none" cap="none" strike="noStrike">
                <a:solidFill>
                  <a:srgbClr val="FFFFFF"/>
                </a:solidFill>
                <a:latin typeface="Poppins"/>
                <a:ea typeface="Poppins"/>
                <a:cs typeface="Poppins"/>
                <a:sym typeface="Poppins"/>
              </a:rPr>
              <a:t>-JADE DAEULER, 47, Chief Operating Officer</a:t>
            </a:r>
            <a:endParaRPr/>
          </a:p>
        </p:txBody>
      </p:sp>
      <p:pic>
        <p:nvPicPr>
          <p:cNvPr id="99" name="Google Shape;99;p4"/>
          <p:cNvPicPr preferRelativeResize="0"/>
          <p:nvPr/>
        </p:nvPicPr>
        <p:blipFill rotWithShape="1">
          <a:blip r:embed="rId4">
            <a:alphaModFix/>
          </a:blip>
          <a:srcRect b="26263" l="2027" r="711" t="380"/>
          <a:stretch/>
        </p:blipFill>
        <p:spPr>
          <a:xfrm>
            <a:off x="12455822" y="5150445"/>
            <a:ext cx="3759552" cy="4253228"/>
          </a:xfrm>
          <a:prstGeom prst="rect">
            <a:avLst/>
          </a:prstGeom>
          <a:noFill/>
          <a:ln>
            <a:noFill/>
          </a:ln>
        </p:spPr>
      </p:pic>
      <p:sp>
        <p:nvSpPr>
          <p:cNvPr id="100" name="Google Shape;100;p4"/>
          <p:cNvSpPr/>
          <p:nvPr/>
        </p:nvSpPr>
        <p:spPr>
          <a:xfrm>
            <a:off x="7667536" y="10404276"/>
            <a:ext cx="3760370" cy="47962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1" name="Google Shape;101;p4"/>
          <p:cNvSpPr/>
          <p:nvPr/>
        </p:nvSpPr>
        <p:spPr>
          <a:xfrm>
            <a:off x="11930277" y="4715122"/>
            <a:ext cx="35102" cy="6800355"/>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4C7F"/>
        </a:solidFill>
      </p:bgPr>
    </p:bg>
    <p:spTree>
      <p:nvGrpSpPr>
        <p:cNvPr id="105" name="Shape 105"/>
        <p:cNvGrpSpPr/>
        <p:nvPr/>
      </p:nvGrpSpPr>
      <p:grpSpPr>
        <a:xfrm>
          <a:off x="0" y="0"/>
          <a:ext cx="0" cy="0"/>
          <a:chOff x="0" y="0"/>
          <a:chExt cx="0" cy="0"/>
        </a:xfrm>
      </p:grpSpPr>
      <p:pic>
        <p:nvPicPr>
          <p:cNvPr id="106" name="Google Shape;106;p5"/>
          <p:cNvPicPr preferRelativeResize="0"/>
          <p:nvPr/>
        </p:nvPicPr>
        <p:blipFill rotWithShape="1">
          <a:blip r:embed="rId3">
            <a:alphaModFix amt="30000"/>
          </a:blip>
          <a:srcRect b="7906" l="0" r="0" t="7906"/>
          <a:stretch/>
        </p:blipFill>
        <p:spPr>
          <a:xfrm>
            <a:off x="-46832" y="-11113"/>
            <a:ext cx="24477662" cy="13738093"/>
          </a:xfrm>
          <a:prstGeom prst="rect">
            <a:avLst/>
          </a:prstGeom>
          <a:noFill/>
          <a:ln>
            <a:noFill/>
          </a:ln>
        </p:spPr>
      </p:pic>
      <p:sp>
        <p:nvSpPr>
          <p:cNvPr id="107" name="Google Shape;107;p5"/>
          <p:cNvSpPr/>
          <p:nvPr/>
        </p:nvSpPr>
        <p:spPr>
          <a:xfrm>
            <a:off x="1594637" y="881344"/>
            <a:ext cx="565560" cy="5886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8" name="Google Shape;108;p5"/>
          <p:cNvSpPr/>
          <p:nvPr/>
        </p:nvSpPr>
        <p:spPr>
          <a:xfrm>
            <a:off x="1552422" y="1034495"/>
            <a:ext cx="1467156" cy="75437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TECH.</a:t>
            </a:r>
            <a:endParaRPr/>
          </a:p>
        </p:txBody>
      </p:sp>
      <p:sp>
        <p:nvSpPr>
          <p:cNvPr id="109" name="Google Shape;109;p5"/>
          <p:cNvSpPr/>
          <p:nvPr/>
        </p:nvSpPr>
        <p:spPr>
          <a:xfrm>
            <a:off x="3171677" y="2529708"/>
            <a:ext cx="16126887" cy="1381755"/>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7200"/>
              <a:buFont typeface="Poppins SemiBold"/>
              <a:buNone/>
            </a:pPr>
            <a:r>
              <a:rPr b="0" i="0" lang="en-US" sz="7200" u="none" cap="none" strike="noStrike">
                <a:solidFill>
                  <a:srgbClr val="FFFFFF"/>
                </a:solidFill>
                <a:latin typeface="Poppins SemiBold"/>
                <a:ea typeface="Poppins SemiBold"/>
                <a:cs typeface="Poppins SemiBold"/>
                <a:sym typeface="Poppins SemiBold"/>
              </a:rPr>
              <a:t>HISTORY</a:t>
            </a:r>
            <a:endParaRPr/>
          </a:p>
        </p:txBody>
      </p:sp>
      <p:sp>
        <p:nvSpPr>
          <p:cNvPr id="110" name="Google Shape;110;p5"/>
          <p:cNvSpPr/>
          <p:nvPr/>
        </p:nvSpPr>
        <p:spPr>
          <a:xfrm>
            <a:off x="3248179" y="4779566"/>
            <a:ext cx="17025630" cy="1913473"/>
          </a:xfrm>
          <a:prstGeom prst="rect">
            <a:avLst/>
          </a:prstGeom>
          <a:noFill/>
          <a:ln>
            <a:noFill/>
          </a:ln>
        </p:spPr>
        <p:txBody>
          <a:bodyPr anchorCtr="0" anchor="ctr" bIns="50800" lIns="50800" spcFirstLastPara="1" rIns="50800" wrap="square" tIns="50800">
            <a:spAutoFit/>
          </a:bodyPr>
          <a:lstStyle/>
          <a:p>
            <a:pPr indent="0" lvl="0" marL="0" marR="0" rtl="0" algn="just">
              <a:lnSpc>
                <a:spcPct val="150000"/>
              </a:lnSpc>
              <a:spcBef>
                <a:spcPts val="0"/>
              </a:spcBef>
              <a:spcAft>
                <a:spcPts val="0"/>
              </a:spcAft>
              <a:buClr>
                <a:srgbClr val="FFFFFF"/>
              </a:buClr>
              <a:buSzPts val="2700"/>
              <a:buFont typeface="Poppins"/>
              <a:buNone/>
            </a:pPr>
            <a:r>
              <a:rPr b="0" i="0" lang="en-US" sz="2700" u="none" cap="none" strike="noStrike">
                <a:solidFill>
                  <a:srgbClr val="FFFFFF"/>
                </a:solidFill>
                <a:latin typeface="Poppins"/>
                <a:ea typeface="Poppins"/>
                <a:cs typeface="Poppins"/>
                <a:sym typeface="Poppins"/>
              </a:rPr>
              <a:t>Tech Advance is a Bank Process Outsourcing company (BPO) established in 2005, founded &amp; managed by the Dealauer Family who is a business-oriented family. This company has been providing the best quality, third-party service for different major firms in the industry. </a:t>
            </a:r>
            <a:endParaRPr/>
          </a:p>
        </p:txBody>
      </p:sp>
      <p:sp>
        <p:nvSpPr>
          <p:cNvPr id="111" name="Google Shape;111;p5"/>
          <p:cNvSpPr/>
          <p:nvPr/>
        </p:nvSpPr>
        <p:spPr>
          <a:xfrm>
            <a:off x="3327400" y="7322133"/>
            <a:ext cx="3937794" cy="129406"/>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4C7F"/>
        </a:solidFill>
      </p:bgPr>
    </p:bg>
    <p:spTree>
      <p:nvGrpSpPr>
        <p:cNvPr id="115" name="Shape 115"/>
        <p:cNvGrpSpPr/>
        <p:nvPr/>
      </p:nvGrpSpPr>
      <p:grpSpPr>
        <a:xfrm>
          <a:off x="0" y="0"/>
          <a:ext cx="0" cy="0"/>
          <a:chOff x="0" y="0"/>
          <a:chExt cx="0" cy="0"/>
        </a:xfrm>
      </p:grpSpPr>
      <p:sp>
        <p:nvSpPr>
          <p:cNvPr id="116" name="Google Shape;116;p6"/>
          <p:cNvSpPr/>
          <p:nvPr/>
        </p:nvSpPr>
        <p:spPr>
          <a:xfrm>
            <a:off x="9813612" y="6398427"/>
            <a:ext cx="3776763" cy="3268961"/>
          </a:xfrm>
          <a:prstGeom prst="roundRect">
            <a:avLst>
              <a:gd fmla="val 11007" name="adj"/>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7" name="Google Shape;117;p6"/>
          <p:cNvSpPr/>
          <p:nvPr/>
        </p:nvSpPr>
        <p:spPr>
          <a:xfrm>
            <a:off x="15428783" y="6454335"/>
            <a:ext cx="3847704" cy="3169661"/>
          </a:xfrm>
          <a:prstGeom prst="roundRect">
            <a:avLst>
              <a:gd fmla="val 11352" name="adj"/>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8" name="Google Shape;118;p6"/>
          <p:cNvSpPr/>
          <p:nvPr/>
        </p:nvSpPr>
        <p:spPr>
          <a:xfrm>
            <a:off x="4394200" y="6524277"/>
            <a:ext cx="3847704" cy="3169661"/>
          </a:xfrm>
          <a:prstGeom prst="roundRect">
            <a:avLst>
              <a:gd fmla="val 10559" name="adj"/>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9" name="Google Shape;119;p6"/>
          <p:cNvSpPr/>
          <p:nvPr/>
        </p:nvSpPr>
        <p:spPr>
          <a:xfrm>
            <a:off x="1594637" y="881344"/>
            <a:ext cx="565560" cy="5886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0" name="Google Shape;120;p6"/>
          <p:cNvSpPr/>
          <p:nvPr/>
        </p:nvSpPr>
        <p:spPr>
          <a:xfrm>
            <a:off x="1552422" y="1034495"/>
            <a:ext cx="1467156" cy="75437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TECH.</a:t>
            </a:r>
            <a:endParaRPr/>
          </a:p>
        </p:txBody>
      </p:sp>
      <p:sp>
        <p:nvSpPr>
          <p:cNvPr id="121" name="Google Shape;121;p6"/>
          <p:cNvSpPr/>
          <p:nvPr/>
        </p:nvSpPr>
        <p:spPr>
          <a:xfrm>
            <a:off x="3137566" y="2711035"/>
            <a:ext cx="13995446" cy="942822"/>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7200"/>
              <a:buFont typeface="Poppins SemiBold"/>
              <a:buNone/>
            </a:pPr>
            <a:r>
              <a:rPr b="0" i="0" lang="en-US" sz="7200" u="none" cap="none" strike="noStrike">
                <a:solidFill>
                  <a:srgbClr val="FFFFFF"/>
                </a:solidFill>
                <a:latin typeface="Poppins SemiBold"/>
                <a:ea typeface="Poppins SemiBold"/>
                <a:cs typeface="Poppins SemiBold"/>
                <a:sym typeface="Poppins SemiBold"/>
              </a:rPr>
              <a:t>CLIENTS’ TESTIMONY</a:t>
            </a:r>
            <a:endParaRPr/>
          </a:p>
        </p:txBody>
      </p:sp>
      <p:pic>
        <p:nvPicPr>
          <p:cNvPr id="122" name="Google Shape;122;p6"/>
          <p:cNvPicPr preferRelativeResize="0"/>
          <p:nvPr/>
        </p:nvPicPr>
        <p:blipFill rotWithShape="1">
          <a:blip r:embed="rId3">
            <a:alphaModFix/>
          </a:blip>
          <a:srcRect b="5159" l="27092" r="24999" t="8830"/>
          <a:stretch/>
        </p:blipFill>
        <p:spPr>
          <a:xfrm>
            <a:off x="4572000" y="5107136"/>
            <a:ext cx="3492104" cy="4419998"/>
          </a:xfrm>
          <a:custGeom>
            <a:rect b="b" l="l" r="r" t="t"/>
            <a:pathLst>
              <a:path extrusionOk="0" h="21600" w="21600">
                <a:moveTo>
                  <a:pt x="4659" y="0"/>
                </a:moveTo>
                <a:cubicBezTo>
                  <a:pt x="3319" y="0"/>
                  <a:pt x="2640" y="1"/>
                  <a:pt x="1925" y="180"/>
                </a:cubicBezTo>
                <a:cubicBezTo>
                  <a:pt x="1136" y="407"/>
                  <a:pt x="515" y="898"/>
                  <a:pt x="228" y="1521"/>
                </a:cubicBezTo>
                <a:cubicBezTo>
                  <a:pt x="0" y="2090"/>
                  <a:pt x="0" y="2626"/>
                  <a:pt x="0" y="3681"/>
                </a:cubicBezTo>
                <a:lnTo>
                  <a:pt x="0" y="17903"/>
                </a:lnTo>
                <a:cubicBezTo>
                  <a:pt x="0" y="18975"/>
                  <a:pt x="0" y="19510"/>
                  <a:pt x="228" y="20079"/>
                </a:cubicBezTo>
                <a:cubicBezTo>
                  <a:pt x="515" y="20702"/>
                  <a:pt x="1136" y="21193"/>
                  <a:pt x="1925" y="21420"/>
                </a:cubicBezTo>
                <a:cubicBezTo>
                  <a:pt x="2645" y="21600"/>
                  <a:pt x="3324" y="21600"/>
                  <a:pt x="4659" y="21600"/>
                </a:cubicBezTo>
                <a:lnTo>
                  <a:pt x="16921" y="21600"/>
                </a:lnTo>
                <a:cubicBezTo>
                  <a:pt x="18277" y="21600"/>
                  <a:pt x="18955" y="21600"/>
                  <a:pt x="19675" y="21420"/>
                </a:cubicBezTo>
                <a:cubicBezTo>
                  <a:pt x="20464" y="21193"/>
                  <a:pt x="21085" y="20702"/>
                  <a:pt x="21372" y="20079"/>
                </a:cubicBezTo>
                <a:cubicBezTo>
                  <a:pt x="21600" y="19510"/>
                  <a:pt x="21600" y="18974"/>
                  <a:pt x="21600" y="17919"/>
                </a:cubicBezTo>
                <a:lnTo>
                  <a:pt x="21600" y="3697"/>
                </a:lnTo>
                <a:cubicBezTo>
                  <a:pt x="21600" y="2625"/>
                  <a:pt x="21600" y="2090"/>
                  <a:pt x="21372" y="1521"/>
                </a:cubicBezTo>
                <a:cubicBezTo>
                  <a:pt x="21085" y="898"/>
                  <a:pt x="20464" y="407"/>
                  <a:pt x="19675" y="180"/>
                </a:cubicBezTo>
                <a:cubicBezTo>
                  <a:pt x="18955" y="0"/>
                  <a:pt x="18276" y="0"/>
                  <a:pt x="16941" y="0"/>
                </a:cubicBezTo>
                <a:lnTo>
                  <a:pt x="4679" y="0"/>
                </a:lnTo>
                <a:lnTo>
                  <a:pt x="4659" y="0"/>
                </a:lnTo>
                <a:close/>
              </a:path>
            </a:pathLst>
          </a:custGeom>
          <a:noFill/>
          <a:ln>
            <a:noFill/>
          </a:ln>
        </p:spPr>
      </p:pic>
      <p:pic>
        <p:nvPicPr>
          <p:cNvPr id="123" name="Google Shape;123;p6"/>
          <p:cNvPicPr preferRelativeResize="0"/>
          <p:nvPr/>
        </p:nvPicPr>
        <p:blipFill rotWithShape="1">
          <a:blip r:embed="rId4">
            <a:alphaModFix/>
          </a:blip>
          <a:srcRect b="30036" l="15650" r="5842" t="3718"/>
          <a:stretch/>
        </p:blipFill>
        <p:spPr>
          <a:xfrm>
            <a:off x="9943440" y="5079066"/>
            <a:ext cx="3492104" cy="4419998"/>
          </a:xfrm>
          <a:custGeom>
            <a:rect b="b" l="l" r="r" t="t"/>
            <a:pathLst>
              <a:path extrusionOk="0" h="21600" w="21600">
                <a:moveTo>
                  <a:pt x="4659" y="0"/>
                </a:moveTo>
                <a:cubicBezTo>
                  <a:pt x="3319" y="0"/>
                  <a:pt x="2640" y="1"/>
                  <a:pt x="1925" y="180"/>
                </a:cubicBezTo>
                <a:cubicBezTo>
                  <a:pt x="1136" y="407"/>
                  <a:pt x="515" y="898"/>
                  <a:pt x="228" y="1521"/>
                </a:cubicBezTo>
                <a:cubicBezTo>
                  <a:pt x="0" y="2090"/>
                  <a:pt x="0" y="2626"/>
                  <a:pt x="0" y="3681"/>
                </a:cubicBezTo>
                <a:lnTo>
                  <a:pt x="0" y="17903"/>
                </a:lnTo>
                <a:cubicBezTo>
                  <a:pt x="0" y="18975"/>
                  <a:pt x="0" y="19510"/>
                  <a:pt x="228" y="20079"/>
                </a:cubicBezTo>
                <a:cubicBezTo>
                  <a:pt x="515" y="20702"/>
                  <a:pt x="1136" y="21193"/>
                  <a:pt x="1925" y="21420"/>
                </a:cubicBezTo>
                <a:cubicBezTo>
                  <a:pt x="2645" y="21600"/>
                  <a:pt x="3324" y="21600"/>
                  <a:pt x="4659" y="21600"/>
                </a:cubicBezTo>
                <a:lnTo>
                  <a:pt x="16921" y="21600"/>
                </a:lnTo>
                <a:cubicBezTo>
                  <a:pt x="18277" y="21600"/>
                  <a:pt x="18955" y="21600"/>
                  <a:pt x="19675" y="21420"/>
                </a:cubicBezTo>
                <a:cubicBezTo>
                  <a:pt x="20464" y="21193"/>
                  <a:pt x="21085" y="20702"/>
                  <a:pt x="21372" y="20079"/>
                </a:cubicBezTo>
                <a:cubicBezTo>
                  <a:pt x="21600" y="19510"/>
                  <a:pt x="21600" y="18974"/>
                  <a:pt x="21600" y="17919"/>
                </a:cubicBezTo>
                <a:lnTo>
                  <a:pt x="21600" y="3697"/>
                </a:lnTo>
                <a:cubicBezTo>
                  <a:pt x="21600" y="2625"/>
                  <a:pt x="21600" y="2090"/>
                  <a:pt x="21372" y="1521"/>
                </a:cubicBezTo>
                <a:cubicBezTo>
                  <a:pt x="21085" y="898"/>
                  <a:pt x="20464" y="407"/>
                  <a:pt x="19675" y="180"/>
                </a:cubicBezTo>
                <a:cubicBezTo>
                  <a:pt x="18955" y="0"/>
                  <a:pt x="18276" y="0"/>
                  <a:pt x="16941" y="0"/>
                </a:cubicBezTo>
                <a:lnTo>
                  <a:pt x="4679" y="0"/>
                </a:lnTo>
                <a:lnTo>
                  <a:pt x="4659" y="0"/>
                </a:lnTo>
                <a:close/>
              </a:path>
            </a:pathLst>
          </a:custGeom>
          <a:noFill/>
          <a:ln>
            <a:noFill/>
          </a:ln>
        </p:spPr>
      </p:pic>
      <p:pic>
        <p:nvPicPr>
          <p:cNvPr id="124" name="Google Shape;124;p6"/>
          <p:cNvPicPr preferRelativeResize="0"/>
          <p:nvPr/>
        </p:nvPicPr>
        <p:blipFill rotWithShape="1">
          <a:blip r:embed="rId5">
            <a:alphaModFix/>
          </a:blip>
          <a:srcRect b="44485" l="31697" r="31697" t="7830"/>
          <a:stretch/>
        </p:blipFill>
        <p:spPr>
          <a:xfrm>
            <a:off x="15614422" y="5035674"/>
            <a:ext cx="3492104" cy="4419997"/>
          </a:xfrm>
          <a:custGeom>
            <a:rect b="b" l="l" r="r" t="t"/>
            <a:pathLst>
              <a:path extrusionOk="0" h="21600" w="21600">
                <a:moveTo>
                  <a:pt x="4659" y="0"/>
                </a:moveTo>
                <a:cubicBezTo>
                  <a:pt x="3319" y="0"/>
                  <a:pt x="2640" y="1"/>
                  <a:pt x="1925" y="180"/>
                </a:cubicBezTo>
                <a:cubicBezTo>
                  <a:pt x="1136" y="407"/>
                  <a:pt x="515" y="898"/>
                  <a:pt x="228" y="1521"/>
                </a:cubicBezTo>
                <a:cubicBezTo>
                  <a:pt x="0" y="2090"/>
                  <a:pt x="0" y="2626"/>
                  <a:pt x="0" y="3681"/>
                </a:cubicBezTo>
                <a:lnTo>
                  <a:pt x="0" y="17903"/>
                </a:lnTo>
                <a:cubicBezTo>
                  <a:pt x="0" y="18975"/>
                  <a:pt x="0" y="19510"/>
                  <a:pt x="228" y="20079"/>
                </a:cubicBezTo>
                <a:cubicBezTo>
                  <a:pt x="515" y="20702"/>
                  <a:pt x="1136" y="21193"/>
                  <a:pt x="1925" y="21420"/>
                </a:cubicBezTo>
                <a:cubicBezTo>
                  <a:pt x="2645" y="21600"/>
                  <a:pt x="3324" y="21600"/>
                  <a:pt x="4659" y="21600"/>
                </a:cubicBezTo>
                <a:lnTo>
                  <a:pt x="16921" y="21600"/>
                </a:lnTo>
                <a:cubicBezTo>
                  <a:pt x="18277" y="21600"/>
                  <a:pt x="18955" y="21600"/>
                  <a:pt x="19675" y="21420"/>
                </a:cubicBezTo>
                <a:cubicBezTo>
                  <a:pt x="20464" y="21193"/>
                  <a:pt x="21085" y="20702"/>
                  <a:pt x="21372" y="20079"/>
                </a:cubicBezTo>
                <a:cubicBezTo>
                  <a:pt x="21600" y="19510"/>
                  <a:pt x="21600" y="18974"/>
                  <a:pt x="21600" y="17919"/>
                </a:cubicBezTo>
                <a:lnTo>
                  <a:pt x="21600" y="3697"/>
                </a:lnTo>
                <a:cubicBezTo>
                  <a:pt x="21600" y="2625"/>
                  <a:pt x="21600" y="2090"/>
                  <a:pt x="21372" y="1521"/>
                </a:cubicBezTo>
                <a:cubicBezTo>
                  <a:pt x="21085" y="898"/>
                  <a:pt x="20464" y="407"/>
                  <a:pt x="19675" y="180"/>
                </a:cubicBezTo>
                <a:cubicBezTo>
                  <a:pt x="18955" y="0"/>
                  <a:pt x="18276" y="0"/>
                  <a:pt x="16941" y="0"/>
                </a:cubicBezTo>
                <a:lnTo>
                  <a:pt x="4679" y="0"/>
                </a:lnTo>
                <a:lnTo>
                  <a:pt x="4659" y="0"/>
                </a:lnTo>
                <a:close/>
              </a:path>
            </a:pathLst>
          </a:custGeom>
          <a:noFill/>
          <a:ln>
            <a:noFill/>
          </a:ln>
        </p:spPr>
      </p:pic>
      <p:sp>
        <p:nvSpPr>
          <p:cNvPr id="125" name="Google Shape;125;p6"/>
          <p:cNvSpPr/>
          <p:nvPr/>
        </p:nvSpPr>
        <p:spPr>
          <a:xfrm>
            <a:off x="4208749" y="10361259"/>
            <a:ext cx="4506208" cy="1184427"/>
          </a:xfrm>
          <a:prstGeom prst="rect">
            <a:avLst/>
          </a:prstGeom>
          <a:noFill/>
          <a:ln>
            <a:noFill/>
          </a:ln>
        </p:spPr>
        <p:txBody>
          <a:bodyPr anchorCtr="0" anchor="ctr" bIns="50800" lIns="50800" spcFirstLastPara="1" rIns="50800" wrap="square" tIns="50800">
            <a:spAutoFit/>
          </a:bodyPr>
          <a:lstStyle/>
          <a:p>
            <a:pPr indent="0" lvl="0" marL="0" marR="0" rtl="0" algn="ctr">
              <a:lnSpc>
                <a:spcPct val="150000"/>
              </a:lnSpc>
              <a:spcBef>
                <a:spcPts val="0"/>
              </a:spcBef>
              <a:spcAft>
                <a:spcPts val="0"/>
              </a:spcAft>
              <a:buClr>
                <a:srgbClr val="FFFFFF"/>
              </a:buClr>
              <a:buSzPts val="1200"/>
              <a:buFont typeface="Poppins"/>
              <a:buNone/>
            </a:pPr>
            <a:r>
              <a:rPr b="0" i="0" lang="en-US" sz="1200" u="none" cap="none" strike="noStrike">
                <a:solidFill>
                  <a:srgbClr val="FFFFFF"/>
                </a:solidFill>
                <a:latin typeface="Poppins"/>
                <a:ea typeface="Poppins"/>
                <a:cs typeface="Poppins"/>
                <a:sym typeface="Poppins"/>
              </a:rPr>
              <a:t>“I directly contacted Tech Advance; their service center partner in order to help me resolve my flight problem.”</a:t>
            </a:r>
            <a:endParaRPr/>
          </a:p>
          <a:p>
            <a:pPr indent="0" lvl="0" marL="0" marR="0" rtl="0" algn="ctr">
              <a:lnSpc>
                <a:spcPct val="150000"/>
              </a:lnSpc>
              <a:spcBef>
                <a:spcPts val="0"/>
              </a:spcBef>
              <a:spcAft>
                <a:spcPts val="0"/>
              </a:spcAft>
              <a:buClr>
                <a:srgbClr val="FFFFFF"/>
              </a:buClr>
              <a:buSzPts val="1200"/>
              <a:buFont typeface="Poppins"/>
              <a:buNone/>
            </a:pPr>
            <a:r>
              <a:rPr b="1" i="1" lang="en-US" sz="1200" u="none" cap="none" strike="noStrike">
                <a:solidFill>
                  <a:srgbClr val="FFFFFF"/>
                </a:solidFill>
                <a:latin typeface="Poppins"/>
                <a:ea typeface="Poppins"/>
                <a:cs typeface="Poppins"/>
                <a:sym typeface="Poppins"/>
              </a:rPr>
              <a:t>John Cast, 24, Best Travel Customer</a:t>
            </a:r>
            <a:endParaRPr/>
          </a:p>
          <a:p>
            <a:pPr indent="0" lvl="0" marL="0" marR="0" rtl="0" algn="ctr">
              <a:lnSpc>
                <a:spcPct val="15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6" name="Google Shape;126;p6"/>
          <p:cNvSpPr/>
          <p:nvPr/>
        </p:nvSpPr>
        <p:spPr>
          <a:xfrm>
            <a:off x="9648154" y="10348178"/>
            <a:ext cx="4259947" cy="1210588"/>
          </a:xfrm>
          <a:prstGeom prst="rect">
            <a:avLst/>
          </a:prstGeom>
          <a:noFill/>
          <a:ln>
            <a:noFill/>
          </a:ln>
        </p:spPr>
        <p:txBody>
          <a:bodyPr anchorCtr="0" anchor="ctr" bIns="50800" lIns="50800" spcFirstLastPara="1" rIns="50800" wrap="square" tIns="50800">
            <a:spAutoFit/>
          </a:bodyPr>
          <a:lstStyle/>
          <a:p>
            <a:pPr indent="0" lvl="0" marL="0" marR="0" rtl="0" algn="ctr">
              <a:lnSpc>
                <a:spcPct val="150000"/>
              </a:lnSpc>
              <a:spcBef>
                <a:spcPts val="0"/>
              </a:spcBef>
              <a:spcAft>
                <a:spcPts val="0"/>
              </a:spcAft>
              <a:buClr>
                <a:srgbClr val="FFFFFF"/>
              </a:buClr>
              <a:buSzPts val="1200"/>
              <a:buFont typeface="Poppins"/>
              <a:buNone/>
            </a:pPr>
            <a:r>
              <a:rPr b="0" i="0" lang="en-US" sz="1200" u="none" cap="none" strike="noStrike">
                <a:solidFill>
                  <a:srgbClr val="FFFFFF"/>
                </a:solidFill>
                <a:latin typeface="Poppins"/>
                <a:ea typeface="Poppins"/>
                <a:cs typeface="Poppins"/>
                <a:sym typeface="Poppins"/>
              </a:rPr>
              <a:t>“After having a problem with my purchased ticket at Best Travel Agency, they help me immediately.”</a:t>
            </a:r>
            <a:endParaRPr/>
          </a:p>
          <a:p>
            <a:pPr indent="0" lvl="0" marL="0" marR="0" rtl="0" algn="ctr">
              <a:lnSpc>
                <a:spcPct val="150000"/>
              </a:lnSpc>
              <a:spcBef>
                <a:spcPts val="0"/>
              </a:spcBef>
              <a:spcAft>
                <a:spcPts val="0"/>
              </a:spcAft>
              <a:buClr>
                <a:srgbClr val="FFFFFF"/>
              </a:buClr>
              <a:buSzPts val="1200"/>
              <a:buFont typeface="Poppins"/>
              <a:buNone/>
            </a:pPr>
            <a:r>
              <a:rPr b="1" i="1" lang="en-US" sz="1200" u="none" cap="none" strike="noStrike">
                <a:solidFill>
                  <a:srgbClr val="FFFFFF"/>
                </a:solidFill>
                <a:latin typeface="Poppins"/>
                <a:ea typeface="Poppins"/>
                <a:cs typeface="Poppins"/>
                <a:sym typeface="Poppins"/>
              </a:rPr>
              <a:t>Denver Louve, 28, Travel Customer</a:t>
            </a:r>
            <a:endParaRPr/>
          </a:p>
          <a:p>
            <a:pPr indent="0" lvl="0" marL="0" marR="0" rtl="0" algn="ctr">
              <a:lnSpc>
                <a:spcPct val="15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7" name="Google Shape;127;p6"/>
          <p:cNvSpPr/>
          <p:nvPr/>
        </p:nvSpPr>
        <p:spPr>
          <a:xfrm>
            <a:off x="15248153" y="10348178"/>
            <a:ext cx="4657152" cy="1210588"/>
          </a:xfrm>
          <a:prstGeom prst="rect">
            <a:avLst/>
          </a:prstGeom>
          <a:noFill/>
          <a:ln>
            <a:noFill/>
          </a:ln>
        </p:spPr>
        <p:txBody>
          <a:bodyPr anchorCtr="0" anchor="ctr" bIns="50800" lIns="50800" spcFirstLastPara="1" rIns="50800" wrap="square" tIns="50800">
            <a:spAutoFit/>
          </a:bodyPr>
          <a:lstStyle/>
          <a:p>
            <a:pPr indent="0" lvl="0" marL="0" marR="0" rtl="0" algn="ctr">
              <a:lnSpc>
                <a:spcPct val="150000"/>
              </a:lnSpc>
              <a:spcBef>
                <a:spcPts val="0"/>
              </a:spcBef>
              <a:spcAft>
                <a:spcPts val="0"/>
              </a:spcAft>
              <a:buClr>
                <a:srgbClr val="FFFFFF"/>
              </a:buClr>
              <a:buSzPts val="1200"/>
              <a:buFont typeface="Poppins"/>
              <a:buNone/>
            </a:pPr>
            <a:r>
              <a:rPr b="0" i="0" lang="en-US" sz="1200" u="none" cap="none" strike="noStrike">
                <a:solidFill>
                  <a:srgbClr val="FFFFFF"/>
                </a:solidFill>
                <a:latin typeface="Poppins"/>
                <a:ea typeface="Poppins"/>
                <a:cs typeface="Poppins"/>
                <a:sym typeface="Poppins"/>
              </a:rPr>
              <a:t>Their service center partner in order to help me</a:t>
            </a:r>
            <a:br>
              <a:rPr b="0" i="0" lang="en-US" sz="1200" u="none" cap="none" strike="noStrike">
                <a:solidFill>
                  <a:srgbClr val="FFFFFF"/>
                </a:solidFill>
                <a:latin typeface="Poppins"/>
                <a:ea typeface="Poppins"/>
                <a:cs typeface="Poppins"/>
                <a:sym typeface="Poppins"/>
              </a:rPr>
            </a:br>
            <a:r>
              <a:rPr b="0" i="0" lang="en-US" sz="1200" u="none" cap="none" strike="noStrike">
                <a:solidFill>
                  <a:srgbClr val="FFFFFF"/>
                </a:solidFill>
                <a:latin typeface="Poppins"/>
                <a:ea typeface="Poppins"/>
                <a:cs typeface="Poppins"/>
                <a:sym typeface="Poppins"/>
              </a:rPr>
              <a:t> resolve my flight problem.</a:t>
            </a:r>
            <a:endParaRPr/>
          </a:p>
          <a:p>
            <a:pPr indent="0" lvl="0" marL="0" marR="0" rtl="0" algn="ctr">
              <a:lnSpc>
                <a:spcPct val="150000"/>
              </a:lnSpc>
              <a:spcBef>
                <a:spcPts val="0"/>
              </a:spcBef>
              <a:spcAft>
                <a:spcPts val="0"/>
              </a:spcAft>
              <a:buClr>
                <a:srgbClr val="FFFFFF"/>
              </a:buClr>
              <a:buSzPts val="1200"/>
              <a:buFont typeface="Poppins"/>
              <a:buNone/>
            </a:pPr>
            <a:r>
              <a:rPr b="1" i="1" lang="en-US" sz="1200" u="none" cap="none" strike="noStrike">
                <a:solidFill>
                  <a:srgbClr val="FFFFFF"/>
                </a:solidFill>
                <a:latin typeface="Poppins"/>
                <a:ea typeface="Poppins"/>
                <a:cs typeface="Poppins"/>
                <a:sym typeface="Poppins"/>
              </a:rPr>
              <a:t>Kenny Aeben, 30, Travel Enthusiast</a:t>
            </a:r>
            <a:endParaRPr/>
          </a:p>
          <a:p>
            <a:pPr indent="0" lvl="0" marL="0" marR="0" rtl="0" algn="ctr">
              <a:lnSpc>
                <a:spcPct val="15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4C7F"/>
        </a:solidFill>
      </p:bgPr>
    </p:bg>
    <p:spTree>
      <p:nvGrpSpPr>
        <p:cNvPr id="131" name="Shape 131"/>
        <p:cNvGrpSpPr/>
        <p:nvPr/>
      </p:nvGrpSpPr>
      <p:grpSpPr>
        <a:xfrm>
          <a:off x="0" y="0"/>
          <a:ext cx="0" cy="0"/>
          <a:chOff x="0" y="0"/>
          <a:chExt cx="0" cy="0"/>
        </a:xfrm>
      </p:grpSpPr>
      <p:pic>
        <p:nvPicPr>
          <p:cNvPr id="132" name="Google Shape;132;p7"/>
          <p:cNvPicPr preferRelativeResize="0"/>
          <p:nvPr/>
        </p:nvPicPr>
        <p:blipFill rotWithShape="1">
          <a:blip r:embed="rId3">
            <a:alphaModFix amt="27000"/>
          </a:blip>
          <a:srcRect b="0" l="0" r="0" t="0"/>
          <a:stretch/>
        </p:blipFill>
        <p:spPr>
          <a:xfrm>
            <a:off x="-102659" y="-118376"/>
            <a:ext cx="26466567" cy="17644376"/>
          </a:xfrm>
          <a:prstGeom prst="rect">
            <a:avLst/>
          </a:prstGeom>
          <a:noFill/>
          <a:ln>
            <a:noFill/>
          </a:ln>
        </p:spPr>
      </p:pic>
      <p:sp>
        <p:nvSpPr>
          <p:cNvPr id="133" name="Google Shape;133;p7"/>
          <p:cNvSpPr/>
          <p:nvPr/>
        </p:nvSpPr>
        <p:spPr>
          <a:xfrm>
            <a:off x="1594637" y="881344"/>
            <a:ext cx="565560" cy="5886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4" name="Google Shape;134;p7"/>
          <p:cNvSpPr/>
          <p:nvPr/>
        </p:nvSpPr>
        <p:spPr>
          <a:xfrm>
            <a:off x="1552422" y="1034495"/>
            <a:ext cx="1467156" cy="75437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TECH.</a:t>
            </a:r>
            <a:endParaRPr/>
          </a:p>
        </p:txBody>
      </p:sp>
      <p:sp>
        <p:nvSpPr>
          <p:cNvPr id="135" name="Google Shape;135;p7"/>
          <p:cNvSpPr/>
          <p:nvPr/>
        </p:nvSpPr>
        <p:spPr>
          <a:xfrm>
            <a:off x="3142180" y="2529708"/>
            <a:ext cx="16126887" cy="1381755"/>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7200"/>
              <a:buFont typeface="Poppins SemiBold"/>
              <a:buNone/>
            </a:pPr>
            <a:r>
              <a:rPr b="0" i="0" lang="en-US" sz="7200" u="none" cap="none" strike="noStrike">
                <a:solidFill>
                  <a:srgbClr val="FFFFFF"/>
                </a:solidFill>
                <a:latin typeface="Poppins SemiBold"/>
                <a:ea typeface="Poppins SemiBold"/>
                <a:cs typeface="Poppins SemiBold"/>
                <a:sym typeface="Poppins SemiBold"/>
              </a:rPr>
              <a:t>MAIN GOAL</a:t>
            </a:r>
            <a:endParaRPr/>
          </a:p>
        </p:txBody>
      </p:sp>
      <p:sp>
        <p:nvSpPr>
          <p:cNvPr id="136" name="Google Shape;136;p7"/>
          <p:cNvSpPr/>
          <p:nvPr/>
        </p:nvSpPr>
        <p:spPr>
          <a:xfrm>
            <a:off x="3192749" y="5235676"/>
            <a:ext cx="12691953" cy="2536720"/>
          </a:xfrm>
          <a:prstGeom prst="rect">
            <a:avLst/>
          </a:prstGeom>
          <a:noFill/>
          <a:ln>
            <a:noFill/>
          </a:ln>
        </p:spPr>
        <p:txBody>
          <a:bodyPr anchorCtr="0" anchor="ctr" bIns="50800" lIns="50800" spcFirstLastPara="1" rIns="50800" wrap="square" tIns="50800">
            <a:spAutoFit/>
          </a:bodyPr>
          <a:lstStyle/>
          <a:p>
            <a:pPr indent="0" lvl="0" marL="0" marR="0" rtl="0" algn="just">
              <a:lnSpc>
                <a:spcPct val="150000"/>
              </a:lnSpc>
              <a:spcBef>
                <a:spcPts val="0"/>
              </a:spcBef>
              <a:spcAft>
                <a:spcPts val="0"/>
              </a:spcAft>
              <a:buClr>
                <a:srgbClr val="FFFFFF"/>
              </a:buClr>
              <a:buSzPts val="2700"/>
              <a:buFont typeface="Poppins"/>
              <a:buNone/>
            </a:pPr>
            <a:r>
              <a:rPr b="0" i="0" lang="en-US" sz="2700" u="none" cap="none" strike="noStrike">
                <a:solidFill>
                  <a:srgbClr val="FFFFFF"/>
                </a:solidFill>
                <a:latin typeface="Poppins"/>
                <a:ea typeface="Poppins"/>
                <a:cs typeface="Poppins"/>
                <a:sym typeface="Poppins"/>
              </a:rPr>
              <a:t>Tech Advance commits itself to become the leading company in the BPO industry through our well trained &amp; professional customer care &amp; service support staff.</a:t>
            </a:r>
            <a:endParaRPr/>
          </a:p>
          <a:p>
            <a:pPr indent="0" lvl="0" marL="0" marR="0" rtl="0" algn="just">
              <a:lnSpc>
                <a:spcPct val="150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7" name="Google Shape;137;p7"/>
          <p:cNvSpPr/>
          <p:nvPr/>
        </p:nvSpPr>
        <p:spPr>
          <a:xfrm>
            <a:off x="3327400" y="8007933"/>
            <a:ext cx="3937794" cy="129406"/>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4C7F"/>
        </a:solidFill>
      </p:bgPr>
    </p:bg>
    <p:spTree>
      <p:nvGrpSpPr>
        <p:cNvPr id="141" name="Shape 141"/>
        <p:cNvGrpSpPr/>
        <p:nvPr/>
      </p:nvGrpSpPr>
      <p:grpSpPr>
        <a:xfrm>
          <a:off x="0" y="0"/>
          <a:ext cx="0" cy="0"/>
          <a:chOff x="0" y="0"/>
          <a:chExt cx="0" cy="0"/>
        </a:xfrm>
      </p:grpSpPr>
      <p:sp>
        <p:nvSpPr>
          <p:cNvPr id="142" name="Google Shape;142;p8"/>
          <p:cNvSpPr/>
          <p:nvPr/>
        </p:nvSpPr>
        <p:spPr>
          <a:xfrm>
            <a:off x="1594637" y="881344"/>
            <a:ext cx="565560" cy="5886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3" name="Google Shape;143;p8"/>
          <p:cNvSpPr/>
          <p:nvPr/>
        </p:nvSpPr>
        <p:spPr>
          <a:xfrm>
            <a:off x="1552422" y="1034495"/>
            <a:ext cx="1467156" cy="75437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TECH.</a:t>
            </a:r>
            <a:endParaRPr/>
          </a:p>
        </p:txBody>
      </p:sp>
      <p:sp>
        <p:nvSpPr>
          <p:cNvPr id="144" name="Google Shape;144;p8"/>
          <p:cNvSpPr/>
          <p:nvPr/>
        </p:nvSpPr>
        <p:spPr>
          <a:xfrm>
            <a:off x="3167580" y="2751994"/>
            <a:ext cx="16126887" cy="878189"/>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7200"/>
              <a:buFont typeface="Poppins SemiBold"/>
              <a:buNone/>
            </a:pPr>
            <a:r>
              <a:rPr b="0" i="0" lang="en-US" sz="7200" u="none" cap="none" strike="noStrike">
                <a:solidFill>
                  <a:srgbClr val="FFFFFF"/>
                </a:solidFill>
                <a:latin typeface="Poppins SemiBold"/>
                <a:ea typeface="Poppins SemiBold"/>
                <a:cs typeface="Poppins SemiBold"/>
                <a:sym typeface="Poppins SemiBold"/>
              </a:rPr>
              <a:t>OVERVIEW OF GROWTH</a:t>
            </a:r>
            <a:endParaRPr/>
          </a:p>
        </p:txBody>
      </p:sp>
      <p:sp>
        <p:nvSpPr>
          <p:cNvPr id="145" name="Google Shape;145;p8"/>
          <p:cNvSpPr/>
          <p:nvPr/>
        </p:nvSpPr>
        <p:spPr>
          <a:xfrm>
            <a:off x="14736816" y="7754595"/>
            <a:ext cx="6425794" cy="515619"/>
          </a:xfrm>
          <a:prstGeom prst="rect">
            <a:avLst/>
          </a:prstGeom>
          <a:noFill/>
          <a:ln>
            <a:noFill/>
          </a:ln>
        </p:spPr>
        <p:txBody>
          <a:bodyPr anchorCtr="0" anchor="t" bIns="50800" lIns="50800" spcFirstLastPara="1" rIns="50800" wrap="square" tIns="50800">
            <a:spAutoFit/>
          </a:bodyPr>
          <a:lstStyle/>
          <a:p>
            <a:pPr indent="0" lvl="0" marL="0" marR="0" rtl="0" algn="l">
              <a:lnSpc>
                <a:spcPct val="208333"/>
              </a:lnSpc>
              <a:spcBef>
                <a:spcPts val="0"/>
              </a:spcBef>
              <a:spcAft>
                <a:spcPts val="0"/>
              </a:spcAft>
              <a:buClr>
                <a:srgbClr val="FFFFFF"/>
              </a:buClr>
              <a:buSzPts val="2400"/>
              <a:buFont typeface="Poppins"/>
              <a:buNone/>
            </a:pPr>
            <a:r>
              <a:rPr b="0" i="0" lang="en-US" sz="2400" u="none" cap="none" strike="noStrike">
                <a:solidFill>
                  <a:srgbClr val="FFFFFF"/>
                </a:solidFill>
                <a:latin typeface="Poppins"/>
                <a:ea typeface="Poppins"/>
                <a:cs typeface="Poppins"/>
                <a:sym typeface="Poppins"/>
              </a:rPr>
              <a:t>increase in annual profits as of May 2025.</a:t>
            </a:r>
            <a:endParaRPr/>
          </a:p>
        </p:txBody>
      </p:sp>
      <p:sp>
        <p:nvSpPr>
          <p:cNvPr id="146" name="Google Shape;146;p8"/>
          <p:cNvSpPr/>
          <p:nvPr/>
        </p:nvSpPr>
        <p:spPr>
          <a:xfrm>
            <a:off x="14686138" y="5467137"/>
            <a:ext cx="7311326" cy="960119"/>
          </a:xfrm>
          <a:prstGeom prst="rect">
            <a:avLst/>
          </a:prstGeom>
          <a:noFill/>
          <a:ln>
            <a:noFill/>
          </a:ln>
        </p:spPr>
        <p:txBody>
          <a:bodyPr anchorCtr="0" anchor="t" bIns="50800" lIns="50800" spcFirstLastPara="1" rIns="50800" wrap="square" tIns="50800">
            <a:spAutoFit/>
          </a:bodyPr>
          <a:lstStyle/>
          <a:p>
            <a:pPr indent="0" lvl="0" marL="0" marR="0" rtl="0" algn="l">
              <a:lnSpc>
                <a:spcPct val="100000"/>
              </a:lnSpc>
              <a:spcBef>
                <a:spcPts val="0"/>
              </a:spcBef>
              <a:spcAft>
                <a:spcPts val="0"/>
              </a:spcAft>
              <a:buClr>
                <a:srgbClr val="FFFFFF"/>
              </a:buClr>
              <a:buSzPts val="2400"/>
              <a:buFont typeface="Poppins"/>
              <a:buNone/>
            </a:pPr>
            <a:r>
              <a:rPr b="0" i="0" lang="en-US" sz="2400" u="none" cap="none" strike="noStrike">
                <a:solidFill>
                  <a:srgbClr val="FFFFFF"/>
                </a:solidFill>
                <a:latin typeface="Poppins"/>
                <a:ea typeface="Poppins"/>
                <a:cs typeface="Poppins"/>
                <a:sym typeface="Poppins"/>
              </a:rPr>
              <a:t>increase in company productivity as of March 2023</a:t>
            </a:r>
            <a:endParaRPr/>
          </a:p>
        </p:txBody>
      </p:sp>
      <p:sp>
        <p:nvSpPr>
          <p:cNvPr id="147" name="Google Shape;147;p8"/>
          <p:cNvSpPr/>
          <p:nvPr/>
        </p:nvSpPr>
        <p:spPr>
          <a:xfrm>
            <a:off x="14788425" y="9576976"/>
            <a:ext cx="6012864" cy="841256"/>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2400"/>
              <a:buFont typeface="Poppins"/>
              <a:buNone/>
            </a:pPr>
            <a:r>
              <a:rPr b="0" i="0" lang="en-US" sz="2400" u="none" cap="none" strike="noStrike">
                <a:solidFill>
                  <a:srgbClr val="FFFFFF"/>
                </a:solidFill>
                <a:latin typeface="Poppins"/>
                <a:ea typeface="Poppins"/>
                <a:cs typeface="Poppins"/>
                <a:sym typeface="Poppins"/>
              </a:rPr>
              <a:t>increase in newly recruited office staff </a:t>
            </a:r>
            <a:br>
              <a:rPr b="0" i="0" lang="en-US" sz="2400" u="none" cap="none" strike="noStrike">
                <a:solidFill>
                  <a:srgbClr val="FFFFFF"/>
                </a:solidFill>
                <a:latin typeface="Poppins"/>
                <a:ea typeface="Poppins"/>
                <a:cs typeface="Poppins"/>
                <a:sym typeface="Poppins"/>
              </a:rPr>
            </a:br>
            <a:r>
              <a:rPr b="0" i="0" lang="en-US" sz="2400" u="none" cap="none" strike="noStrike">
                <a:solidFill>
                  <a:srgbClr val="FFFFFF"/>
                </a:solidFill>
                <a:latin typeface="Poppins"/>
                <a:ea typeface="Poppins"/>
                <a:cs typeface="Poppins"/>
                <a:sym typeface="Poppins"/>
              </a:rPr>
              <a:t>members June 2026.</a:t>
            </a:r>
            <a:endParaRPr/>
          </a:p>
        </p:txBody>
      </p:sp>
      <p:sp>
        <p:nvSpPr>
          <p:cNvPr id="148" name="Google Shape;148;p8"/>
          <p:cNvSpPr/>
          <p:nvPr/>
        </p:nvSpPr>
        <p:spPr>
          <a:xfrm>
            <a:off x="12529065" y="7421854"/>
            <a:ext cx="1455739" cy="10541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60%</a:t>
            </a:r>
            <a:endParaRPr/>
          </a:p>
        </p:txBody>
      </p:sp>
      <p:sp>
        <p:nvSpPr>
          <p:cNvPr id="149" name="Google Shape;149;p8"/>
          <p:cNvSpPr/>
          <p:nvPr/>
        </p:nvSpPr>
        <p:spPr>
          <a:xfrm>
            <a:off x="12503665" y="5420146"/>
            <a:ext cx="1455739" cy="10541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70%</a:t>
            </a:r>
            <a:endParaRPr/>
          </a:p>
        </p:txBody>
      </p:sp>
      <p:sp>
        <p:nvSpPr>
          <p:cNvPr id="150" name="Google Shape;150;p8"/>
          <p:cNvSpPr/>
          <p:nvPr/>
        </p:nvSpPr>
        <p:spPr>
          <a:xfrm>
            <a:off x="12579865" y="9470554"/>
            <a:ext cx="1455739" cy="10541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400"/>
              <a:buFont typeface="Roboto Condensed"/>
              <a:buNone/>
            </a:pPr>
            <a:r>
              <a:rPr b="1" i="0" lang="en-US" sz="6400" u="none" cap="none" strike="noStrike">
                <a:solidFill>
                  <a:srgbClr val="FFFFFF"/>
                </a:solidFill>
                <a:latin typeface="Roboto Condensed"/>
                <a:ea typeface="Roboto Condensed"/>
                <a:cs typeface="Roboto Condensed"/>
                <a:sym typeface="Roboto Condensed"/>
              </a:rPr>
              <a:t>65%</a:t>
            </a:r>
            <a:endParaRPr/>
          </a:p>
        </p:txBody>
      </p:sp>
      <p:graphicFrame>
        <p:nvGraphicFramePr>
          <p:cNvPr id="151" name="Google Shape;151;p8"/>
          <p:cNvGraphicFramePr/>
          <p:nvPr/>
        </p:nvGraphicFramePr>
        <p:xfrm>
          <a:off x="2272525" y="4246077"/>
          <a:ext cx="9196922" cy="7664738"/>
        </p:xfrm>
        <a:graphic>
          <a:graphicData uri="http://schemas.openxmlformats.org/drawingml/2006/chart">
            <c:chart r:id="rId3"/>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4C7F"/>
        </a:solidFill>
      </p:bgPr>
    </p:bg>
    <p:spTree>
      <p:nvGrpSpPr>
        <p:cNvPr id="155" name="Shape 155"/>
        <p:cNvGrpSpPr/>
        <p:nvPr/>
      </p:nvGrpSpPr>
      <p:grpSpPr>
        <a:xfrm>
          <a:off x="0" y="0"/>
          <a:ext cx="0" cy="0"/>
          <a:chOff x="0" y="0"/>
          <a:chExt cx="0" cy="0"/>
        </a:xfrm>
      </p:grpSpPr>
      <p:sp>
        <p:nvSpPr>
          <p:cNvPr id="156" name="Google Shape;156;p9"/>
          <p:cNvSpPr/>
          <p:nvPr/>
        </p:nvSpPr>
        <p:spPr>
          <a:xfrm>
            <a:off x="1594637" y="881344"/>
            <a:ext cx="565560" cy="5886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7" name="Google Shape;157;p9"/>
          <p:cNvSpPr/>
          <p:nvPr/>
        </p:nvSpPr>
        <p:spPr>
          <a:xfrm>
            <a:off x="1552422" y="1034495"/>
            <a:ext cx="1467156" cy="754378"/>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600"/>
              <a:buFont typeface="Poppins"/>
              <a:buNone/>
            </a:pPr>
            <a:r>
              <a:rPr b="1" i="0" lang="en-US" sz="3600" u="none" cap="none" strike="noStrike">
                <a:solidFill>
                  <a:srgbClr val="FFFFFF"/>
                </a:solidFill>
                <a:latin typeface="Poppins"/>
                <a:ea typeface="Poppins"/>
                <a:cs typeface="Poppins"/>
                <a:sym typeface="Poppins"/>
              </a:rPr>
              <a:t>TECH.</a:t>
            </a:r>
            <a:endParaRPr/>
          </a:p>
        </p:txBody>
      </p:sp>
      <p:sp>
        <p:nvSpPr>
          <p:cNvPr id="158" name="Google Shape;158;p9"/>
          <p:cNvSpPr/>
          <p:nvPr/>
        </p:nvSpPr>
        <p:spPr>
          <a:xfrm>
            <a:off x="3112683" y="2382223"/>
            <a:ext cx="16126887" cy="1381755"/>
          </a:xfrm>
          <a:prstGeom prst="rect">
            <a:avLst/>
          </a:prstGeom>
          <a:noFill/>
          <a:ln>
            <a:noFill/>
          </a:ln>
        </p:spPr>
        <p:txBody>
          <a:bodyPr anchorCtr="0" anchor="ctr" bIns="50800" lIns="50800" spcFirstLastPara="1" rIns="50800" wrap="square" tIns="50800">
            <a:spAutoFit/>
          </a:bodyPr>
          <a:lstStyle/>
          <a:p>
            <a:pPr indent="0" lvl="0" marL="0" marR="0" rtl="0" algn="l">
              <a:lnSpc>
                <a:spcPct val="70000"/>
              </a:lnSpc>
              <a:spcBef>
                <a:spcPts val="0"/>
              </a:spcBef>
              <a:spcAft>
                <a:spcPts val="0"/>
              </a:spcAft>
              <a:buClr>
                <a:srgbClr val="FFFFFF"/>
              </a:buClr>
              <a:buSzPts val="7200"/>
              <a:buFont typeface="Poppins SemiBold"/>
              <a:buNone/>
            </a:pPr>
            <a:r>
              <a:rPr b="0" i="0" lang="en-US" sz="7200" u="none" cap="none" strike="noStrike">
                <a:solidFill>
                  <a:srgbClr val="FFFFFF"/>
                </a:solidFill>
                <a:latin typeface="Poppins SemiBold"/>
                <a:ea typeface="Poppins SemiBold"/>
                <a:cs typeface="Poppins SemiBold"/>
                <a:sym typeface="Poppins SemiBold"/>
              </a:rPr>
              <a:t>WHAT WE OFFER</a:t>
            </a:r>
            <a:endParaRPr/>
          </a:p>
        </p:txBody>
      </p:sp>
      <p:sp>
        <p:nvSpPr>
          <p:cNvPr id="159" name="Google Shape;159;p9"/>
          <p:cNvSpPr/>
          <p:nvPr/>
        </p:nvSpPr>
        <p:spPr>
          <a:xfrm>
            <a:off x="3141949" y="5266053"/>
            <a:ext cx="12823219" cy="4606294"/>
          </a:xfrm>
          <a:prstGeom prst="rect">
            <a:avLst/>
          </a:prstGeom>
          <a:noFill/>
          <a:ln>
            <a:noFill/>
          </a:ln>
        </p:spPr>
        <p:txBody>
          <a:bodyPr anchorCtr="0" anchor="ctr" bIns="50800" lIns="50800" spcFirstLastPara="1" rIns="50800" wrap="square" tIns="50800">
            <a:spAutoFit/>
          </a:bodyPr>
          <a:lstStyle/>
          <a:p>
            <a:pPr indent="-266699" lvl="0" marL="266699" marR="0" rtl="0" algn="just">
              <a:lnSpc>
                <a:spcPct val="115000"/>
              </a:lnSpc>
              <a:spcBef>
                <a:spcPts val="0"/>
              </a:spcBef>
              <a:spcAft>
                <a:spcPts val="0"/>
              </a:spcAft>
              <a:buClr>
                <a:srgbClr val="FFFFFF"/>
              </a:buClr>
              <a:buSzPts val="3500"/>
              <a:buFont typeface="Poppins"/>
              <a:buChar char="๏"/>
            </a:pPr>
            <a:r>
              <a:rPr b="0" i="0" lang="en-US" sz="3500" u="none" cap="none" strike="noStrike">
                <a:solidFill>
                  <a:srgbClr val="FFFFFF"/>
                </a:solidFill>
                <a:latin typeface="Poppins"/>
                <a:ea typeface="Poppins"/>
                <a:cs typeface="Poppins"/>
                <a:sym typeface="Poppins"/>
              </a:rPr>
              <a:t> Fast &amp; Reliable Services</a:t>
            </a:r>
            <a:endParaRPr/>
          </a:p>
          <a:p>
            <a:pPr indent="-76199" lvl="0" marL="266699" marR="0" rtl="0" algn="just">
              <a:lnSpc>
                <a:spcPct val="115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266699" lvl="0" marL="266699" marR="0" rtl="0" algn="just">
              <a:lnSpc>
                <a:spcPct val="115000"/>
              </a:lnSpc>
              <a:spcBef>
                <a:spcPts val="0"/>
              </a:spcBef>
              <a:spcAft>
                <a:spcPts val="0"/>
              </a:spcAft>
              <a:buClr>
                <a:srgbClr val="FFFFFF"/>
              </a:buClr>
              <a:buSzPts val="3500"/>
              <a:buFont typeface="Poppins"/>
              <a:buChar char="๏"/>
            </a:pPr>
            <a:r>
              <a:rPr b="0" i="0" lang="en-US" sz="3500" u="none" cap="none" strike="noStrike">
                <a:solidFill>
                  <a:srgbClr val="FFFFFF"/>
                </a:solidFill>
                <a:latin typeface="Poppins"/>
                <a:ea typeface="Poppins"/>
                <a:cs typeface="Poppins"/>
                <a:sym typeface="Poppins"/>
              </a:rPr>
              <a:t> 24/7 Customer Service Line</a:t>
            </a:r>
            <a:endParaRPr/>
          </a:p>
          <a:p>
            <a:pPr indent="-76199" lvl="0" marL="266699" marR="0" rtl="0" algn="just">
              <a:lnSpc>
                <a:spcPct val="115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266699" lvl="0" marL="266699" marR="0" rtl="0" algn="just">
              <a:lnSpc>
                <a:spcPct val="115000"/>
              </a:lnSpc>
              <a:spcBef>
                <a:spcPts val="0"/>
              </a:spcBef>
              <a:spcAft>
                <a:spcPts val="0"/>
              </a:spcAft>
              <a:buClr>
                <a:srgbClr val="FFFFFF"/>
              </a:buClr>
              <a:buSzPts val="3500"/>
              <a:buFont typeface="Poppins"/>
              <a:buChar char="๏"/>
            </a:pPr>
            <a:r>
              <a:rPr b="0" i="0" lang="en-US" sz="3500" u="none" cap="none" strike="noStrike">
                <a:solidFill>
                  <a:srgbClr val="FFFFFF"/>
                </a:solidFill>
                <a:latin typeface="Poppins"/>
                <a:ea typeface="Poppins"/>
                <a:cs typeface="Poppins"/>
                <a:sym typeface="Poppins"/>
              </a:rPr>
              <a:t> Well Trained, Reliable Customer Support</a:t>
            </a:r>
            <a:endParaRPr/>
          </a:p>
          <a:p>
            <a:pPr indent="-76199" lvl="0" marL="266699" marR="0" rtl="0" algn="just">
              <a:lnSpc>
                <a:spcPct val="115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266699" lvl="0" marL="266699" marR="0" rtl="0" algn="just">
              <a:lnSpc>
                <a:spcPct val="115000"/>
              </a:lnSpc>
              <a:spcBef>
                <a:spcPts val="0"/>
              </a:spcBef>
              <a:spcAft>
                <a:spcPts val="0"/>
              </a:spcAft>
              <a:buClr>
                <a:srgbClr val="FFFFFF"/>
              </a:buClr>
              <a:buSzPts val="3500"/>
              <a:buFont typeface="Poppins"/>
              <a:buChar char="๏"/>
            </a:pPr>
            <a:r>
              <a:rPr b="0" i="0" lang="en-US" sz="3500" u="none" cap="none" strike="noStrike">
                <a:solidFill>
                  <a:srgbClr val="FFFFFF"/>
                </a:solidFill>
                <a:latin typeface="Poppins"/>
                <a:ea typeface="Poppins"/>
                <a:cs typeface="Poppins"/>
                <a:sym typeface="Poppins"/>
              </a:rPr>
              <a:t> Excellent Customer Care</a:t>
            </a:r>
            <a:endParaRPr/>
          </a:p>
          <a:p>
            <a:pPr indent="-76199" lvl="0" marL="266699" marR="0" rtl="0" algn="just">
              <a:lnSpc>
                <a:spcPct val="115000"/>
              </a:lnSpc>
              <a:spcBef>
                <a:spcPts val="0"/>
              </a:spcBef>
              <a:spcAft>
                <a:spcPts val="0"/>
              </a:spcAft>
              <a:buClr>
                <a:srgbClr val="FFFFFF"/>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0" name="Google Shape;160;p9"/>
          <p:cNvSpPr/>
          <p:nvPr/>
        </p:nvSpPr>
        <p:spPr>
          <a:xfrm>
            <a:off x="3276600" y="9938333"/>
            <a:ext cx="3937794" cy="129406"/>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61" name="Google Shape;161;p9"/>
          <p:cNvPicPr preferRelativeResize="0"/>
          <p:nvPr/>
        </p:nvPicPr>
        <p:blipFill rotWithShape="1">
          <a:blip r:embed="rId3">
            <a:alphaModFix/>
          </a:blip>
          <a:srcRect b="0" l="30419" r="8483" t="0"/>
          <a:stretch/>
        </p:blipFill>
        <p:spPr>
          <a:xfrm>
            <a:off x="13182598" y="0"/>
            <a:ext cx="12555738" cy="13716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Blueberry</dc:creator>
</cp:coreProperties>
</file>