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9753600" cx="13004800"/>
  <p:notesSz cx="6858000" cy="9144000"/>
  <p:embeddedFontLst>
    <p:embeddedFont>
      <p:font typeface="Poppins"/>
      <p:regular r:id="rId29"/>
      <p:bold r:id="rId30"/>
      <p:italic r:id="rId31"/>
      <p:boldItalic r:id="rId32"/>
    </p:embeddedFont>
    <p:embeddedFont>
      <p:font typeface="Poppins Light"/>
      <p:regular r:id="rId33"/>
      <p:bold r:id="rId34"/>
      <p:italic r:id="rId35"/>
      <p:boldItalic r:id="rId36"/>
    </p:embeddedFont>
    <p:embeddedFont>
      <p:font typeface="Helvetica Neue"/>
      <p:regular r:id="rId37"/>
      <p:bold r:id="rId38"/>
      <p:italic r:id="rId39"/>
      <p:boldItalic r:id="rId40"/>
    </p:embeddedFont>
    <p:embeddedFont>
      <p:font typeface="Open Sans ExtraBold"/>
      <p:bold r:id="rId41"/>
      <p:boldItalic r:id="rId42"/>
    </p:embeddedFont>
    <p:embeddedFont>
      <p:font typeface="Poppins SemiBold"/>
      <p:regular r:id="rId43"/>
      <p:bold r:id="rId44"/>
      <p:italic r:id="rId45"/>
      <p:boldItalic r:id="rId46"/>
    </p:embeddedFont>
    <p:embeddedFont>
      <p:font typeface="Helvetica Neue Light"/>
      <p:regular r:id="rId47"/>
      <p:bold r:id="rId48"/>
      <p:italic r:id="rId49"/>
      <p:boldItalic r:id="rId50"/>
    </p:embeddedFont>
    <p:embeddedFont>
      <p:font typeface="Poppins ExtraLight"/>
      <p:regular r:id="rId51"/>
      <p:bold r:id="rId52"/>
      <p:italic r:id="rId53"/>
      <p:boldItalic r:id="rId54"/>
    </p:embeddedFont>
    <p:embeddedFont>
      <p:font typeface="Open Sans"/>
      <p:bold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F01F90E5-4AAA-4E3C-9C77-F4510B7A6B55}">
  <a:tblStyle styleId="{F01F90E5-4AAA-4E3C-9C77-F4510B7A6B55}" styleName="Table_0"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cap="flat" cmpd="sng" w="9525">
              <a:solidFill>
                <a:srgbClr val="5D5D5D"/>
              </a:solidFill>
              <a:prstDash val="dashDot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5D5D5D"/>
              </a:solidFill>
              <a:prstDash val="dashDot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5D5D5D"/>
              </a:solidFill>
              <a:prstDash val="dashDot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5D5D5D"/>
              </a:solidFill>
              <a:prstDash val="dashDot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5D5D5D"/>
              </a:solidFill>
              <a:prstDash val="dashDot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5D5D5D"/>
              </a:solidFill>
              <a:prstDash val="dashDot"/>
              <a:round/>
              <a:headEnd len="sm" w="sm" type="none"/>
              <a:tailEnd len="sm" w="sm" type="none"/>
            </a:ln>
          </a:insideV>
        </a:tcBdr>
        <a:fill>
          <a:solidFill>
            <a:srgbClr val="FAF7E9"/>
          </a:solidFill>
        </a:fill>
      </a:tcStyle>
    </a:wholeTbl>
    <a:band1H>
      <a:tcTxStyle/>
    </a:band1H>
    <a:band2H>
      <a:tcTxStyle b="off" i="off"/>
      <a:tcStyle>
        <a:fill>
          <a:solidFill>
            <a:srgbClr val="EDEADD"/>
          </a:solidFill>
        </a:fill>
      </a:tcStyle>
    </a:band2H>
    <a:band1V>
      <a:tcTxStyle/>
    </a:band1V>
    <a:band2V>
      <a:tcTxStyle/>
    </a:band2V>
    <a:lastCol>
      <a:tcTxStyle/>
    </a:lastCol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9400"/>
          </a:solidFill>
        </a:fill>
      </a:tcStyle>
    </a:lastRow>
    <a:seCell>
      <a:tcTxStyle/>
    </a:seCell>
    <a:swCell>
      <a:tcTxStyle/>
    </a:swCell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9400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boldItalic.fntdata"/><Relationship Id="rId42" Type="http://schemas.openxmlformats.org/officeDocument/2006/relationships/font" Target="fonts/OpenSansExtraBold-boldItalic.fntdata"/><Relationship Id="rId41" Type="http://schemas.openxmlformats.org/officeDocument/2006/relationships/font" Target="fonts/OpenSansExtraBold-bold.fntdata"/><Relationship Id="rId44" Type="http://schemas.openxmlformats.org/officeDocument/2006/relationships/font" Target="fonts/PoppinsSemiBold-bold.fntdata"/><Relationship Id="rId43" Type="http://schemas.openxmlformats.org/officeDocument/2006/relationships/font" Target="fonts/PoppinsSemiBold-regular.fntdata"/><Relationship Id="rId46" Type="http://schemas.openxmlformats.org/officeDocument/2006/relationships/font" Target="fonts/PoppinsSemiBold-boldItalic.fntdata"/><Relationship Id="rId45" Type="http://schemas.openxmlformats.org/officeDocument/2006/relationships/font" Target="fonts/PoppinsSemiBold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HelveticaNeueLight-bold.fntdata"/><Relationship Id="rId47" Type="http://schemas.openxmlformats.org/officeDocument/2006/relationships/font" Target="fonts/HelveticaNeueLight-regular.fntdata"/><Relationship Id="rId49" Type="http://schemas.openxmlformats.org/officeDocument/2006/relationships/font" Target="fonts/HelveticaNeueLigh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oppins-italic.fntdata"/><Relationship Id="rId30" Type="http://schemas.openxmlformats.org/officeDocument/2006/relationships/font" Target="fonts/Poppins-bold.fntdata"/><Relationship Id="rId33" Type="http://schemas.openxmlformats.org/officeDocument/2006/relationships/font" Target="fonts/PoppinsLight-regular.fntdata"/><Relationship Id="rId32" Type="http://schemas.openxmlformats.org/officeDocument/2006/relationships/font" Target="fonts/Poppins-boldItalic.fntdata"/><Relationship Id="rId35" Type="http://schemas.openxmlformats.org/officeDocument/2006/relationships/font" Target="fonts/PoppinsLight-italic.fntdata"/><Relationship Id="rId34" Type="http://schemas.openxmlformats.org/officeDocument/2006/relationships/font" Target="fonts/PoppinsLight-bold.fntdata"/><Relationship Id="rId37" Type="http://schemas.openxmlformats.org/officeDocument/2006/relationships/font" Target="fonts/HelveticaNeue-regular.fntdata"/><Relationship Id="rId36" Type="http://schemas.openxmlformats.org/officeDocument/2006/relationships/font" Target="fonts/PoppinsLight-boldItalic.fntdata"/><Relationship Id="rId39" Type="http://schemas.openxmlformats.org/officeDocument/2006/relationships/font" Target="fonts/HelveticaNeue-italic.fntdata"/><Relationship Id="rId38" Type="http://schemas.openxmlformats.org/officeDocument/2006/relationships/font" Target="fonts/HelveticaNeue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font" Target="fonts/Poppins-regular.fntdata"/><Relationship Id="rId51" Type="http://schemas.openxmlformats.org/officeDocument/2006/relationships/font" Target="fonts/PoppinsExtraLight-regular.fntdata"/><Relationship Id="rId50" Type="http://schemas.openxmlformats.org/officeDocument/2006/relationships/font" Target="fonts/HelveticaNeueLight-boldItalic.fntdata"/><Relationship Id="rId53" Type="http://schemas.openxmlformats.org/officeDocument/2006/relationships/font" Target="fonts/PoppinsExtraLight-italic.fntdata"/><Relationship Id="rId52" Type="http://schemas.openxmlformats.org/officeDocument/2006/relationships/font" Target="fonts/PoppinsExtraLight-bold.fntdata"/><Relationship Id="rId11" Type="http://schemas.openxmlformats.org/officeDocument/2006/relationships/slide" Target="slides/slide6.xml"/><Relationship Id="rId55" Type="http://schemas.openxmlformats.org/officeDocument/2006/relationships/font" Target="fonts/OpenSans-bold.fntdata"/><Relationship Id="rId10" Type="http://schemas.openxmlformats.org/officeDocument/2006/relationships/slide" Target="slides/slide5.xml"/><Relationship Id="rId54" Type="http://schemas.openxmlformats.org/officeDocument/2006/relationships/font" Target="fonts/PoppinsExtraLigh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56" Type="http://schemas.openxmlformats.org/officeDocument/2006/relationships/font" Target="fonts/OpenSans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" name="Google Shape;240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Sub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948266" y="2445173"/>
            <a:ext cx="11108268" cy="2479041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948266" y="4991946"/>
            <a:ext cx="11108268" cy="84666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Quot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1273386" y="5994400"/>
            <a:ext cx="10464802" cy="38926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i="1" sz="22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2" type="body"/>
          </p:nvPr>
        </p:nvSpPr>
        <p:spPr>
          <a:xfrm>
            <a:off x="1273386" y="4399192"/>
            <a:ext cx="10464802" cy="562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  <a:defRPr sz="3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">
  <p:cSld name="Photo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>
            <p:ph idx="2" type="pic"/>
          </p:nvPr>
        </p:nvSpPr>
        <p:spPr>
          <a:xfrm>
            <a:off x="-1" y="1219199"/>
            <a:ext cx="13004801" cy="7315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Bullets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900853" y="2898986"/>
            <a:ext cx="11203094" cy="4958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98475" lvl="0" marL="4572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1pPr>
            <a:lvl2pPr indent="-498475" lvl="1" marL="9144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2pPr>
            <a:lvl3pPr indent="-498475" lvl="2" marL="13716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3pPr>
            <a:lvl4pPr indent="-498475" lvl="3" marL="18288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4pPr>
            <a:lvl5pPr indent="-498475" lvl="4" marL="22860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Horizontal">
  <p:cSld name="Photo - Horizontal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>
            <p:ph idx="2" type="pic"/>
          </p:nvPr>
        </p:nvSpPr>
        <p:spPr>
          <a:xfrm>
            <a:off x="1667183" y="1578186"/>
            <a:ext cx="9672321" cy="466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type="title"/>
          </p:nvPr>
        </p:nvSpPr>
        <p:spPr>
          <a:xfrm>
            <a:off x="338666" y="6292426"/>
            <a:ext cx="12327468" cy="1070188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38666" y="7321973"/>
            <a:ext cx="12327468" cy="84666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Center">
  <p:cSld name="Title - Cen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948266" y="3637279"/>
            <a:ext cx="11108268" cy="247904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Vertical">
  <p:cSld name="Photo - Vertical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>
            <p:ph idx="2" type="pic"/>
          </p:nvPr>
        </p:nvSpPr>
        <p:spPr>
          <a:xfrm>
            <a:off x="7021856" y="1727199"/>
            <a:ext cx="5080002" cy="611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" name="Google Shape;27;p6"/>
          <p:cNvSpPr txBox="1"/>
          <p:nvPr>
            <p:ph type="title"/>
          </p:nvPr>
        </p:nvSpPr>
        <p:spPr>
          <a:xfrm>
            <a:off x="880533" y="1727199"/>
            <a:ext cx="5452534" cy="2959948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880533" y="4700693"/>
            <a:ext cx="5452534" cy="305477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Top">
  <p:cSld name="Title - Top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Bullets &amp; Photo">
  <p:cSld name="Title, Bullets &amp; Photo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>
            <p:ph idx="2" type="pic"/>
          </p:nvPr>
        </p:nvSpPr>
        <p:spPr>
          <a:xfrm>
            <a:off x="7023946" y="2898986"/>
            <a:ext cx="5080002" cy="4958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900853" y="2898986"/>
            <a:ext cx="5452534" cy="4958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34975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1pPr>
            <a:lvl2pPr indent="-434975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2pPr>
            <a:lvl3pPr indent="-434975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3pPr>
            <a:lvl4pPr indent="-434975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4pPr>
            <a:lvl5pPr indent="-434975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s">
  <p:cSld name="Bulle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1" type="body"/>
          </p:nvPr>
        </p:nvSpPr>
        <p:spPr>
          <a:xfrm>
            <a:off x="900853" y="2167466"/>
            <a:ext cx="11203094" cy="5418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98475" lvl="0" marL="4572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1pPr>
            <a:lvl2pPr indent="-498475" lvl="1" marL="9144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2pPr>
            <a:lvl3pPr indent="-498475" lvl="2" marL="13716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3pPr>
            <a:lvl4pPr indent="-498475" lvl="3" marL="18288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4pPr>
            <a:lvl5pPr indent="-498475" lvl="4" marL="22860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3 Up">
  <p:cSld name="Photo - 3 Up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>
            <p:ph idx="2" type="pic"/>
          </p:nvPr>
        </p:nvSpPr>
        <p:spPr>
          <a:xfrm>
            <a:off x="8405706" y="4978400"/>
            <a:ext cx="3948855" cy="2959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3" name="Google Shape;43;p10"/>
          <p:cNvSpPr/>
          <p:nvPr>
            <p:ph idx="3" type="pic"/>
          </p:nvPr>
        </p:nvSpPr>
        <p:spPr>
          <a:xfrm>
            <a:off x="8405707" y="1822026"/>
            <a:ext cx="3948854" cy="2959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4" name="Google Shape;44;p10"/>
          <p:cNvSpPr/>
          <p:nvPr>
            <p:ph idx="4" type="pic"/>
          </p:nvPr>
        </p:nvSpPr>
        <p:spPr>
          <a:xfrm>
            <a:off x="643466" y="1822026"/>
            <a:ext cx="7559041" cy="611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48266" y="2445173"/>
            <a:ext cx="11108268" cy="2479041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48266" y="4991946"/>
            <a:ext cx="11108268" cy="84666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Relationship Id="rId4" Type="http://schemas.openxmlformats.org/officeDocument/2006/relationships/image" Target="../media/image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g"/><Relationship Id="rId4" Type="http://schemas.openxmlformats.org/officeDocument/2006/relationships/image" Target="../media/image1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mailto:dm@primesolutions.com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15.jpg"/><Relationship Id="rId5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719855" y="1431777"/>
            <a:ext cx="6211445" cy="7512942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-21773" y="1760158"/>
            <a:ext cx="6953073" cy="6856180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1191010" y="5317410"/>
            <a:ext cx="4901703" cy="203064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This one day sale will be held at the Downtown Showroom on February 14, 2021 from 10am to 6pm. Tickets start at $39.99 each and will entitle attendees to an 80% discount on purchases worth $2000 and above.</a:t>
            </a:r>
            <a:endParaRPr/>
          </a:p>
        </p:txBody>
      </p:sp>
      <p:sp>
        <p:nvSpPr>
          <p:cNvPr id="62" name="Google Shape;62;p14"/>
          <p:cNvSpPr txBox="1"/>
          <p:nvPr>
            <p:ph idx="4294967295" type="ctrTitle"/>
          </p:nvPr>
        </p:nvSpPr>
        <p:spPr>
          <a:xfrm>
            <a:off x="1124126" y="1649321"/>
            <a:ext cx="5032087" cy="2254547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64"/>
              <a:buFont typeface="Open Sans"/>
              <a:buNone/>
            </a:pPr>
            <a:r>
              <a:rPr b="1" i="0" lang="en-US" sz="4864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Children Care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64"/>
              <a:buFont typeface="Open Sans"/>
              <a:buNone/>
            </a:pPr>
            <a:r>
              <a:rPr b="1" i="0" lang="en-US" sz="4864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Foundation</a:t>
            </a: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7105401" y="-7556"/>
            <a:ext cx="5938441" cy="1429046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1189319" y="3872031"/>
            <a:ext cx="4901703" cy="37422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Non-Profit PitchDeck </a:t>
            </a:r>
            <a:endParaRPr/>
          </a:p>
        </p:txBody>
      </p:sp>
      <p:pic>
        <p:nvPicPr>
          <p:cNvPr descr="adorable-boy-child-1815257.jpg" id="65" name="Google Shape;65;p14"/>
          <p:cNvPicPr preferRelativeResize="0"/>
          <p:nvPr/>
        </p:nvPicPr>
        <p:blipFill rotWithShape="1">
          <a:blip r:embed="rId3">
            <a:alphaModFix/>
          </a:blip>
          <a:srcRect b="597" l="21452" r="31761" t="598"/>
          <a:stretch/>
        </p:blipFill>
        <p:spPr>
          <a:xfrm>
            <a:off x="7105401" y="1397910"/>
            <a:ext cx="5938441" cy="8360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>
            <p:ph type="title"/>
          </p:nvPr>
        </p:nvSpPr>
        <p:spPr>
          <a:xfrm rot="-5397096">
            <a:off x="-307462" y="5601806"/>
            <a:ext cx="4719661" cy="163864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7B75"/>
              </a:buClr>
              <a:buSzPts val="4900"/>
              <a:buFont typeface="Open Sans"/>
              <a:buNone/>
            </a:pPr>
            <a:r>
              <a:rPr b="1" lang="en-US" sz="4900">
                <a:solidFill>
                  <a:srgbClr val="007B75"/>
                </a:solidFill>
                <a:latin typeface="Open Sans"/>
                <a:ea typeface="Open Sans"/>
                <a:cs typeface="Open Sans"/>
                <a:sym typeface="Open Sans"/>
              </a:rPr>
              <a:t>Humanitarian</a:t>
            </a:r>
            <a:endParaRPr b="1" sz="4900">
              <a:solidFill>
                <a:srgbClr val="007B7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7B75"/>
              </a:buClr>
              <a:buSzPts val="4900"/>
              <a:buFont typeface="Open Sans"/>
              <a:buNone/>
            </a:pPr>
            <a:r>
              <a:rPr b="1" lang="en-US" sz="4900">
                <a:solidFill>
                  <a:srgbClr val="007B75"/>
                </a:solidFill>
                <a:latin typeface="Open Sans"/>
                <a:ea typeface="Open Sans"/>
                <a:cs typeface="Open Sans"/>
                <a:sym typeface="Open Sans"/>
              </a:rPr>
              <a:t>Projects</a:t>
            </a:r>
            <a:endParaRPr b="1" sz="4900">
              <a:solidFill>
                <a:srgbClr val="007B7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" name="Google Shape;169;p23"/>
          <p:cNvSpPr/>
          <p:nvPr/>
        </p:nvSpPr>
        <p:spPr>
          <a:xfrm>
            <a:off x="8282951" y="5600257"/>
            <a:ext cx="4112857" cy="3090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-228600" lvl="0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Poppins"/>
              <a:buChar char="•"/>
            </a:pPr>
            <a:r>
              <a:rPr b="0" i="0" lang="en-US" sz="1800" u="none" cap="none" strike="noStrike">
                <a:solidFill>
                  <a:srgbClr val="5E5E5E"/>
                </a:solidFill>
                <a:latin typeface="Poppins"/>
                <a:ea typeface="Poppins"/>
                <a:cs typeface="Poppins"/>
                <a:sym typeface="Poppins"/>
              </a:rPr>
              <a:t>Michigan State Feeding Program (April 2022)	</a:t>
            </a:r>
            <a:endParaRPr/>
          </a:p>
          <a:p>
            <a:pPr indent="-228600" lvl="0" marL="228600" marR="0" rtl="0" algn="l">
              <a:lnSpc>
                <a:spcPct val="110000"/>
              </a:lnSpc>
              <a:spcBef>
                <a:spcPts val="320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Poppins"/>
              <a:buChar char="•"/>
            </a:pPr>
            <a:r>
              <a:rPr b="0" i="0" lang="en-US" sz="1800" u="none" cap="none" strike="noStrike">
                <a:solidFill>
                  <a:srgbClr val="5E5E5E"/>
                </a:solidFill>
                <a:latin typeface="Poppins"/>
                <a:ea typeface="Poppins"/>
                <a:cs typeface="Poppins"/>
                <a:sym typeface="Poppins"/>
              </a:rPr>
              <a:t>Annual Children Sports Festival</a:t>
            </a:r>
            <a:endParaRPr/>
          </a:p>
          <a:p>
            <a:pPr indent="-228600" lvl="0" marL="228600" marR="0" rtl="0" algn="l">
              <a:lnSpc>
                <a:spcPct val="110000"/>
              </a:lnSpc>
              <a:spcBef>
                <a:spcPts val="320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Poppins"/>
              <a:buChar char="•"/>
            </a:pPr>
            <a:r>
              <a:rPr b="0" i="0" lang="en-US" sz="1800" u="none" cap="none" strike="noStrike">
                <a:solidFill>
                  <a:srgbClr val="5E5E5E"/>
                </a:solidFill>
                <a:latin typeface="Poppins"/>
                <a:ea typeface="Poppins"/>
                <a:cs typeface="Poppins"/>
                <a:sym typeface="Poppins"/>
              </a:rPr>
              <a:t>Children Healthcare Examination (July 2025)</a:t>
            </a:r>
            <a:endParaRPr/>
          </a:p>
          <a:p>
            <a:pPr indent="-228600" lvl="0" marL="228600" marR="0" rtl="0" algn="l">
              <a:lnSpc>
                <a:spcPct val="110000"/>
              </a:lnSpc>
              <a:spcBef>
                <a:spcPts val="320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Poppins"/>
              <a:buChar char="•"/>
            </a:pPr>
            <a:r>
              <a:rPr b="0" i="0" lang="en-US" sz="1800" u="none" cap="none" strike="noStrike">
                <a:solidFill>
                  <a:srgbClr val="5E5E5E"/>
                </a:solidFill>
                <a:latin typeface="Poppins"/>
                <a:ea typeface="Poppins"/>
                <a:cs typeface="Poppins"/>
                <a:sym typeface="Poppins"/>
              </a:rPr>
              <a:t>Annual Tree Planting</a:t>
            </a:r>
            <a:endParaRPr/>
          </a:p>
        </p:txBody>
      </p:sp>
      <p:sp>
        <p:nvSpPr>
          <p:cNvPr id="170" name="Google Shape;170;p23"/>
          <p:cNvSpPr/>
          <p:nvPr/>
        </p:nvSpPr>
        <p:spPr>
          <a:xfrm rot="5382006">
            <a:off x="2693394" y="587749"/>
            <a:ext cx="522357" cy="22346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23"/>
          <p:cNvSpPr/>
          <p:nvPr/>
        </p:nvSpPr>
        <p:spPr>
          <a:xfrm>
            <a:off x="3375837" y="4859816"/>
            <a:ext cx="4298122" cy="4901340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harity-children-desert-36785.jpg" id="172" name="Google Shape;172;p23"/>
          <p:cNvPicPr preferRelativeResize="0"/>
          <p:nvPr/>
        </p:nvPicPr>
        <p:blipFill rotWithShape="1">
          <a:blip r:embed="rId3">
            <a:alphaModFix/>
          </a:blip>
          <a:srcRect b="19243" l="1517" r="1516" t="3570"/>
          <a:stretch/>
        </p:blipFill>
        <p:spPr>
          <a:xfrm>
            <a:off x="3372891" y="4352"/>
            <a:ext cx="9635000" cy="4901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/>
          <p:nvPr/>
        </p:nvSpPr>
        <p:spPr>
          <a:xfrm>
            <a:off x="669321" y="645914"/>
            <a:ext cx="1793082" cy="512781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p24"/>
          <p:cNvSpPr/>
          <p:nvPr/>
        </p:nvSpPr>
        <p:spPr>
          <a:xfrm>
            <a:off x="997521" y="2973098"/>
            <a:ext cx="4869300" cy="57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-325120" lvl="0" marL="32512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Poppins"/>
              <a:buNone/>
            </a:pPr>
            <a:r>
              <a:rPr b="0" i="0" lang="en-US" sz="1600" u="none" cap="none" strike="noStrike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  •	Harrison Malls, Inc.</a:t>
            </a:r>
            <a:br>
              <a:rPr b="0" i="0" lang="en-US" sz="1600" u="none" cap="none" strike="noStrike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5120" lvl="0" marL="32512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Poppins"/>
              <a:buNone/>
            </a:pPr>
            <a:r>
              <a:rPr b="0" i="0" lang="en-US" sz="1600" u="none" cap="none" strike="noStrike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	•	St. Luke’s Medical Institute</a:t>
            </a:r>
            <a:br>
              <a:rPr b="0" i="0" lang="en-US" sz="1600" u="none" cap="none" strike="noStrike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5120" lvl="0" marL="32512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Poppins"/>
              <a:buNone/>
            </a:pPr>
            <a:r>
              <a:rPr b="0" i="0" lang="en-US" sz="1600" u="none" cap="none" strike="noStrike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	•	Woodson Travel, Inc. </a:t>
            </a:r>
            <a:br>
              <a:rPr b="0" i="0" lang="en-US" sz="1600" u="none" cap="none" strike="noStrike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5120" lvl="0" marL="32512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Poppins"/>
              <a:buNone/>
            </a:pPr>
            <a:r>
              <a:rPr b="0" i="0" lang="en-US" sz="1600" u="none" cap="none" strike="noStrike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	•	St. Benedict Institute of Learning.</a:t>
            </a:r>
            <a:br>
              <a:rPr b="0" i="0" lang="en-US" sz="1600" u="none" cap="none" strike="noStrike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5120" lvl="0" marL="32512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Poppins"/>
              <a:buNone/>
            </a:pPr>
            <a:r>
              <a:rPr b="0" i="0" lang="en-US" sz="1600" u="none" cap="none" strike="noStrike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	•	CC Clothes, Ltd.</a:t>
            </a:r>
            <a:br>
              <a:rPr b="0" i="0" lang="en-US" sz="1600" u="none" cap="none" strike="noStrike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5120" lvl="0" marL="32512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Poppins"/>
              <a:buNone/>
            </a:pPr>
            <a:r>
              <a:rPr b="0" i="0" lang="en-US" sz="1600" u="none" cap="none" strike="noStrike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	•	Dawson Music School</a:t>
            </a:r>
            <a:br>
              <a:rPr b="0" i="0" lang="en-US" sz="1600" u="none" cap="none" strike="noStrike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5120" lvl="0" marL="32512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Poppi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p24"/>
          <p:cNvSpPr txBox="1"/>
          <p:nvPr>
            <p:ph type="title"/>
          </p:nvPr>
        </p:nvSpPr>
        <p:spPr>
          <a:xfrm>
            <a:off x="1027665" y="1903428"/>
            <a:ext cx="3687012" cy="68955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B75"/>
              </a:buClr>
              <a:buSzPts val="3600"/>
              <a:buFont typeface="Open Sans"/>
              <a:buNone/>
            </a:pPr>
            <a:r>
              <a:rPr b="1" i="0" lang="en-US" sz="3600" u="none" cap="none" strike="noStrike">
                <a:solidFill>
                  <a:srgbClr val="007B75"/>
                </a:solidFill>
                <a:latin typeface="Open Sans"/>
                <a:ea typeface="Open Sans"/>
                <a:cs typeface="Open Sans"/>
                <a:sym typeface="Open Sans"/>
              </a:rPr>
              <a:t>Benefactors</a:t>
            </a:r>
            <a:endParaRPr/>
          </a:p>
        </p:txBody>
      </p:sp>
      <p:sp>
        <p:nvSpPr>
          <p:cNvPr id="180" name="Google Shape;180;p24"/>
          <p:cNvSpPr/>
          <p:nvPr/>
        </p:nvSpPr>
        <p:spPr>
          <a:xfrm>
            <a:off x="1065550" y="765126"/>
            <a:ext cx="14937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/>
          </a:p>
        </p:txBody>
      </p:sp>
      <p:sp>
        <p:nvSpPr>
          <p:cNvPr id="181" name="Google Shape;181;p24"/>
          <p:cNvSpPr/>
          <p:nvPr/>
        </p:nvSpPr>
        <p:spPr>
          <a:xfrm rot="5382006">
            <a:off x="2301127" y="790949"/>
            <a:ext cx="522357" cy="22346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82;p24"/>
          <p:cNvSpPr/>
          <p:nvPr/>
        </p:nvSpPr>
        <p:spPr>
          <a:xfrm>
            <a:off x="6053854" y="1431777"/>
            <a:ext cx="6211446" cy="7512942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beach-boys-children-939702.jpg" id="183" name="Google Shape;183;p24"/>
          <p:cNvPicPr preferRelativeResize="0"/>
          <p:nvPr/>
        </p:nvPicPr>
        <p:blipFill rotWithShape="1">
          <a:blip r:embed="rId3">
            <a:alphaModFix/>
          </a:blip>
          <a:srcRect b="6655" l="11325" r="18027" t="462"/>
          <a:stretch/>
        </p:blipFill>
        <p:spPr>
          <a:xfrm>
            <a:off x="6048827" y="1760158"/>
            <a:ext cx="6953073" cy="6856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/>
          <p:nvPr/>
        </p:nvSpPr>
        <p:spPr>
          <a:xfrm>
            <a:off x="619999" y="-7556"/>
            <a:ext cx="12415207" cy="9768712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9" name="Google Shape;189;p25"/>
          <p:cNvSpPr/>
          <p:nvPr/>
        </p:nvSpPr>
        <p:spPr>
          <a:xfrm>
            <a:off x="-30408" y="1760158"/>
            <a:ext cx="651426" cy="6856180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0" name="Google Shape;190;p25"/>
          <p:cNvSpPr/>
          <p:nvPr/>
        </p:nvSpPr>
        <p:spPr>
          <a:xfrm>
            <a:off x="4343377" y="4170256"/>
            <a:ext cx="4318046" cy="67648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EXECUTION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/>
          <p:nvPr/>
        </p:nvSpPr>
        <p:spPr>
          <a:xfrm>
            <a:off x="669321" y="645914"/>
            <a:ext cx="1793082" cy="512781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26"/>
          <p:cNvSpPr/>
          <p:nvPr/>
        </p:nvSpPr>
        <p:spPr>
          <a:xfrm>
            <a:off x="1065543" y="775162"/>
            <a:ext cx="14937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Execution</a:t>
            </a:r>
            <a:endParaRPr/>
          </a:p>
        </p:txBody>
      </p:sp>
      <p:sp>
        <p:nvSpPr>
          <p:cNvPr id="197" name="Google Shape;197;p26"/>
          <p:cNvSpPr/>
          <p:nvPr/>
        </p:nvSpPr>
        <p:spPr>
          <a:xfrm rot="5382006">
            <a:off x="2301127" y="790949"/>
            <a:ext cx="522357" cy="22346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dults-asia-boys-933624.jpg" id="198" name="Google Shape;198;p26"/>
          <p:cNvPicPr preferRelativeResize="0"/>
          <p:nvPr/>
        </p:nvPicPr>
        <p:blipFill rotWithShape="1">
          <a:blip r:embed="rId3">
            <a:alphaModFix/>
          </a:blip>
          <a:srcRect b="26083" l="545" r="24109" t="20315"/>
          <a:stretch/>
        </p:blipFill>
        <p:spPr>
          <a:xfrm>
            <a:off x="-30407" y="5040892"/>
            <a:ext cx="9952924" cy="472026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/>
          <p:nvPr/>
        </p:nvSpPr>
        <p:spPr>
          <a:xfrm>
            <a:off x="702601" y="1992868"/>
            <a:ext cx="5756094" cy="779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7B75"/>
              </a:buClr>
              <a:buSzPts val="4125"/>
              <a:buFont typeface="Open Sans"/>
              <a:buNone/>
            </a:pPr>
            <a:r>
              <a:rPr b="1" i="0" lang="en-US" sz="4125" u="none" cap="none" strike="noStrike">
                <a:solidFill>
                  <a:srgbClr val="007B75"/>
                </a:solidFill>
                <a:latin typeface="Open Sans"/>
                <a:ea typeface="Open Sans"/>
                <a:cs typeface="Open Sans"/>
                <a:sym typeface="Open Sans"/>
              </a:rPr>
              <a:t>Market Research</a:t>
            </a:r>
            <a:endParaRPr/>
          </a:p>
        </p:txBody>
      </p:sp>
      <p:sp>
        <p:nvSpPr>
          <p:cNvPr id="200" name="Google Shape;200;p26"/>
          <p:cNvSpPr/>
          <p:nvPr/>
        </p:nvSpPr>
        <p:spPr>
          <a:xfrm>
            <a:off x="791289" y="3054250"/>
            <a:ext cx="9952833" cy="724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Open Sans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As the information dissemination evolves, adapting to new ways of promoting events became a substantial challenge for companies.</a:t>
            </a:r>
            <a:endParaRPr/>
          </a:p>
        </p:txBody>
      </p:sp>
      <p:sp>
        <p:nvSpPr>
          <p:cNvPr id="201" name="Google Shape;201;p26"/>
          <p:cNvSpPr/>
          <p:nvPr/>
        </p:nvSpPr>
        <p:spPr>
          <a:xfrm>
            <a:off x="791289" y="4005667"/>
            <a:ext cx="11354908" cy="333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Open Sans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With the emergence of social media &amp; internet,  online advertisement has become prevalent.</a:t>
            </a:r>
            <a:endParaRPr/>
          </a:p>
        </p:txBody>
      </p:sp>
      <p:sp>
        <p:nvSpPr>
          <p:cNvPr id="202" name="Google Shape;202;p26"/>
          <p:cNvSpPr/>
          <p:nvPr/>
        </p:nvSpPr>
        <p:spPr>
          <a:xfrm>
            <a:off x="9905419" y="5041060"/>
            <a:ext cx="3129788" cy="4720096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ul-child-cute-1680364.jpg" id="207" name="Google Shape;207;p27"/>
          <p:cNvPicPr preferRelativeResize="0"/>
          <p:nvPr/>
        </p:nvPicPr>
        <p:blipFill rotWithShape="1">
          <a:blip r:embed="rId3">
            <a:alphaModFix/>
          </a:blip>
          <a:srcRect b="2195" l="14575" r="13301" t="6516"/>
          <a:stretch/>
        </p:blipFill>
        <p:spPr>
          <a:xfrm>
            <a:off x="4332221" y="908843"/>
            <a:ext cx="4340358" cy="824058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/>
          <p:nvPr/>
        </p:nvSpPr>
        <p:spPr>
          <a:xfrm>
            <a:off x="8656392" y="3193701"/>
            <a:ext cx="4510968" cy="6574800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9" name="Google Shape;209;p27"/>
          <p:cNvSpPr/>
          <p:nvPr/>
        </p:nvSpPr>
        <p:spPr>
          <a:xfrm>
            <a:off x="8656392" y="-6699"/>
            <a:ext cx="4510968" cy="3235626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p27"/>
          <p:cNvSpPr/>
          <p:nvPr/>
        </p:nvSpPr>
        <p:spPr>
          <a:xfrm>
            <a:off x="669321" y="645914"/>
            <a:ext cx="1793082" cy="512781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1" name="Google Shape;211;p27"/>
          <p:cNvSpPr txBox="1"/>
          <p:nvPr>
            <p:ph type="title"/>
          </p:nvPr>
        </p:nvSpPr>
        <p:spPr>
          <a:xfrm>
            <a:off x="707548" y="1666995"/>
            <a:ext cx="2428544" cy="1170576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B75"/>
              </a:buClr>
              <a:buSzPts val="3600"/>
              <a:buFont typeface="Open Sans"/>
              <a:buNone/>
            </a:pPr>
            <a:r>
              <a:rPr b="1" lang="en-US" sz="3600">
                <a:solidFill>
                  <a:srgbClr val="007B75"/>
                </a:solidFill>
                <a:latin typeface="Open Sans"/>
                <a:ea typeface="Open Sans"/>
                <a:cs typeface="Open Sans"/>
                <a:sym typeface="Open Sans"/>
              </a:rPr>
              <a:t>Marketing</a:t>
            </a:r>
            <a:endParaRPr b="1" sz="3600">
              <a:solidFill>
                <a:srgbClr val="007B7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B75"/>
              </a:buClr>
              <a:buSzPts val="3600"/>
              <a:buFont typeface="Open Sans"/>
              <a:buNone/>
            </a:pPr>
            <a:r>
              <a:rPr b="1" lang="en-US" sz="3600">
                <a:solidFill>
                  <a:srgbClr val="007B75"/>
                </a:solidFill>
                <a:latin typeface="Open Sans"/>
                <a:ea typeface="Open Sans"/>
                <a:cs typeface="Open Sans"/>
                <a:sym typeface="Open Sans"/>
              </a:rPr>
              <a:t>Strategy</a:t>
            </a:r>
            <a:endParaRPr b="1" sz="3600">
              <a:solidFill>
                <a:srgbClr val="007B7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" name="Google Shape;212;p27"/>
          <p:cNvSpPr/>
          <p:nvPr/>
        </p:nvSpPr>
        <p:spPr>
          <a:xfrm>
            <a:off x="748968" y="3396639"/>
            <a:ext cx="3293954" cy="3601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-177800" lvl="0" marL="1778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•  Focuses on target audience through social media &amp; printed flyers.</a:t>
            </a:r>
            <a:endParaRPr/>
          </a:p>
          <a:p>
            <a:pPr indent="-177800" lvl="0" marL="177800" marR="0" rtl="0" algn="l">
              <a:lnSpc>
                <a:spcPct val="110000"/>
              </a:lnSpc>
              <a:spcBef>
                <a:spcPts val="320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•  Effectively engaging with potential donors &amp; beneficiaries.</a:t>
            </a:r>
            <a:br>
              <a:rPr b="0" i="0" lang="en-US" sz="1800" u="none" cap="none" strike="noStrik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320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Open Sans"/>
              <a:buNone/>
            </a:pPr>
            <a:br>
              <a:rPr b="0" i="0" lang="en-US" sz="1800" u="none" cap="none" strike="noStrik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3" name="Google Shape;213;p27"/>
          <p:cNvSpPr/>
          <p:nvPr/>
        </p:nvSpPr>
        <p:spPr>
          <a:xfrm>
            <a:off x="1058443" y="774884"/>
            <a:ext cx="14937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Execution</a:t>
            </a:r>
            <a:endParaRPr/>
          </a:p>
        </p:txBody>
      </p:sp>
      <p:sp>
        <p:nvSpPr>
          <p:cNvPr id="214" name="Google Shape;214;p27"/>
          <p:cNvSpPr/>
          <p:nvPr/>
        </p:nvSpPr>
        <p:spPr>
          <a:xfrm rot="5382006">
            <a:off x="2301127" y="790949"/>
            <a:ext cx="522357" cy="22346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5" name="Google Shape;215;p27"/>
          <p:cNvSpPr/>
          <p:nvPr/>
        </p:nvSpPr>
        <p:spPr>
          <a:xfrm>
            <a:off x="9186645" y="1617789"/>
            <a:ext cx="2428544" cy="1170576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Marketing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Plan</a:t>
            </a:r>
            <a:endParaRPr/>
          </a:p>
        </p:txBody>
      </p:sp>
      <p:sp>
        <p:nvSpPr>
          <p:cNvPr id="216" name="Google Shape;216;p27"/>
          <p:cNvSpPr/>
          <p:nvPr/>
        </p:nvSpPr>
        <p:spPr>
          <a:xfrm>
            <a:off x="9186645" y="3801676"/>
            <a:ext cx="3293954" cy="127351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Our marketing strategy emphasizes the combination of traditional &amp; millennial styles of promoting.</a:t>
            </a:r>
            <a:endParaRPr/>
          </a:p>
        </p:txBody>
      </p:sp>
      <p:sp>
        <p:nvSpPr>
          <p:cNvPr id="217" name="Google Shape;217;p27"/>
          <p:cNvSpPr/>
          <p:nvPr/>
        </p:nvSpPr>
        <p:spPr>
          <a:xfrm>
            <a:off x="9179594" y="5624976"/>
            <a:ext cx="3293954" cy="331714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 Televised Commercials</a:t>
            </a:r>
            <a:endParaRPr/>
          </a:p>
        </p:txBody>
      </p:sp>
      <p:sp>
        <p:nvSpPr>
          <p:cNvPr id="218" name="Google Shape;218;p27"/>
          <p:cNvSpPr/>
          <p:nvPr/>
        </p:nvSpPr>
        <p:spPr>
          <a:xfrm>
            <a:off x="9186645" y="6197919"/>
            <a:ext cx="3293954" cy="885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-177800" lvl="0" marL="177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 Social Media Advertisements</a:t>
            </a:r>
            <a:b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27"/>
          <p:cNvSpPr/>
          <p:nvPr/>
        </p:nvSpPr>
        <p:spPr>
          <a:xfrm>
            <a:off x="9166894" y="7144040"/>
            <a:ext cx="3293954" cy="6087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 Printed Billboards &amp; Flyers</a:t>
            </a:r>
            <a:b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/>
          <p:nvPr/>
        </p:nvSpPr>
        <p:spPr>
          <a:xfrm>
            <a:off x="619999" y="-7556"/>
            <a:ext cx="12415207" cy="9768712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Google Shape;225;p28"/>
          <p:cNvSpPr/>
          <p:nvPr/>
        </p:nvSpPr>
        <p:spPr>
          <a:xfrm>
            <a:off x="-30408" y="1760158"/>
            <a:ext cx="651426" cy="6856180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28"/>
          <p:cNvSpPr/>
          <p:nvPr/>
        </p:nvSpPr>
        <p:spPr>
          <a:xfrm>
            <a:off x="4343377" y="4284556"/>
            <a:ext cx="4318046" cy="47328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708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OPERATIONAL PLAN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/>
          <p:nvPr/>
        </p:nvSpPr>
        <p:spPr>
          <a:xfrm>
            <a:off x="7350800" y="-7556"/>
            <a:ext cx="5684407" cy="9768712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2" name="Google Shape;232;p29"/>
          <p:cNvSpPr/>
          <p:nvPr/>
        </p:nvSpPr>
        <p:spPr>
          <a:xfrm>
            <a:off x="669321" y="645914"/>
            <a:ext cx="1793082" cy="512781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29"/>
          <p:cNvSpPr/>
          <p:nvPr/>
        </p:nvSpPr>
        <p:spPr>
          <a:xfrm>
            <a:off x="1246276" y="1813614"/>
            <a:ext cx="5128046" cy="126945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Clr>
                <a:srgbClr val="007B75"/>
              </a:buClr>
              <a:buSzPts val="4400"/>
              <a:buFont typeface="Open Sans"/>
              <a:buNone/>
            </a:pPr>
            <a:r>
              <a:rPr b="1" i="0" lang="en-US" sz="4400" u="none" cap="none" strike="noStrike">
                <a:solidFill>
                  <a:srgbClr val="007B75"/>
                </a:solidFill>
                <a:latin typeface="Open Sans"/>
                <a:ea typeface="Open Sans"/>
                <a:cs typeface="Open Sans"/>
                <a:sym typeface="Open Sans"/>
              </a:rPr>
              <a:t>Overview of Growth</a:t>
            </a:r>
            <a:endParaRPr/>
          </a:p>
        </p:txBody>
      </p:sp>
      <p:pic>
        <p:nvPicPr>
          <p:cNvPr id="234" name="Google Shape;23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3679" y="3342495"/>
            <a:ext cx="5377849" cy="457507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9"/>
          <p:cNvSpPr/>
          <p:nvPr/>
        </p:nvSpPr>
        <p:spPr>
          <a:xfrm>
            <a:off x="8036416" y="3122503"/>
            <a:ext cx="3553557" cy="256405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60% increase in annual profits as of May 2021.</a:t>
            </a:r>
            <a:endParaRPr/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70% increase in satisfaction with developed website templates as of March 2021.</a:t>
            </a:r>
            <a:endParaRPr/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45% increase in clientele base as of March 2021.</a:t>
            </a:r>
            <a:endParaRPr/>
          </a:p>
        </p:txBody>
      </p:sp>
      <p:sp>
        <p:nvSpPr>
          <p:cNvPr id="236" name="Google Shape;236;p29"/>
          <p:cNvSpPr/>
          <p:nvPr/>
        </p:nvSpPr>
        <p:spPr>
          <a:xfrm>
            <a:off x="989343" y="775162"/>
            <a:ext cx="14937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Operational Plan</a:t>
            </a:r>
            <a:endParaRPr/>
          </a:p>
        </p:txBody>
      </p:sp>
      <p:sp>
        <p:nvSpPr>
          <p:cNvPr id="237" name="Google Shape;237;p29"/>
          <p:cNvSpPr/>
          <p:nvPr/>
        </p:nvSpPr>
        <p:spPr>
          <a:xfrm rot="5382006">
            <a:off x="2301127" y="790949"/>
            <a:ext cx="522357" cy="22346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" name="Google Shape;242;p30"/>
          <p:cNvGraphicFramePr/>
          <p:nvPr/>
        </p:nvGraphicFramePr>
        <p:xfrm>
          <a:off x="517082" y="41550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{F01F90E5-4AAA-4E3C-9C77-F4510B7A6B55}</a:tableStyleId>
              </a:tblPr>
              <a:tblGrid>
                <a:gridCol w="3979175"/>
                <a:gridCol w="2362925"/>
                <a:gridCol w="5595400"/>
              </a:tblGrid>
              <a:tr h="880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lvl="0" marL="2286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880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880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880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5D5D5D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3" name="Google Shape;243;p30"/>
          <p:cNvGraphicFramePr/>
          <p:nvPr/>
        </p:nvGraphicFramePr>
        <p:xfrm>
          <a:off x="507144" y="313583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{F01F90E5-4AAA-4E3C-9C77-F4510B7A6B55}</a:tableStyleId>
              </a:tblPr>
              <a:tblGrid>
                <a:gridCol w="3982475"/>
                <a:gridCol w="2362825"/>
                <a:gridCol w="5602150"/>
              </a:tblGrid>
              <a:tr h="1037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B7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B7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B75"/>
                    </a:solidFill>
                  </a:tcPr>
                </a:tc>
              </a:tr>
            </a:tbl>
          </a:graphicData>
        </a:graphic>
      </p:graphicFrame>
      <p:sp>
        <p:nvSpPr>
          <p:cNvPr id="244" name="Google Shape;244;p30"/>
          <p:cNvSpPr/>
          <p:nvPr/>
        </p:nvSpPr>
        <p:spPr>
          <a:xfrm>
            <a:off x="669321" y="645914"/>
            <a:ext cx="1793082" cy="512781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5" name="Google Shape;245;p30"/>
          <p:cNvSpPr/>
          <p:nvPr/>
        </p:nvSpPr>
        <p:spPr>
          <a:xfrm>
            <a:off x="2376976" y="1926331"/>
            <a:ext cx="8250848" cy="8658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08333"/>
              </a:lnSpc>
              <a:spcBef>
                <a:spcPts val="0"/>
              </a:spcBef>
              <a:spcAft>
                <a:spcPts val="0"/>
              </a:spcAft>
              <a:buClr>
                <a:srgbClr val="007B75"/>
              </a:buClr>
              <a:buSzPts val="2400"/>
              <a:buFont typeface="Open Sans ExtraBold"/>
              <a:buNone/>
            </a:pPr>
            <a:r>
              <a:rPr b="0" i="0" lang="en-US" sz="2400" u="none" cap="none" strike="noStrike">
                <a:solidFill>
                  <a:srgbClr val="007B7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Marketing Infrastructure</a:t>
            </a:r>
            <a:endParaRPr/>
          </a:p>
        </p:txBody>
      </p:sp>
      <p:sp>
        <p:nvSpPr>
          <p:cNvPr id="246" name="Google Shape;246;p30"/>
          <p:cNvSpPr/>
          <p:nvPr/>
        </p:nvSpPr>
        <p:spPr>
          <a:xfrm>
            <a:off x="1399625" y="3512511"/>
            <a:ext cx="25920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Infrastructure</a:t>
            </a:r>
            <a:endParaRPr/>
          </a:p>
        </p:txBody>
      </p:sp>
      <p:sp>
        <p:nvSpPr>
          <p:cNvPr id="247" name="Google Shape;247;p30"/>
          <p:cNvSpPr/>
          <p:nvPr/>
        </p:nvSpPr>
        <p:spPr>
          <a:xfrm>
            <a:off x="4820396" y="3529666"/>
            <a:ext cx="25920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Existing (Y/N)</a:t>
            </a:r>
            <a:endParaRPr/>
          </a:p>
        </p:txBody>
      </p:sp>
      <p:sp>
        <p:nvSpPr>
          <p:cNvPr id="248" name="Google Shape;248;p30"/>
          <p:cNvSpPr/>
          <p:nvPr/>
        </p:nvSpPr>
        <p:spPr>
          <a:xfrm>
            <a:off x="7163983" y="3463383"/>
            <a:ext cx="25920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Description</a:t>
            </a:r>
            <a:endParaRPr/>
          </a:p>
        </p:txBody>
      </p:sp>
      <p:sp>
        <p:nvSpPr>
          <p:cNvPr id="249" name="Google Shape;249;p30"/>
          <p:cNvSpPr/>
          <p:nvPr/>
        </p:nvSpPr>
        <p:spPr>
          <a:xfrm>
            <a:off x="1399625" y="4425605"/>
            <a:ext cx="2592072" cy="426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Social Media</a:t>
            </a:r>
            <a:endParaRPr/>
          </a:p>
        </p:txBody>
      </p:sp>
      <p:sp>
        <p:nvSpPr>
          <p:cNvPr id="250" name="Google Shape;250;p30"/>
          <p:cNvSpPr/>
          <p:nvPr/>
        </p:nvSpPr>
        <p:spPr>
          <a:xfrm>
            <a:off x="4389207" y="4415553"/>
            <a:ext cx="2592072" cy="426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  <a:endParaRPr/>
          </a:p>
        </p:txBody>
      </p:sp>
      <p:sp>
        <p:nvSpPr>
          <p:cNvPr id="251" name="Google Shape;251;p30"/>
          <p:cNvSpPr/>
          <p:nvPr/>
        </p:nvSpPr>
        <p:spPr>
          <a:xfrm>
            <a:off x="7115835" y="4433001"/>
            <a:ext cx="5046652" cy="426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company has Twitter &amp; Instagram accounts.</a:t>
            </a:r>
            <a:endParaRPr/>
          </a:p>
        </p:txBody>
      </p:sp>
      <p:sp>
        <p:nvSpPr>
          <p:cNvPr id="252" name="Google Shape;252;p30"/>
          <p:cNvSpPr/>
          <p:nvPr/>
        </p:nvSpPr>
        <p:spPr>
          <a:xfrm>
            <a:off x="1395392" y="5265570"/>
            <a:ext cx="2592072" cy="426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Website</a:t>
            </a:r>
            <a:endParaRPr/>
          </a:p>
        </p:txBody>
      </p:sp>
      <p:sp>
        <p:nvSpPr>
          <p:cNvPr id="253" name="Google Shape;253;p30"/>
          <p:cNvSpPr/>
          <p:nvPr/>
        </p:nvSpPr>
        <p:spPr>
          <a:xfrm>
            <a:off x="4384974" y="5245470"/>
            <a:ext cx="2592072" cy="426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endParaRPr/>
          </a:p>
        </p:txBody>
      </p:sp>
      <p:sp>
        <p:nvSpPr>
          <p:cNvPr id="254" name="Google Shape;254;p30"/>
          <p:cNvSpPr/>
          <p:nvPr/>
        </p:nvSpPr>
        <p:spPr>
          <a:xfrm>
            <a:off x="7131698" y="5275618"/>
            <a:ext cx="2990495" cy="350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Website is still in development.</a:t>
            </a:r>
            <a:endParaRPr/>
          </a:p>
        </p:txBody>
      </p:sp>
      <p:sp>
        <p:nvSpPr>
          <p:cNvPr id="255" name="Google Shape;255;p30"/>
          <p:cNvSpPr/>
          <p:nvPr/>
        </p:nvSpPr>
        <p:spPr>
          <a:xfrm>
            <a:off x="1395392" y="6158803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Network Speed</a:t>
            </a:r>
            <a:endParaRPr/>
          </a:p>
        </p:txBody>
      </p:sp>
      <p:sp>
        <p:nvSpPr>
          <p:cNvPr id="256" name="Google Shape;256;p30"/>
          <p:cNvSpPr/>
          <p:nvPr/>
        </p:nvSpPr>
        <p:spPr>
          <a:xfrm>
            <a:off x="4384974" y="6138703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endParaRPr/>
          </a:p>
        </p:txBody>
      </p:sp>
      <p:sp>
        <p:nvSpPr>
          <p:cNvPr id="257" name="Google Shape;257;p30"/>
          <p:cNvSpPr/>
          <p:nvPr/>
        </p:nvSpPr>
        <p:spPr>
          <a:xfrm>
            <a:off x="7100475" y="5980925"/>
            <a:ext cx="48672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Network is working properly &amp; causes no delay in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company operations.</a:t>
            </a:r>
            <a:endParaRPr/>
          </a:p>
        </p:txBody>
      </p:sp>
      <p:sp>
        <p:nvSpPr>
          <p:cNvPr id="258" name="Google Shape;258;p30"/>
          <p:cNvSpPr/>
          <p:nvPr/>
        </p:nvSpPr>
        <p:spPr>
          <a:xfrm>
            <a:off x="1405440" y="7057707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Data Storage</a:t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9" name="Google Shape;259;p30"/>
          <p:cNvSpPr/>
          <p:nvPr/>
        </p:nvSpPr>
        <p:spPr>
          <a:xfrm>
            <a:off x="4384974" y="7047656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endParaRPr/>
          </a:p>
        </p:txBody>
      </p:sp>
      <p:sp>
        <p:nvSpPr>
          <p:cNvPr id="260" name="Google Shape;260;p30"/>
          <p:cNvSpPr/>
          <p:nvPr/>
        </p:nvSpPr>
        <p:spPr>
          <a:xfrm>
            <a:off x="7113183" y="6937129"/>
            <a:ext cx="5246862" cy="598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352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0"/>
              <a:buFont typeface="Open Sans"/>
              <a:buNone/>
            </a:pPr>
            <a:r>
              <a:rPr b="0" i="0" lang="en-US" sz="153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Company data storage as of now is still limited.</a:t>
            </a:r>
            <a:endParaRPr/>
          </a:p>
        </p:txBody>
      </p:sp>
      <p:sp>
        <p:nvSpPr>
          <p:cNvPr id="261" name="Google Shape;261;p30"/>
          <p:cNvSpPr/>
          <p:nvPr/>
        </p:nvSpPr>
        <p:spPr>
          <a:xfrm>
            <a:off x="989343" y="841314"/>
            <a:ext cx="14937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Operational Plan</a:t>
            </a:r>
            <a:endParaRPr/>
          </a:p>
        </p:txBody>
      </p:sp>
      <p:sp>
        <p:nvSpPr>
          <p:cNvPr id="262" name="Google Shape;262;p30"/>
          <p:cNvSpPr/>
          <p:nvPr/>
        </p:nvSpPr>
        <p:spPr>
          <a:xfrm rot="5382006">
            <a:off x="2308161" y="790949"/>
            <a:ext cx="522357" cy="22346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"/>
          <p:cNvSpPr/>
          <p:nvPr/>
        </p:nvSpPr>
        <p:spPr>
          <a:xfrm>
            <a:off x="669321" y="645914"/>
            <a:ext cx="1793082" cy="512781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p31"/>
          <p:cNvSpPr/>
          <p:nvPr/>
        </p:nvSpPr>
        <p:spPr>
          <a:xfrm>
            <a:off x="706391" y="1809731"/>
            <a:ext cx="5300266" cy="5140127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9" name="Google Shape;269;p31"/>
          <p:cNvSpPr/>
          <p:nvPr/>
        </p:nvSpPr>
        <p:spPr>
          <a:xfrm>
            <a:off x="6006321" y="-7556"/>
            <a:ext cx="7028886" cy="9768712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hairs-contemporary-daylight-1170412.jpg" id="270" name="Google Shape;270;p31"/>
          <p:cNvPicPr preferRelativeResize="0"/>
          <p:nvPr/>
        </p:nvPicPr>
        <p:blipFill rotWithShape="1">
          <a:blip r:embed="rId3">
            <a:alphaModFix/>
          </a:blip>
          <a:srcRect b="11931" l="16063" r="9477" t="27106"/>
          <a:stretch/>
        </p:blipFill>
        <p:spPr>
          <a:xfrm>
            <a:off x="6589142" y="3623369"/>
            <a:ext cx="6126381" cy="333772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1"/>
          <p:cNvSpPr/>
          <p:nvPr/>
        </p:nvSpPr>
        <p:spPr>
          <a:xfrm>
            <a:off x="1084358" y="2400571"/>
            <a:ext cx="5128045" cy="126945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Open Sans"/>
              <a:buNone/>
            </a:pPr>
            <a:r>
              <a:rPr b="1" i="0" lang="en-US" sz="4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Location </a:t>
            </a:r>
            <a:endParaRPr/>
          </a:p>
          <a:p>
            <a:pPr indent="0" lvl="0" marL="0" marR="0" rtl="0" algn="l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Open Sans"/>
              <a:buNone/>
            </a:pPr>
            <a:r>
              <a:rPr b="1" i="0" lang="en-US" sz="4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Facilities</a:t>
            </a:r>
            <a:endParaRPr/>
          </a:p>
        </p:txBody>
      </p:sp>
      <p:sp>
        <p:nvSpPr>
          <p:cNvPr id="272" name="Google Shape;272;p31"/>
          <p:cNvSpPr/>
          <p:nvPr/>
        </p:nvSpPr>
        <p:spPr>
          <a:xfrm>
            <a:off x="1148089" y="4114544"/>
            <a:ext cx="4698265" cy="470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-228600" lvl="0" marL="228600" marR="0" rtl="0" algn="l">
              <a:lnSpc>
                <a:spcPct val="205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Char char="•"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Provide a sketch/ blueprint of the office.</a:t>
            </a:r>
            <a:endParaRPr/>
          </a:p>
        </p:txBody>
      </p:sp>
      <p:sp>
        <p:nvSpPr>
          <p:cNvPr id="273" name="Google Shape;273;p31"/>
          <p:cNvSpPr/>
          <p:nvPr/>
        </p:nvSpPr>
        <p:spPr>
          <a:xfrm>
            <a:off x="685588" y="4670043"/>
            <a:ext cx="4698300" cy="96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05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	•  Provide photos/images of the office.</a:t>
            </a:r>
            <a:b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4" name="Google Shape;274;p31"/>
          <p:cNvSpPr/>
          <p:nvPr/>
        </p:nvSpPr>
        <p:spPr>
          <a:xfrm>
            <a:off x="989343" y="737595"/>
            <a:ext cx="22965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Operational Plan</a:t>
            </a:r>
            <a:endParaRPr/>
          </a:p>
        </p:txBody>
      </p:sp>
      <p:sp>
        <p:nvSpPr>
          <p:cNvPr id="275" name="Google Shape;275;p31"/>
          <p:cNvSpPr/>
          <p:nvPr/>
        </p:nvSpPr>
        <p:spPr>
          <a:xfrm rot="5382006">
            <a:off x="2301127" y="790949"/>
            <a:ext cx="522357" cy="22346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harity-children-desert-36785.jpg" id="276" name="Google Shape;276;p31"/>
          <p:cNvPicPr preferRelativeResize="0"/>
          <p:nvPr/>
        </p:nvPicPr>
        <p:blipFill rotWithShape="1">
          <a:blip r:embed="rId4">
            <a:alphaModFix/>
          </a:blip>
          <a:srcRect b="38587" l="3366" r="13036" t="4550"/>
          <a:stretch/>
        </p:blipFill>
        <p:spPr>
          <a:xfrm>
            <a:off x="6595533" y="737592"/>
            <a:ext cx="6113779" cy="2657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/>
          <p:nvPr/>
        </p:nvSpPr>
        <p:spPr>
          <a:xfrm>
            <a:off x="619999" y="-7556"/>
            <a:ext cx="12415207" cy="9768712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2" name="Google Shape;282;p32"/>
          <p:cNvSpPr/>
          <p:nvPr/>
        </p:nvSpPr>
        <p:spPr>
          <a:xfrm>
            <a:off x="-30408" y="1760158"/>
            <a:ext cx="651426" cy="6856180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32"/>
          <p:cNvSpPr/>
          <p:nvPr/>
        </p:nvSpPr>
        <p:spPr>
          <a:xfrm>
            <a:off x="4343377" y="4284556"/>
            <a:ext cx="4318046" cy="473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708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START-UP SUMMARY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628634" y="-7556"/>
            <a:ext cx="12415207" cy="9768712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2311612" y="4851428"/>
            <a:ext cx="8973054" cy="71245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CHILDREN CARE FOUNDATION</a:t>
            </a:r>
            <a:endParaRPr/>
          </a:p>
        </p:txBody>
      </p:sp>
      <p:pic>
        <p:nvPicPr>
          <p:cNvPr descr="pasted-image.pdf" id="72" name="Google Shape;7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86455" y="3678765"/>
            <a:ext cx="1231890" cy="78740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/>
          <p:nvPr/>
        </p:nvSpPr>
        <p:spPr>
          <a:xfrm>
            <a:off x="-21773" y="1760158"/>
            <a:ext cx="651426" cy="6856180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3"/>
          <p:cNvSpPr/>
          <p:nvPr/>
        </p:nvSpPr>
        <p:spPr>
          <a:xfrm>
            <a:off x="619999" y="1827064"/>
            <a:ext cx="12415207" cy="7934092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9" name="Google Shape;289;p33"/>
          <p:cNvSpPr/>
          <p:nvPr/>
        </p:nvSpPr>
        <p:spPr>
          <a:xfrm>
            <a:off x="669321" y="645914"/>
            <a:ext cx="1793082" cy="512781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0" name="Google Shape;290;p33"/>
          <p:cNvSpPr/>
          <p:nvPr/>
        </p:nvSpPr>
        <p:spPr>
          <a:xfrm>
            <a:off x="1572569" y="2457436"/>
            <a:ext cx="5848762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 ExtraBold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Startup</a:t>
            </a:r>
            <a:endParaRPr/>
          </a:p>
        </p:txBody>
      </p:sp>
      <p:sp>
        <p:nvSpPr>
          <p:cNvPr id="291" name="Google Shape;291;p33"/>
          <p:cNvSpPr/>
          <p:nvPr/>
        </p:nvSpPr>
        <p:spPr>
          <a:xfrm>
            <a:off x="1529852" y="3633898"/>
            <a:ext cx="5500042" cy="76871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6"/>
              <a:buFont typeface="Open Sans"/>
              <a:buNone/>
            </a:pPr>
            <a:r>
              <a:rPr b="0" i="0" lang="en-US" sz="186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Requirements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6"/>
              <a:buFont typeface="Open Sans"/>
              <a:buNone/>
            </a:pPr>
            <a:r>
              <a:rPr b="0" i="0" lang="en-US" sz="186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Start-Up Expenses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2" name="Google Shape;292;p33"/>
          <p:cNvSpPr/>
          <p:nvPr/>
        </p:nvSpPr>
        <p:spPr>
          <a:xfrm>
            <a:off x="1530115" y="3980276"/>
            <a:ext cx="5500042" cy="356873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6"/>
              <a:buFont typeface="Open Sans"/>
              <a:buNone/>
            </a:pPr>
            <a:r>
              <a:rPr b="0" i="0" lang="en-US" sz="186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Rent - 5 Months                               $20,000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6"/>
              <a:buFont typeface="Open Sans"/>
              <a:buNone/>
            </a:pPr>
            <a:r>
              <a:rPr b="0" i="0" lang="en-US" sz="186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Advertising                                       $15,000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6"/>
              <a:buFont typeface="Open Sans"/>
              <a:buNone/>
            </a:pPr>
            <a:r>
              <a:rPr b="0" i="0" lang="en-US" sz="186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Legal Fees                                         $5,000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6"/>
              <a:buFont typeface="Open Sans"/>
              <a:buNone/>
            </a:pPr>
            <a:r>
              <a:rPr b="0" i="0" lang="en-US" sz="186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Staff Training                                    $5,000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6"/>
              <a:buFont typeface="Open Sans"/>
              <a:buNone/>
            </a:pPr>
            <a:r>
              <a:rPr b="0" i="0" lang="en-US" sz="186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Insurance                                          $5,000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6"/>
              <a:buFont typeface="Open Sans"/>
              <a:buNone/>
            </a:pPr>
            <a:r>
              <a:rPr b="0" i="0" lang="en-US" sz="186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Other                                                 $0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3" name="Google Shape;293;p33"/>
          <p:cNvSpPr/>
          <p:nvPr/>
        </p:nvSpPr>
        <p:spPr>
          <a:xfrm>
            <a:off x="1549821" y="6701378"/>
            <a:ext cx="5848762" cy="426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 ExtraBold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Total Start-Up Expenses</a:t>
            </a:r>
            <a:endParaRPr/>
          </a:p>
        </p:txBody>
      </p:sp>
      <p:sp>
        <p:nvSpPr>
          <p:cNvPr id="294" name="Google Shape;294;p33"/>
          <p:cNvSpPr/>
          <p:nvPr/>
        </p:nvSpPr>
        <p:spPr>
          <a:xfrm>
            <a:off x="5130460" y="6802334"/>
            <a:ext cx="5499900" cy="21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3579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6"/>
              <a:buFont typeface="Open Sans"/>
              <a:buNone/>
            </a:pPr>
            <a:r>
              <a:rPr b="0" i="0" lang="en-US" sz="186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$50, 0000</a:t>
            </a:r>
            <a:endParaRPr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5" name="Google Shape;295;p33"/>
          <p:cNvSpPr/>
          <p:nvPr/>
        </p:nvSpPr>
        <p:spPr>
          <a:xfrm>
            <a:off x="989343" y="765114"/>
            <a:ext cx="14937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Operational Plan</a:t>
            </a:r>
            <a:endParaRPr/>
          </a:p>
        </p:txBody>
      </p:sp>
      <p:sp>
        <p:nvSpPr>
          <p:cNvPr id="296" name="Google Shape;296;p33"/>
          <p:cNvSpPr/>
          <p:nvPr/>
        </p:nvSpPr>
        <p:spPr>
          <a:xfrm rot="5382006">
            <a:off x="2301127" y="790949"/>
            <a:ext cx="522357" cy="22346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7" name="Google Shape;297;p33"/>
          <p:cNvSpPr/>
          <p:nvPr/>
        </p:nvSpPr>
        <p:spPr>
          <a:xfrm>
            <a:off x="-30408" y="1830464"/>
            <a:ext cx="651426" cy="7947388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are-charity-community-service-1559106.jpg" id="298" name="Google Shape;298;p33"/>
          <p:cNvPicPr preferRelativeResize="0"/>
          <p:nvPr/>
        </p:nvPicPr>
        <p:blipFill rotWithShape="1">
          <a:blip r:embed="rId3">
            <a:alphaModFix/>
          </a:blip>
          <a:srcRect b="75" l="24895" r="29040" t="75"/>
          <a:stretch/>
        </p:blipFill>
        <p:spPr>
          <a:xfrm>
            <a:off x="7032095" y="7408"/>
            <a:ext cx="6093355" cy="9738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"/>
          <p:cNvSpPr/>
          <p:nvPr/>
        </p:nvSpPr>
        <p:spPr>
          <a:xfrm>
            <a:off x="619999" y="-7556"/>
            <a:ext cx="12415207" cy="9768712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4" name="Google Shape;304;p34"/>
          <p:cNvSpPr/>
          <p:nvPr/>
        </p:nvSpPr>
        <p:spPr>
          <a:xfrm>
            <a:off x="-30408" y="1760158"/>
            <a:ext cx="651426" cy="6856180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5" name="Google Shape;305;p34"/>
          <p:cNvSpPr/>
          <p:nvPr/>
        </p:nvSpPr>
        <p:spPr>
          <a:xfrm>
            <a:off x="4343377" y="4284556"/>
            <a:ext cx="4318046" cy="47328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708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TESTIMONIALS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5"/>
          <p:cNvSpPr/>
          <p:nvPr/>
        </p:nvSpPr>
        <p:spPr>
          <a:xfrm>
            <a:off x="669321" y="645914"/>
            <a:ext cx="1793082" cy="512781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1" name="Google Shape;311;p35"/>
          <p:cNvSpPr/>
          <p:nvPr/>
        </p:nvSpPr>
        <p:spPr>
          <a:xfrm>
            <a:off x="7143232" y="5666767"/>
            <a:ext cx="4512682" cy="71011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35798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66"/>
              <a:buFont typeface="Open Sans"/>
              <a:buNone/>
            </a:pPr>
            <a:r>
              <a:rPr b="1" i="0" lang="en-US" sz="1866" u="none" cap="none" strike="noStrik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Baron Family, Volunteer</a:t>
            </a:r>
            <a:endParaRPr/>
          </a:p>
        </p:txBody>
      </p:sp>
      <p:sp>
        <p:nvSpPr>
          <p:cNvPr id="312" name="Google Shape;312;p35"/>
          <p:cNvSpPr/>
          <p:nvPr/>
        </p:nvSpPr>
        <p:spPr>
          <a:xfrm>
            <a:off x="989343" y="765114"/>
            <a:ext cx="14937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Testimonials</a:t>
            </a:r>
            <a:endParaRPr/>
          </a:p>
        </p:txBody>
      </p:sp>
      <p:sp>
        <p:nvSpPr>
          <p:cNvPr id="313" name="Google Shape;313;p35"/>
          <p:cNvSpPr/>
          <p:nvPr/>
        </p:nvSpPr>
        <p:spPr>
          <a:xfrm rot="5382006">
            <a:off x="2301127" y="790949"/>
            <a:ext cx="522357" cy="22346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beautiful-brunette-cute-774909.jpg" id="314" name="Google Shape;314;p35"/>
          <p:cNvPicPr preferRelativeResize="0"/>
          <p:nvPr/>
        </p:nvPicPr>
        <p:blipFill rotWithShape="1">
          <a:blip r:embed="rId3">
            <a:alphaModFix/>
          </a:blip>
          <a:srcRect b="22916" l="269" r="862" t="11175"/>
          <a:stretch/>
        </p:blipFill>
        <p:spPr>
          <a:xfrm>
            <a:off x="1261378" y="1785510"/>
            <a:ext cx="3331679" cy="3331525"/>
          </a:xfrm>
          <a:custGeom>
            <a:rect b="b" l="l" r="r" t="t"/>
            <a:pathLst>
              <a:path extrusionOk="0" h="20595" w="19679">
                <a:moveTo>
                  <a:pt x="9839" y="0"/>
                </a:moveTo>
                <a:cubicBezTo>
                  <a:pt x="7321" y="0"/>
                  <a:pt x="4803" y="1004"/>
                  <a:pt x="2882" y="3015"/>
                </a:cubicBezTo>
                <a:cubicBezTo>
                  <a:pt x="-961" y="7037"/>
                  <a:pt x="-961" y="13557"/>
                  <a:pt x="2882" y="17578"/>
                </a:cubicBezTo>
                <a:cubicBezTo>
                  <a:pt x="6724" y="21600"/>
                  <a:pt x="12954" y="21600"/>
                  <a:pt x="16796" y="17578"/>
                </a:cubicBezTo>
                <a:cubicBezTo>
                  <a:pt x="20639" y="13557"/>
                  <a:pt x="20639" y="7037"/>
                  <a:pt x="16796" y="3015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15" name="Google Shape;315;p35"/>
          <p:cNvSpPr/>
          <p:nvPr/>
        </p:nvSpPr>
        <p:spPr>
          <a:xfrm>
            <a:off x="1384325" y="5643527"/>
            <a:ext cx="4512683" cy="71011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35798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66"/>
              <a:buFont typeface="Open Sans"/>
              <a:buNone/>
            </a:pPr>
            <a:r>
              <a:rPr b="1" i="0" lang="en-US" sz="1866" u="none" cap="none" strike="noStrik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Sophia Holiday, 31, Volunteer</a:t>
            </a:r>
            <a:endParaRPr/>
          </a:p>
        </p:txBody>
      </p:sp>
      <p:sp>
        <p:nvSpPr>
          <p:cNvPr id="316" name="Google Shape;316;p35"/>
          <p:cNvSpPr/>
          <p:nvPr/>
        </p:nvSpPr>
        <p:spPr>
          <a:xfrm>
            <a:off x="1416000" y="6902175"/>
            <a:ext cx="3954600" cy="230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Thank you so much for making my family your priority. It has meant the world to my mom to have a decent car. You, Cameron + the rest of the team have really changed her life and given her a new chance.</a:t>
            </a:r>
            <a:endParaRPr/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Open Sans"/>
              <a:buNone/>
            </a:pPr>
            <a:br>
              <a:rPr b="0" i="0" lang="en-US" sz="1800" u="none" cap="none" strike="noStrik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1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Open Sans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Open Sans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hild-couple-cyclist-1128318.jpg" id="317" name="Google Shape;317;p35"/>
          <p:cNvPicPr preferRelativeResize="0"/>
          <p:nvPr/>
        </p:nvPicPr>
        <p:blipFill rotWithShape="1">
          <a:blip r:embed="rId4">
            <a:alphaModFix/>
          </a:blip>
          <a:srcRect b="29060" l="40668" r="11704" t="10714"/>
          <a:stretch/>
        </p:blipFill>
        <p:spPr>
          <a:xfrm>
            <a:off x="7103378" y="1785510"/>
            <a:ext cx="3331679" cy="3331525"/>
          </a:xfrm>
          <a:custGeom>
            <a:rect b="b" l="l" r="r" t="t"/>
            <a:pathLst>
              <a:path extrusionOk="0" h="20595" w="19679">
                <a:moveTo>
                  <a:pt x="9839" y="0"/>
                </a:moveTo>
                <a:cubicBezTo>
                  <a:pt x="7321" y="0"/>
                  <a:pt x="4803" y="1004"/>
                  <a:pt x="2882" y="3015"/>
                </a:cubicBezTo>
                <a:cubicBezTo>
                  <a:pt x="-961" y="7037"/>
                  <a:pt x="-961" y="13557"/>
                  <a:pt x="2882" y="17578"/>
                </a:cubicBezTo>
                <a:cubicBezTo>
                  <a:pt x="6724" y="21600"/>
                  <a:pt x="12954" y="21600"/>
                  <a:pt x="16796" y="17578"/>
                </a:cubicBezTo>
                <a:cubicBezTo>
                  <a:pt x="20639" y="13557"/>
                  <a:pt x="20639" y="7037"/>
                  <a:pt x="16796" y="3015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18" name="Google Shape;318;p35"/>
          <p:cNvSpPr/>
          <p:nvPr/>
        </p:nvSpPr>
        <p:spPr>
          <a:xfrm>
            <a:off x="7128038" y="6508845"/>
            <a:ext cx="3874907" cy="1613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5E5E5E"/>
                </a:solidFill>
                <a:latin typeface="Open Sans"/>
                <a:ea typeface="Open Sans"/>
                <a:cs typeface="Open Sans"/>
                <a:sym typeface="Open Sans"/>
              </a:rPr>
              <a:t>Thank you so much for the laptop computer you provided for Zeke. It has been very helpful for him and I'm sure will continue to be helpful for a long time.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6"/>
          <p:cNvSpPr/>
          <p:nvPr/>
        </p:nvSpPr>
        <p:spPr>
          <a:xfrm>
            <a:off x="619999" y="-7556"/>
            <a:ext cx="12415207" cy="9768712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36"/>
          <p:cNvSpPr/>
          <p:nvPr/>
        </p:nvSpPr>
        <p:spPr>
          <a:xfrm>
            <a:off x="-30408" y="1760158"/>
            <a:ext cx="651426" cy="6856180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5" name="Google Shape;325;p36"/>
          <p:cNvSpPr/>
          <p:nvPr/>
        </p:nvSpPr>
        <p:spPr>
          <a:xfrm>
            <a:off x="3591818" y="2574289"/>
            <a:ext cx="6071506" cy="879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pen Sans"/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THANK YOU!</a:t>
            </a:r>
            <a:endParaRPr/>
          </a:p>
        </p:txBody>
      </p:sp>
      <p:sp>
        <p:nvSpPr>
          <p:cNvPr id="326" name="Google Shape;326;p36"/>
          <p:cNvSpPr/>
          <p:nvPr/>
        </p:nvSpPr>
        <p:spPr>
          <a:xfrm>
            <a:off x="4979913" y="6234183"/>
            <a:ext cx="3515649" cy="358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8888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CHILD CARE FOUNDATION</a:t>
            </a:r>
            <a:endParaRPr/>
          </a:p>
        </p:txBody>
      </p:sp>
      <p:sp>
        <p:nvSpPr>
          <p:cNvPr id="327" name="Google Shape;327;p36"/>
          <p:cNvSpPr/>
          <p:nvPr/>
        </p:nvSpPr>
        <p:spPr>
          <a:xfrm>
            <a:off x="3687364" y="6665656"/>
            <a:ext cx="5880413" cy="419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Light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(000) 111 2222 | dm@childcarefoundation</a:t>
            </a:r>
            <a:endParaRPr b="1" i="0" sz="2000" u="sng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  <a:hlinkClick r:id="rId3"/>
            </a:endParaRPr>
          </a:p>
        </p:txBody>
      </p:sp>
      <p:pic>
        <p:nvPicPr>
          <p:cNvPr descr="pasted-image.pdf" id="328" name="Google Shape;32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6455" y="5050365"/>
            <a:ext cx="1231890" cy="787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idx="4294967295" type="ctrTitle"/>
          </p:nvPr>
        </p:nvSpPr>
        <p:spPr>
          <a:xfrm>
            <a:off x="6293022" y="2029145"/>
            <a:ext cx="5671652" cy="779441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50"/>
              <a:buFont typeface="Open Sans"/>
              <a:buNone/>
            </a:pPr>
            <a:r>
              <a:rPr b="1" i="0" lang="en-US" sz="41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vv</a:t>
            </a:r>
            <a:endParaRPr/>
          </a:p>
        </p:txBody>
      </p:sp>
      <p:pic>
        <p:nvPicPr>
          <p:cNvPr descr="architecture-black-and-white-boardwalk-262367 (1).jpg" id="79" name="Google Shape;79;p16"/>
          <p:cNvPicPr preferRelativeResize="0"/>
          <p:nvPr/>
        </p:nvPicPr>
        <p:blipFill rotWithShape="1">
          <a:blip r:embed="rId3">
            <a:alphaModFix/>
          </a:blip>
          <a:srcRect b="5661" l="54503" r="14490" t="5662"/>
          <a:stretch/>
        </p:blipFill>
        <p:spPr>
          <a:xfrm>
            <a:off x="2396066" y="1924777"/>
            <a:ext cx="4032182" cy="720758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/>
          <p:nvPr/>
        </p:nvSpPr>
        <p:spPr>
          <a:xfrm>
            <a:off x="6805215" y="1715040"/>
            <a:ext cx="5569358" cy="779441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7B75"/>
              </a:buClr>
              <a:buSzPts val="4150"/>
              <a:buFont typeface="Open Sans"/>
              <a:buNone/>
            </a:pPr>
            <a:r>
              <a:rPr b="1" i="0" lang="en-US" sz="4150" u="none" cap="none" strike="noStrike">
                <a:solidFill>
                  <a:srgbClr val="007B75"/>
                </a:solidFill>
                <a:latin typeface="Open Sans"/>
                <a:ea typeface="Open Sans"/>
                <a:cs typeface="Open Sans"/>
                <a:sym typeface="Open Sans"/>
              </a:rPr>
              <a:t>Summary</a:t>
            </a:r>
            <a:endParaRPr/>
          </a:p>
        </p:txBody>
      </p:sp>
      <p:sp>
        <p:nvSpPr>
          <p:cNvPr id="81" name="Google Shape;81;p16"/>
          <p:cNvSpPr/>
          <p:nvPr/>
        </p:nvSpPr>
        <p:spPr>
          <a:xfrm>
            <a:off x="7250737" y="3180758"/>
            <a:ext cx="4901700" cy="53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800"/>
              <a:buFont typeface="Poppins"/>
              <a:buNone/>
            </a:pPr>
            <a:r>
              <a:rPr b="0" i="0" lang="en-US" sz="2800" u="none" cap="none" strike="noStrike">
                <a:solidFill>
                  <a:srgbClr val="929292"/>
                </a:solidFill>
                <a:latin typeface="Poppins"/>
                <a:ea typeface="Poppins"/>
                <a:cs typeface="Poppins"/>
                <a:sym typeface="Poppins"/>
              </a:rPr>
              <a:t>The Foundation</a:t>
            </a:r>
            <a:endParaRPr/>
          </a:p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800"/>
              <a:buFont typeface="Poppins"/>
              <a:buNone/>
            </a:pPr>
            <a:r>
              <a:rPr b="0" i="0" lang="en-US" sz="2800" u="none" cap="none" strike="noStrike">
                <a:solidFill>
                  <a:srgbClr val="929292"/>
                </a:solidFill>
                <a:latin typeface="Poppins"/>
                <a:ea typeface="Poppins"/>
                <a:cs typeface="Poppins"/>
                <a:sym typeface="Poppins"/>
              </a:rPr>
              <a:t>Offers and Services</a:t>
            </a:r>
            <a:endParaRPr/>
          </a:p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800"/>
              <a:buFont typeface="Poppins"/>
              <a:buNone/>
            </a:pPr>
            <a:r>
              <a:rPr b="0" i="0" lang="en-US" sz="2800" u="none" cap="none" strike="noStrike">
                <a:solidFill>
                  <a:srgbClr val="929292"/>
                </a:solidFill>
                <a:latin typeface="Poppins"/>
                <a:ea typeface="Poppins"/>
                <a:cs typeface="Poppins"/>
                <a:sym typeface="Poppins"/>
              </a:rPr>
              <a:t>Execution</a:t>
            </a:r>
            <a:endParaRPr/>
          </a:p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800"/>
              <a:buFont typeface="Poppins"/>
              <a:buNone/>
            </a:pPr>
            <a:r>
              <a:rPr b="0" i="0" lang="en-US" sz="2800" u="none" cap="none" strike="noStrike">
                <a:solidFill>
                  <a:srgbClr val="929292"/>
                </a:solidFill>
                <a:latin typeface="Poppins"/>
                <a:ea typeface="Poppins"/>
                <a:cs typeface="Poppins"/>
                <a:sym typeface="Poppins"/>
              </a:rPr>
              <a:t>Operational Plan</a:t>
            </a:r>
            <a:endParaRPr/>
          </a:p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800"/>
              <a:buFont typeface="Poppins"/>
              <a:buNone/>
            </a:pPr>
            <a:r>
              <a:rPr b="0" i="0" lang="en-US" sz="2800" u="none" cap="none" strike="noStrike">
                <a:solidFill>
                  <a:srgbClr val="929292"/>
                </a:solidFill>
                <a:latin typeface="Poppins"/>
                <a:ea typeface="Poppins"/>
                <a:cs typeface="Poppins"/>
                <a:sym typeface="Poppins"/>
              </a:rPr>
              <a:t>Start-up Summary</a:t>
            </a:r>
            <a:endParaRPr/>
          </a:p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800"/>
              <a:buFont typeface="Poppins"/>
              <a:buNone/>
            </a:pPr>
            <a:r>
              <a:rPr b="0" i="0" lang="en-US" sz="2800" u="none" cap="none" strike="noStrike">
                <a:solidFill>
                  <a:srgbClr val="929292"/>
                </a:solidFill>
                <a:latin typeface="Poppins"/>
                <a:ea typeface="Poppins"/>
                <a:cs typeface="Poppins"/>
                <a:sym typeface="Poppins"/>
              </a:rPr>
              <a:t>Testimonials</a:t>
            </a:r>
            <a:endParaRPr/>
          </a:p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000"/>
              <a:buFont typeface="Poppi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000"/>
              <a:buFont typeface="Poppi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628634" y="-7556"/>
            <a:ext cx="1768110" cy="6060643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6805215" y="3754437"/>
            <a:ext cx="4647266" cy="26145"/>
          </a:xfrm>
          <a:prstGeom prst="rect">
            <a:avLst/>
          </a:prstGeom>
          <a:solidFill>
            <a:srgbClr val="00A79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6805215" y="4440237"/>
            <a:ext cx="4647266" cy="26145"/>
          </a:xfrm>
          <a:prstGeom prst="rect">
            <a:avLst/>
          </a:prstGeom>
          <a:solidFill>
            <a:srgbClr val="00A79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" name="Google Shape;85;p16"/>
          <p:cNvSpPr/>
          <p:nvPr/>
        </p:nvSpPr>
        <p:spPr>
          <a:xfrm>
            <a:off x="6805215" y="5126037"/>
            <a:ext cx="4647266" cy="26145"/>
          </a:xfrm>
          <a:prstGeom prst="rect">
            <a:avLst/>
          </a:prstGeom>
          <a:solidFill>
            <a:srgbClr val="00A79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6805215" y="5849937"/>
            <a:ext cx="4647266" cy="26145"/>
          </a:xfrm>
          <a:prstGeom prst="rect">
            <a:avLst/>
          </a:prstGeom>
          <a:solidFill>
            <a:srgbClr val="00A79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6805215" y="6573837"/>
            <a:ext cx="4647266" cy="26145"/>
          </a:xfrm>
          <a:prstGeom prst="rect">
            <a:avLst/>
          </a:prstGeom>
          <a:solidFill>
            <a:srgbClr val="00A79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6805215" y="7380733"/>
            <a:ext cx="4647266" cy="26145"/>
          </a:xfrm>
          <a:prstGeom prst="rect">
            <a:avLst/>
          </a:prstGeom>
          <a:solidFill>
            <a:srgbClr val="00A79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/>
        </p:nvSpPr>
        <p:spPr>
          <a:xfrm>
            <a:off x="755168" y="2249116"/>
            <a:ext cx="2931900" cy="2558700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" name="Google Shape;94;p17"/>
          <p:cNvSpPr/>
          <p:nvPr/>
        </p:nvSpPr>
        <p:spPr>
          <a:xfrm>
            <a:off x="7578243" y="2245196"/>
            <a:ext cx="4692456" cy="6868190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669321" y="645914"/>
            <a:ext cx="1793082" cy="512781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" name="Google Shape;96;p17"/>
          <p:cNvSpPr/>
          <p:nvPr/>
        </p:nvSpPr>
        <p:spPr>
          <a:xfrm>
            <a:off x="955493" y="801474"/>
            <a:ext cx="14937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Foundation</a:t>
            </a:r>
            <a:endParaRPr/>
          </a:p>
        </p:txBody>
      </p:sp>
      <p:sp>
        <p:nvSpPr>
          <p:cNvPr id="97" name="Google Shape;97;p17"/>
          <p:cNvSpPr/>
          <p:nvPr/>
        </p:nvSpPr>
        <p:spPr>
          <a:xfrm rot="5382006">
            <a:off x="2301127" y="790949"/>
            <a:ext cx="522357" cy="22346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businessman-contemporary-corporate-532220.jpg" id="98" name="Google Shape;98;p17"/>
          <p:cNvPicPr preferRelativeResize="0"/>
          <p:nvPr/>
        </p:nvPicPr>
        <p:blipFill rotWithShape="1">
          <a:blip r:embed="rId3">
            <a:alphaModFix/>
          </a:blip>
          <a:srcRect b="294" l="10560" r="10559" t="294"/>
          <a:stretch/>
        </p:blipFill>
        <p:spPr>
          <a:xfrm>
            <a:off x="3611699" y="2249125"/>
            <a:ext cx="3974166" cy="750386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>
            <p:ph type="title"/>
          </p:nvPr>
        </p:nvSpPr>
        <p:spPr>
          <a:xfrm>
            <a:off x="830450" y="2390100"/>
            <a:ext cx="3248700" cy="1371300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00"/>
              <a:buFont typeface="Open Sans"/>
              <a:buNone/>
            </a:pPr>
            <a:r>
              <a:rPr b="1" lang="en-US" sz="4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Gavin </a:t>
            </a:r>
            <a:endParaRPr b="1" sz="47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00"/>
              <a:buFont typeface="Open Sans"/>
              <a:buNone/>
            </a:pPr>
            <a:r>
              <a:rPr b="1" lang="en-US" sz="4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Hudson</a:t>
            </a:r>
            <a:endParaRPr b="1" sz="47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890347" y="3913877"/>
            <a:ext cx="31662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31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Founder &amp; CEO</a:t>
            </a: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7942543" y="3279814"/>
            <a:ext cx="3982905" cy="521805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 am Gavin Hudson and I welcome you to Children Care Foundation.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This company is the fruit of all my struggles, pain and happiness in life. I am more than happy to introduce you the soon to be number 1 digital marketing agency in the country - Prime Solutions Agency.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previous years gave us a glimpse of what this agency can claim and achieve. Now, this year holds a lot more challenges and expectations awaiting us. I am grateful to announce the new improvement plans.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/>
          <p:nvPr/>
        </p:nvSpPr>
        <p:spPr>
          <a:xfrm>
            <a:off x="-14931" y="5897152"/>
            <a:ext cx="13034662" cy="3945348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18"/>
          <p:cNvSpPr/>
          <p:nvPr/>
        </p:nvSpPr>
        <p:spPr>
          <a:xfrm>
            <a:off x="669321" y="645914"/>
            <a:ext cx="1793082" cy="512781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18"/>
          <p:cNvSpPr/>
          <p:nvPr/>
        </p:nvSpPr>
        <p:spPr>
          <a:xfrm>
            <a:off x="1491768" y="2985430"/>
            <a:ext cx="10021264" cy="5466838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" name="Google Shape;109;p18"/>
          <p:cNvSpPr txBox="1"/>
          <p:nvPr>
            <p:ph type="title"/>
          </p:nvPr>
        </p:nvSpPr>
        <p:spPr>
          <a:xfrm>
            <a:off x="1470659" y="1887107"/>
            <a:ext cx="6666960" cy="813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Open Sans"/>
              <a:buNone/>
            </a:pPr>
            <a:r>
              <a:rPr b="1" i="0" lang="en-US" sz="435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Executive Summary</a:t>
            </a:r>
            <a:endParaRPr/>
          </a:p>
        </p:txBody>
      </p:sp>
      <p:sp>
        <p:nvSpPr>
          <p:cNvPr id="110" name="Google Shape;110;p18"/>
          <p:cNvSpPr/>
          <p:nvPr/>
        </p:nvSpPr>
        <p:spPr>
          <a:xfrm>
            <a:off x="989343" y="763102"/>
            <a:ext cx="21423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Foundation</a:t>
            </a:r>
            <a:endParaRPr/>
          </a:p>
        </p:txBody>
      </p:sp>
      <p:sp>
        <p:nvSpPr>
          <p:cNvPr id="111" name="Google Shape;111;p18"/>
          <p:cNvSpPr/>
          <p:nvPr/>
        </p:nvSpPr>
        <p:spPr>
          <a:xfrm rot="5382006">
            <a:off x="2301127" y="790949"/>
            <a:ext cx="522357" cy="22346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" name="Google Shape;112;p18"/>
          <p:cNvSpPr/>
          <p:nvPr/>
        </p:nvSpPr>
        <p:spPr>
          <a:xfrm>
            <a:off x="2351748" y="3634921"/>
            <a:ext cx="8575244" cy="3625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Children Care Foundation is a non-profit, non-government organization based in Michigan, Detroit. It has been philanthropically helping kids all over the country since 2001 &amp; was founded by businessman-philanthropist Adam Harrison.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Children Care Foundation aims to give the care &amp; treatment for orphaned children through education, physical activities, proper nutrition &amp; loving care from foster mothers.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18"/>
          <p:cNvSpPr/>
          <p:nvPr/>
        </p:nvSpPr>
        <p:spPr>
          <a:xfrm>
            <a:off x="2351748" y="7251170"/>
            <a:ext cx="4647267" cy="261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/>
          <p:nvPr/>
        </p:nvSpPr>
        <p:spPr>
          <a:xfrm>
            <a:off x="679696" y="2985430"/>
            <a:ext cx="11645408" cy="6143840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9"/>
          <p:cNvSpPr/>
          <p:nvPr/>
        </p:nvSpPr>
        <p:spPr>
          <a:xfrm>
            <a:off x="669321" y="645914"/>
            <a:ext cx="1793082" cy="512781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" name="Google Shape;120;p19"/>
          <p:cNvSpPr/>
          <p:nvPr/>
        </p:nvSpPr>
        <p:spPr>
          <a:xfrm>
            <a:off x="1538249" y="8231535"/>
            <a:ext cx="5971270" cy="552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Poppins ExtraLight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-Gavin Hudson, 59, Founder &amp; CEO</a:t>
            </a:r>
            <a:endParaRPr/>
          </a:p>
        </p:txBody>
      </p:sp>
      <p:sp>
        <p:nvSpPr>
          <p:cNvPr id="121" name="Google Shape;121;p19"/>
          <p:cNvSpPr/>
          <p:nvPr/>
        </p:nvSpPr>
        <p:spPr>
          <a:xfrm>
            <a:off x="989343" y="763102"/>
            <a:ext cx="14937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Foundation</a:t>
            </a:r>
            <a:endParaRPr/>
          </a:p>
        </p:txBody>
      </p:sp>
      <p:sp>
        <p:nvSpPr>
          <p:cNvPr id="122" name="Google Shape;122;p19"/>
          <p:cNvSpPr/>
          <p:nvPr/>
        </p:nvSpPr>
        <p:spPr>
          <a:xfrm rot="5382006">
            <a:off x="2301127" y="790949"/>
            <a:ext cx="522357" cy="22346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19"/>
          <p:cNvSpPr txBox="1"/>
          <p:nvPr>
            <p:ph type="title"/>
          </p:nvPr>
        </p:nvSpPr>
        <p:spPr>
          <a:xfrm>
            <a:off x="610000" y="2020316"/>
            <a:ext cx="66669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rtl="0" algn="l">
              <a:lnSpc>
                <a:spcPct val="358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oppins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Mission - Vision - Philosophy </a:t>
            </a:r>
            <a:endParaRPr/>
          </a:p>
        </p:txBody>
      </p:sp>
      <p:sp>
        <p:nvSpPr>
          <p:cNvPr id="124" name="Google Shape;124;p19"/>
          <p:cNvSpPr/>
          <p:nvPr/>
        </p:nvSpPr>
        <p:spPr>
          <a:xfrm>
            <a:off x="12314028" y="2976264"/>
            <a:ext cx="690452" cy="6143840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" name="Google Shape;125;p19"/>
          <p:cNvSpPr/>
          <p:nvPr/>
        </p:nvSpPr>
        <p:spPr>
          <a:xfrm>
            <a:off x="-13438" y="8454579"/>
            <a:ext cx="1351380" cy="1325925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" name="Google Shape;126;p19"/>
          <p:cNvSpPr/>
          <p:nvPr/>
        </p:nvSpPr>
        <p:spPr>
          <a:xfrm>
            <a:off x="1565862" y="3903009"/>
            <a:ext cx="9576031" cy="4705604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Our mission is to provide free care &amp; services for orphaned 	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Provide every neglected children the right to good life, proper nutrition, education.</a:t>
            </a:r>
            <a:b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Promote equality, brotherhood &amp; love to one another.</a:t>
            </a:r>
            <a:b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children.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We incorporate equality, unity &amp; friendship value in providing genuine care to neglected children.</a:t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>
            <a:off x="9454336" y="500000"/>
            <a:ext cx="3564306" cy="8614297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3150741" y="5453029"/>
            <a:ext cx="9237163" cy="3664003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" name="Google Shape;133;p20"/>
          <p:cNvSpPr txBox="1"/>
          <p:nvPr>
            <p:ph type="title"/>
          </p:nvPr>
        </p:nvSpPr>
        <p:spPr>
          <a:xfrm>
            <a:off x="3658577" y="5909532"/>
            <a:ext cx="2590829" cy="77617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48"/>
              <a:buFont typeface="Open Sans"/>
              <a:buNone/>
            </a:pPr>
            <a:r>
              <a:rPr b="1" i="0" lang="en-US" sz="4148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History</a:t>
            </a:r>
            <a:endParaRPr/>
          </a:p>
        </p:txBody>
      </p:sp>
      <p:sp>
        <p:nvSpPr>
          <p:cNvPr id="134" name="Google Shape;134;p20"/>
          <p:cNvSpPr/>
          <p:nvPr/>
        </p:nvSpPr>
        <p:spPr>
          <a:xfrm>
            <a:off x="3703300" y="6841650"/>
            <a:ext cx="8473800" cy="17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First established in 2005 by Gavin Hudson, Children Care Foundation is a proud provider of superior digital products and services. With over 13 years              of experience in the digital marketing industry, Prime Solutions Agency currently has 3 fully operating branches in New Mexico, Illinois and Seattle.</a:t>
            </a:r>
            <a:endParaRPr/>
          </a:p>
        </p:txBody>
      </p:sp>
      <p:pic>
        <p:nvPicPr>
          <p:cNvPr descr="adult-african-afro-1083619.jpg" id="135" name="Google Shape;135;p20"/>
          <p:cNvPicPr preferRelativeResize="0"/>
          <p:nvPr/>
        </p:nvPicPr>
        <p:blipFill rotWithShape="1">
          <a:blip r:embed="rId3">
            <a:alphaModFix/>
          </a:blip>
          <a:srcRect b="10198" l="489" r="489" t="15500"/>
          <a:stretch/>
        </p:blipFill>
        <p:spPr>
          <a:xfrm>
            <a:off x="-10981" y="496667"/>
            <a:ext cx="9469969" cy="473723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/>
          <p:nvPr/>
        </p:nvSpPr>
        <p:spPr>
          <a:xfrm>
            <a:off x="446" y="5229121"/>
            <a:ext cx="3150295" cy="3887911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/>
          <p:nvPr/>
        </p:nvSpPr>
        <p:spPr>
          <a:xfrm>
            <a:off x="0" y="5903463"/>
            <a:ext cx="13034662" cy="4000192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1491768" y="2985430"/>
            <a:ext cx="10021264" cy="5466838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21"/>
          <p:cNvSpPr/>
          <p:nvPr/>
        </p:nvSpPr>
        <p:spPr>
          <a:xfrm>
            <a:off x="669321" y="645914"/>
            <a:ext cx="1793082" cy="512781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" name="Google Shape;144;p21"/>
          <p:cNvSpPr/>
          <p:nvPr/>
        </p:nvSpPr>
        <p:spPr>
          <a:xfrm>
            <a:off x="3008315" y="6984660"/>
            <a:ext cx="775091" cy="267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oppins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President</a:t>
            </a:r>
            <a:endParaRPr/>
          </a:p>
        </p:txBody>
      </p:sp>
      <p:sp>
        <p:nvSpPr>
          <p:cNvPr id="145" name="Google Shape;145;p21"/>
          <p:cNvSpPr/>
          <p:nvPr/>
        </p:nvSpPr>
        <p:spPr>
          <a:xfrm>
            <a:off x="5919280" y="6939689"/>
            <a:ext cx="800111" cy="35749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oppins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Volunteer</a:t>
            </a:r>
            <a:endParaRPr/>
          </a:p>
        </p:txBody>
      </p:sp>
      <p:sp>
        <p:nvSpPr>
          <p:cNvPr id="146" name="Google Shape;146;p21"/>
          <p:cNvSpPr/>
          <p:nvPr/>
        </p:nvSpPr>
        <p:spPr>
          <a:xfrm>
            <a:off x="8856403" y="6939689"/>
            <a:ext cx="833775" cy="35749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oppins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Chairman</a:t>
            </a:r>
            <a:endParaRPr/>
          </a:p>
        </p:txBody>
      </p:sp>
      <p:pic>
        <p:nvPicPr>
          <p:cNvPr descr="accountant-adult-black-and-white-325685.jpg" id="147" name="Google Shape;147;p21"/>
          <p:cNvPicPr preferRelativeResize="0"/>
          <p:nvPr/>
        </p:nvPicPr>
        <p:blipFill rotWithShape="1">
          <a:blip r:embed="rId3">
            <a:alphaModFix/>
          </a:blip>
          <a:srcRect b="52408" l="44332" r="28812" t="27326"/>
          <a:stretch/>
        </p:blipFill>
        <p:spPr>
          <a:xfrm>
            <a:off x="8328581" y="3616710"/>
            <a:ext cx="2164090" cy="244983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/>
          <p:nvPr/>
        </p:nvSpPr>
        <p:spPr>
          <a:xfrm>
            <a:off x="1379770" y="6461617"/>
            <a:ext cx="4032181" cy="49067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31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ppins SemiBold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Iory </a:t>
            </a:r>
            <a:r>
              <a:rPr b="1" i="0" lang="en-US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Williams</a:t>
            </a:r>
            <a:endParaRPr/>
          </a:p>
        </p:txBody>
      </p:sp>
      <p:sp>
        <p:nvSpPr>
          <p:cNvPr id="149" name="Google Shape;149;p21"/>
          <p:cNvSpPr/>
          <p:nvPr/>
        </p:nvSpPr>
        <p:spPr>
          <a:xfrm>
            <a:off x="4430427" y="6470310"/>
            <a:ext cx="4032182" cy="47328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31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Hailey Bush</a:t>
            </a:r>
            <a:endParaRPr/>
          </a:p>
        </p:txBody>
      </p:sp>
      <p:sp>
        <p:nvSpPr>
          <p:cNvPr id="150" name="Google Shape;150;p21"/>
          <p:cNvSpPr/>
          <p:nvPr/>
        </p:nvSpPr>
        <p:spPr>
          <a:xfrm>
            <a:off x="7394532" y="6470310"/>
            <a:ext cx="4032181" cy="47328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31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Chad Mufeills</a:t>
            </a:r>
            <a:endParaRPr b="1" i="0" sz="24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dult-black-and-white-casual-308248.jpg" id="151" name="Google Shape;151;p21"/>
          <p:cNvPicPr preferRelativeResize="0"/>
          <p:nvPr/>
        </p:nvPicPr>
        <p:blipFill rotWithShape="1">
          <a:blip r:embed="rId4">
            <a:alphaModFix/>
          </a:blip>
          <a:srcRect b="26996" l="38257" r="16728" t="529"/>
          <a:stretch/>
        </p:blipFill>
        <p:spPr>
          <a:xfrm>
            <a:off x="5305303" y="3602450"/>
            <a:ext cx="2282421" cy="2449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dult-black-and-white-facial-expression-735551.jpg" id="152" name="Google Shape;152;p21"/>
          <p:cNvPicPr preferRelativeResize="0"/>
          <p:nvPr/>
        </p:nvPicPr>
        <p:blipFill rotWithShape="1">
          <a:blip r:embed="rId5">
            <a:alphaModFix/>
          </a:blip>
          <a:srcRect b="47476" l="52792" r="15722" t="905"/>
          <a:stretch/>
        </p:blipFill>
        <p:spPr>
          <a:xfrm>
            <a:off x="2254646" y="3580092"/>
            <a:ext cx="2282429" cy="249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/>
          <p:nvPr/>
        </p:nvSpPr>
        <p:spPr>
          <a:xfrm>
            <a:off x="1004492" y="1347836"/>
            <a:ext cx="5128045" cy="816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pen Sans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Management</a:t>
            </a:r>
            <a:endParaRPr/>
          </a:p>
        </p:txBody>
      </p:sp>
      <p:sp>
        <p:nvSpPr>
          <p:cNvPr id="154" name="Google Shape;154;p21"/>
          <p:cNvSpPr/>
          <p:nvPr/>
        </p:nvSpPr>
        <p:spPr>
          <a:xfrm>
            <a:off x="1018036" y="2244184"/>
            <a:ext cx="10744286" cy="7195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previous years gave us a glimpse of what this agency can claim and achieve. Now, this year holds a lot more challenges and expectations awaiting us. I am grateful to announce the new improvement plans and carefully planned events for all of our clients.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" name="Google Shape;155;p21"/>
          <p:cNvSpPr/>
          <p:nvPr/>
        </p:nvSpPr>
        <p:spPr>
          <a:xfrm>
            <a:off x="989343" y="763102"/>
            <a:ext cx="14937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Foundation</a:t>
            </a:r>
            <a:endParaRPr/>
          </a:p>
        </p:txBody>
      </p:sp>
      <p:sp>
        <p:nvSpPr>
          <p:cNvPr id="156" name="Google Shape;156;p21"/>
          <p:cNvSpPr/>
          <p:nvPr/>
        </p:nvSpPr>
        <p:spPr>
          <a:xfrm rot="5382006">
            <a:off x="2301127" y="790949"/>
            <a:ext cx="522357" cy="22346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/>
          <p:nvPr/>
        </p:nvSpPr>
        <p:spPr>
          <a:xfrm>
            <a:off x="619999" y="-7556"/>
            <a:ext cx="12415207" cy="9768712"/>
          </a:xfrm>
          <a:prstGeom prst="rect">
            <a:avLst/>
          </a:prstGeom>
          <a:solidFill>
            <a:srgbClr val="007B7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2" name="Google Shape;162;p22"/>
          <p:cNvSpPr/>
          <p:nvPr/>
        </p:nvSpPr>
        <p:spPr>
          <a:xfrm>
            <a:off x="-30408" y="1760158"/>
            <a:ext cx="651426" cy="6856180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Google Shape;163;p22"/>
          <p:cNvSpPr/>
          <p:nvPr/>
        </p:nvSpPr>
        <p:spPr>
          <a:xfrm>
            <a:off x="3839605" y="4157193"/>
            <a:ext cx="6054374" cy="67648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CHILD CARE SERVICE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