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13716000" cx="24384000"/>
  <p:notesSz cx="6858000" cy="9144000"/>
  <p:embeddedFontLst>
    <p:embeddedFont>
      <p:font typeface="Poppins"/>
      <p:regular r:id="rId20"/>
      <p:bold r:id="rId21"/>
      <p:italic r:id="rId22"/>
      <p:boldItalic r:id="rId23"/>
    </p:embeddedFont>
    <p:embeddedFont>
      <p:font typeface="Poppins Medium"/>
      <p:regular r:id="rId24"/>
      <p:bold r:id="rId25"/>
      <p:italic r:id="rId26"/>
      <p:boldItalic r:id="rId27"/>
    </p:embeddedFont>
    <p:embeddedFont>
      <p:font typeface="Helvetica Neue"/>
      <p:regular r:id="rId28"/>
      <p:bold r:id="rId29"/>
      <p:italic r:id="rId30"/>
      <p:boldItalic r:id="rId31"/>
    </p:embeddedFont>
    <p:embeddedFont>
      <p:font typeface="Poppins SemiBold"/>
      <p:regular r:id="rId32"/>
      <p:bold r:id="rId33"/>
      <p:italic r:id="rId34"/>
      <p:boldItalic r:id="rId35"/>
    </p:embeddedFont>
    <p:embeddedFont>
      <p:font typeface="Helvetica Neue Light"/>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Poppins-regular.fntdata"/><Relationship Id="rId22" Type="http://schemas.openxmlformats.org/officeDocument/2006/relationships/font" Target="fonts/Poppins-italic.fntdata"/><Relationship Id="rId21" Type="http://schemas.openxmlformats.org/officeDocument/2006/relationships/font" Target="fonts/Poppins-bold.fntdata"/><Relationship Id="rId24" Type="http://schemas.openxmlformats.org/officeDocument/2006/relationships/font" Target="fonts/PoppinsMedium-regular.fntdata"/><Relationship Id="rId23" Type="http://schemas.openxmlformats.org/officeDocument/2006/relationships/font" Target="fonts/Poppins-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oppinsMedium-italic.fntdata"/><Relationship Id="rId25" Type="http://schemas.openxmlformats.org/officeDocument/2006/relationships/font" Target="fonts/PoppinsMedium-bold.fntdata"/><Relationship Id="rId28" Type="http://schemas.openxmlformats.org/officeDocument/2006/relationships/font" Target="fonts/HelveticaNeue-regular.fntdata"/><Relationship Id="rId27" Type="http://schemas.openxmlformats.org/officeDocument/2006/relationships/font" Target="fonts/PoppinsMedium-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HelveticaNeue-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HelveticaNeue-boldItalic.fntdata"/><Relationship Id="rId30" Type="http://schemas.openxmlformats.org/officeDocument/2006/relationships/font" Target="fonts/HelveticaNeue-italic.fntdata"/><Relationship Id="rId11" Type="http://schemas.openxmlformats.org/officeDocument/2006/relationships/slide" Target="slides/slide7.xml"/><Relationship Id="rId33" Type="http://schemas.openxmlformats.org/officeDocument/2006/relationships/font" Target="fonts/PoppinsSemiBold-bold.fntdata"/><Relationship Id="rId10" Type="http://schemas.openxmlformats.org/officeDocument/2006/relationships/slide" Target="slides/slide6.xml"/><Relationship Id="rId32" Type="http://schemas.openxmlformats.org/officeDocument/2006/relationships/font" Target="fonts/PoppinsSemiBold-regular.fntdata"/><Relationship Id="rId13" Type="http://schemas.openxmlformats.org/officeDocument/2006/relationships/slide" Target="slides/slide9.xml"/><Relationship Id="rId35" Type="http://schemas.openxmlformats.org/officeDocument/2006/relationships/font" Target="fonts/PoppinsSemiBold-boldItalic.fntdata"/><Relationship Id="rId12" Type="http://schemas.openxmlformats.org/officeDocument/2006/relationships/slide" Target="slides/slide8.xml"/><Relationship Id="rId34" Type="http://schemas.openxmlformats.org/officeDocument/2006/relationships/font" Target="fonts/PoppinsSemiBold-italic.fntdata"/><Relationship Id="rId15" Type="http://schemas.openxmlformats.org/officeDocument/2006/relationships/slide" Target="slides/slide11.xml"/><Relationship Id="rId37" Type="http://schemas.openxmlformats.org/officeDocument/2006/relationships/font" Target="fonts/HelveticaNeueLight-bold.fntdata"/><Relationship Id="rId14" Type="http://schemas.openxmlformats.org/officeDocument/2006/relationships/slide" Target="slides/slide10.xml"/><Relationship Id="rId36" Type="http://schemas.openxmlformats.org/officeDocument/2006/relationships/font" Target="fonts/HelveticaNeueLight-regular.fntdata"/><Relationship Id="rId17" Type="http://schemas.openxmlformats.org/officeDocument/2006/relationships/slide" Target="slides/slide13.xml"/><Relationship Id="rId39" Type="http://schemas.openxmlformats.org/officeDocument/2006/relationships/font" Target="fonts/HelveticaNeueLight-boldItalic.fntdata"/><Relationship Id="rId16" Type="http://schemas.openxmlformats.org/officeDocument/2006/relationships/slide" Target="slides/slide12.xml"/><Relationship Id="rId38" Type="http://schemas.openxmlformats.org/officeDocument/2006/relationships/font" Target="fonts/HelveticaNeueLight-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 name="Google Shape;6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 name="Google Shape;79;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13" name="Shape 13"/>
        <p:cNvGrpSpPr/>
        <p:nvPr/>
      </p:nvGrpSpPr>
      <p:grpSpPr>
        <a:xfrm>
          <a:off x="0" y="0"/>
          <a:ext cx="0" cy="0"/>
          <a:chOff x="0" y="0"/>
          <a:chExt cx="0" cy="0"/>
        </a:xfrm>
      </p:grpSpPr>
      <p:sp>
        <p:nvSpPr>
          <p:cNvPr id="14" name="Google Shape;14;p3"/>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14:gallery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jpg"/><Relationship Id="rId4" Type="http://schemas.openxmlformats.org/officeDocument/2006/relationships/image" Target="../media/image15.jpg"/><Relationship Id="rId5" Type="http://schemas.openxmlformats.org/officeDocument/2006/relationships/image" Target="../media/image4.jpg"/><Relationship Id="rId6" Type="http://schemas.openxmlformats.org/officeDocument/2006/relationships/image" Target="../media/image10.jpg"/><Relationship Id="rId7"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jpg"/><Relationship Id="rId4" Type="http://schemas.openxmlformats.org/officeDocument/2006/relationships/image" Target="../media/image9.jpg"/><Relationship Id="rId5"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b="12353" l="0" r="0" t="3285"/>
          <a:stretch/>
        </p:blipFill>
        <p:spPr>
          <a:xfrm>
            <a:off x="331" y="0"/>
            <a:ext cx="24383339" cy="13715999"/>
          </a:xfrm>
          <a:prstGeom prst="rect">
            <a:avLst/>
          </a:prstGeom>
          <a:noFill/>
          <a:ln>
            <a:noFill/>
          </a:ln>
        </p:spPr>
      </p:pic>
      <p:sp>
        <p:nvSpPr>
          <p:cNvPr id="60" name="Google Shape;60;p14"/>
          <p:cNvSpPr/>
          <p:nvPr/>
        </p:nvSpPr>
        <p:spPr>
          <a:xfrm>
            <a:off x="5320302" y="3457222"/>
            <a:ext cx="13938842" cy="6119624"/>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602FAC"/>
              </a:buClr>
              <a:buSzPts val="16000"/>
              <a:buFont typeface="Poppins"/>
              <a:buNone/>
            </a:pPr>
            <a:r>
              <a:rPr b="1" i="0" lang="en-US" sz="16000" u="none" cap="none" strike="noStrike">
                <a:solidFill>
                  <a:srgbClr val="602FAC"/>
                </a:solidFill>
                <a:latin typeface="Poppins"/>
                <a:ea typeface="Poppins"/>
                <a:cs typeface="Poppins"/>
                <a:sym typeface="Poppins"/>
              </a:rPr>
              <a:t>FUN</a:t>
            </a:r>
            <a:endParaRPr/>
          </a:p>
          <a:p>
            <a:pPr indent="0" lvl="0" marL="0" marR="0" rtl="0" algn="ctr">
              <a:lnSpc>
                <a:spcPct val="80000"/>
              </a:lnSpc>
              <a:spcBef>
                <a:spcPts val="100"/>
              </a:spcBef>
              <a:spcAft>
                <a:spcPts val="0"/>
              </a:spcAft>
              <a:buClr>
                <a:srgbClr val="602FAC"/>
              </a:buClr>
              <a:buSzPts val="16000"/>
              <a:buFont typeface="Poppins"/>
              <a:buNone/>
            </a:pPr>
            <a:r>
              <a:rPr b="1" i="0" lang="en-US" sz="16000" u="none" cap="none" strike="noStrike">
                <a:solidFill>
                  <a:srgbClr val="602FAC"/>
                </a:solidFill>
                <a:latin typeface="Poppins"/>
                <a:ea typeface="Poppins"/>
                <a:cs typeface="Poppins"/>
                <a:sym typeface="Poppins"/>
              </a:rPr>
              <a:t>CRAZE TOY</a:t>
            </a:r>
            <a:endParaRPr/>
          </a:p>
          <a:p>
            <a:pPr indent="0" lvl="0" marL="0" marR="0" rtl="0" algn="ctr">
              <a:lnSpc>
                <a:spcPct val="80000"/>
              </a:lnSpc>
              <a:spcBef>
                <a:spcPts val="100"/>
              </a:spcBef>
              <a:spcAft>
                <a:spcPts val="0"/>
              </a:spcAft>
              <a:buClr>
                <a:srgbClr val="602FAC"/>
              </a:buClr>
              <a:buSzPts val="16000"/>
              <a:buFont typeface="Poppins"/>
              <a:buNone/>
            </a:pPr>
            <a:r>
              <a:rPr b="1" i="0" lang="en-US" sz="16000" u="none" cap="none" strike="noStrike">
                <a:solidFill>
                  <a:srgbClr val="602FAC"/>
                </a:solidFill>
                <a:latin typeface="Poppins"/>
                <a:ea typeface="Poppins"/>
                <a:cs typeface="Poppins"/>
                <a:sym typeface="Poppins"/>
              </a:rPr>
              <a:t>STORE</a:t>
            </a:r>
            <a:endParaRPr/>
          </a:p>
        </p:txBody>
      </p:sp>
      <p:sp>
        <p:nvSpPr>
          <p:cNvPr id="61" name="Google Shape;61;p14"/>
          <p:cNvSpPr/>
          <p:nvPr/>
        </p:nvSpPr>
        <p:spPr>
          <a:xfrm>
            <a:off x="6079918" y="9576846"/>
            <a:ext cx="12419611" cy="64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500"/>
              <a:buFont typeface="Poppins Medium"/>
              <a:buNone/>
            </a:pPr>
            <a:r>
              <a:rPr b="0" i="0" lang="en-US" sz="3500" u="none" cap="none" strike="noStrike">
                <a:solidFill>
                  <a:srgbClr val="000000"/>
                </a:solidFill>
                <a:latin typeface="Poppins Medium"/>
                <a:ea typeface="Poppins Medium"/>
                <a:cs typeface="Poppins Medium"/>
                <a:sym typeface="Poppins Medium"/>
              </a:rPr>
              <a:t>+827 238108 | invest@hope.com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5E0CB"/>
        </a:solidFill>
      </p:bgPr>
    </p:bg>
    <p:spTree>
      <p:nvGrpSpPr>
        <p:cNvPr id="155" name="Shape 155"/>
        <p:cNvGrpSpPr/>
        <p:nvPr/>
      </p:nvGrpSpPr>
      <p:grpSpPr>
        <a:xfrm>
          <a:off x="0" y="0"/>
          <a:ext cx="0" cy="0"/>
          <a:chOff x="0" y="0"/>
          <a:chExt cx="0" cy="0"/>
        </a:xfrm>
      </p:grpSpPr>
      <p:sp>
        <p:nvSpPr>
          <p:cNvPr id="156" name="Google Shape;156;p23"/>
          <p:cNvSpPr/>
          <p:nvPr/>
        </p:nvSpPr>
        <p:spPr>
          <a:xfrm>
            <a:off x="1610288" y="1453812"/>
            <a:ext cx="10516261" cy="1257296"/>
          </a:xfrm>
          <a:prstGeom prst="rect">
            <a:avLst/>
          </a:prstGeom>
          <a:noFill/>
          <a:ln>
            <a:noFill/>
          </a:ln>
        </p:spPr>
        <p:txBody>
          <a:bodyPr anchorCtr="0" anchor="ctr" bIns="0" lIns="0" spcFirstLastPara="1" rIns="0" wrap="square" tIns="0">
            <a:noAutofit/>
          </a:bodyPr>
          <a:lstStyle/>
          <a:p>
            <a:pPr indent="0" lvl="0" marL="0" marR="0" rtl="0" algn="l">
              <a:lnSpc>
                <a:spcPct val="7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Main Goal</a:t>
            </a:r>
            <a:endParaRPr/>
          </a:p>
        </p:txBody>
      </p:sp>
      <p:sp>
        <p:nvSpPr>
          <p:cNvPr id="157" name="Google Shape;157;p23"/>
          <p:cNvSpPr/>
          <p:nvPr/>
        </p:nvSpPr>
        <p:spPr>
          <a:xfrm>
            <a:off x="1560645" y="2900766"/>
            <a:ext cx="21131807" cy="1422184"/>
          </a:xfrm>
          <a:prstGeom prst="rect">
            <a:avLst/>
          </a:prstGeom>
          <a:noFill/>
          <a:ln>
            <a:noFill/>
          </a:ln>
        </p:spPr>
        <p:txBody>
          <a:bodyPr anchorCtr="0" anchor="ctr" bIns="50800" lIns="50800" spcFirstLastPara="1" rIns="50800" wrap="square" tIns="50800">
            <a:noAutofit/>
          </a:bodyPr>
          <a:lstStyle/>
          <a:p>
            <a:pPr indent="0" lvl="0" marL="0" marR="0" rtl="0" algn="just">
              <a:lnSpc>
                <a:spcPct val="150000"/>
              </a:lnSpc>
              <a:spcBef>
                <a:spcPts val="0"/>
              </a:spcBef>
              <a:spcAft>
                <a:spcPts val="0"/>
              </a:spcAft>
              <a:buClr>
                <a:srgbClr val="FFFFFF"/>
              </a:buClr>
              <a:buSzPts val="3000"/>
              <a:buFont typeface="Poppins SemiBold"/>
              <a:buNone/>
            </a:pPr>
            <a:r>
              <a:rPr b="0" i="0" lang="en-US" sz="3000" u="none" cap="none" strike="noStrike">
                <a:solidFill>
                  <a:srgbClr val="FFFFFF"/>
                </a:solidFill>
                <a:latin typeface="Poppins SemiBold"/>
                <a:ea typeface="Poppins SemiBold"/>
                <a:cs typeface="Poppins SemiBold"/>
                <a:sym typeface="Poppins SemiBold"/>
              </a:rPr>
              <a:t>Fun Craze Toy Store commits itself in providing the best and most authentic quality of toy products at affordable and convincing price points.</a:t>
            </a:r>
            <a:endParaRPr/>
          </a:p>
        </p:txBody>
      </p:sp>
      <p:pic>
        <p:nvPicPr>
          <p:cNvPr id="158" name="Google Shape;158;p23"/>
          <p:cNvPicPr preferRelativeResize="0"/>
          <p:nvPr/>
        </p:nvPicPr>
        <p:blipFill rotWithShape="1">
          <a:blip r:embed="rId3">
            <a:alphaModFix/>
          </a:blip>
          <a:srcRect b="28780" l="661" r="96" t="22376"/>
          <a:stretch/>
        </p:blipFill>
        <p:spPr>
          <a:xfrm flipH="1">
            <a:off x="1" y="5765899"/>
            <a:ext cx="24383999" cy="79631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4"/>
          <p:cNvSpPr/>
          <p:nvPr/>
        </p:nvSpPr>
        <p:spPr>
          <a:xfrm>
            <a:off x="1596047" y="4892228"/>
            <a:ext cx="19478229" cy="1141810"/>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accent1"/>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4" name="Google Shape;164;p24"/>
          <p:cNvSpPr/>
          <p:nvPr/>
        </p:nvSpPr>
        <p:spPr>
          <a:xfrm>
            <a:off x="1596047" y="7690673"/>
            <a:ext cx="21191907" cy="1141810"/>
          </a:xfrm>
          <a:prstGeom prst="rect">
            <a:avLst/>
          </a:prstGeom>
          <a:solidFill>
            <a:schemeClr val="accent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87F84D"/>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5" name="Google Shape;165;p24"/>
          <p:cNvSpPr/>
          <p:nvPr/>
        </p:nvSpPr>
        <p:spPr>
          <a:xfrm>
            <a:off x="1596047" y="10497373"/>
            <a:ext cx="16260664" cy="1141810"/>
          </a:xfrm>
          <a:prstGeom prst="rect">
            <a:avLst/>
          </a:prstGeom>
          <a:solidFill>
            <a:schemeClr val="accent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accent5"/>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6" name="Google Shape;166;p24"/>
          <p:cNvSpPr/>
          <p:nvPr/>
        </p:nvSpPr>
        <p:spPr>
          <a:xfrm>
            <a:off x="6606654" y="10768558"/>
            <a:ext cx="11478826" cy="59943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800"/>
              <a:buFont typeface="Poppins"/>
              <a:buNone/>
            </a:pPr>
            <a:r>
              <a:rPr b="0" i="0" lang="en-US" sz="2800" u="none" cap="none" strike="noStrike">
                <a:solidFill>
                  <a:srgbClr val="FFFFFF"/>
                </a:solidFill>
                <a:latin typeface="Poppins"/>
                <a:ea typeface="Poppins"/>
                <a:cs typeface="Poppins"/>
                <a:sym typeface="Poppins"/>
              </a:rPr>
              <a:t>increase in sold products in the market as of March 2023.</a:t>
            </a:r>
            <a:endParaRPr/>
          </a:p>
        </p:txBody>
      </p:sp>
      <p:sp>
        <p:nvSpPr>
          <p:cNvPr id="167" name="Google Shape;167;p24"/>
          <p:cNvSpPr/>
          <p:nvPr/>
        </p:nvSpPr>
        <p:spPr>
          <a:xfrm>
            <a:off x="1463154" y="9732915"/>
            <a:ext cx="4821306" cy="3136888"/>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B41600"/>
              </a:buClr>
              <a:buSzPts val="17000"/>
              <a:buFont typeface="Poppins"/>
              <a:buNone/>
            </a:pPr>
            <a:r>
              <a:rPr b="1" i="0" lang="en-US" sz="17000" u="none" cap="none" strike="noStrike">
                <a:solidFill>
                  <a:srgbClr val="B41600"/>
                </a:solidFill>
                <a:latin typeface="Poppins"/>
                <a:ea typeface="Poppins"/>
                <a:cs typeface="Poppins"/>
                <a:sym typeface="Poppins"/>
              </a:rPr>
              <a:t>40%</a:t>
            </a:r>
            <a:endParaRPr/>
          </a:p>
        </p:txBody>
      </p:sp>
      <p:sp>
        <p:nvSpPr>
          <p:cNvPr id="168" name="Google Shape;168;p24"/>
          <p:cNvSpPr/>
          <p:nvPr/>
        </p:nvSpPr>
        <p:spPr>
          <a:xfrm>
            <a:off x="1572386" y="1346089"/>
            <a:ext cx="11087364" cy="22263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E5E5E"/>
              </a:buClr>
              <a:buSzPts val="7000"/>
              <a:buFont typeface="Poppins"/>
              <a:buNone/>
            </a:pPr>
            <a:r>
              <a:rPr b="1" i="0" lang="en-US" sz="7000" u="none" cap="none" strike="noStrike">
                <a:solidFill>
                  <a:srgbClr val="5E5E5E"/>
                </a:solidFill>
                <a:latin typeface="Poppins"/>
                <a:ea typeface="Poppins"/>
                <a:cs typeface="Poppins"/>
                <a:sym typeface="Poppins"/>
              </a:rPr>
              <a:t>Overview</a:t>
            </a:r>
            <a:endParaRPr/>
          </a:p>
          <a:p>
            <a:pPr indent="0" lvl="0" marL="0" marR="0" rtl="0" algn="l">
              <a:lnSpc>
                <a:spcPct val="100000"/>
              </a:lnSpc>
              <a:spcBef>
                <a:spcPts val="0"/>
              </a:spcBef>
              <a:spcAft>
                <a:spcPts val="0"/>
              </a:spcAft>
              <a:buClr>
                <a:srgbClr val="5E5E5E"/>
              </a:buClr>
              <a:buSzPts val="7000"/>
              <a:buFont typeface="Poppins"/>
              <a:buNone/>
            </a:pPr>
            <a:r>
              <a:rPr b="1" i="0" lang="en-US" sz="7000" u="none" cap="none" strike="noStrike">
                <a:solidFill>
                  <a:srgbClr val="5E5E5E"/>
                </a:solidFill>
                <a:latin typeface="Poppins"/>
                <a:ea typeface="Poppins"/>
                <a:cs typeface="Poppins"/>
                <a:sym typeface="Poppins"/>
              </a:rPr>
              <a:t>of Growth</a:t>
            </a:r>
            <a:endParaRPr/>
          </a:p>
        </p:txBody>
      </p:sp>
      <p:sp>
        <p:nvSpPr>
          <p:cNvPr id="169" name="Google Shape;169;p24"/>
          <p:cNvSpPr/>
          <p:nvPr/>
        </p:nvSpPr>
        <p:spPr>
          <a:xfrm>
            <a:off x="6606654" y="7961858"/>
            <a:ext cx="14920921" cy="59943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800"/>
              <a:buFont typeface="Poppins"/>
              <a:buNone/>
            </a:pPr>
            <a:r>
              <a:rPr b="0" i="0" lang="en-US" sz="2800" u="none" cap="none" strike="noStrike">
                <a:solidFill>
                  <a:srgbClr val="FFFFFF"/>
                </a:solidFill>
                <a:latin typeface="Poppins"/>
                <a:ea typeface="Poppins"/>
                <a:cs typeface="Poppins"/>
                <a:sym typeface="Poppins"/>
              </a:rPr>
              <a:t>increase in customer satisfaction with produced toys as of March 2024.</a:t>
            </a:r>
            <a:endParaRPr/>
          </a:p>
        </p:txBody>
      </p:sp>
      <p:sp>
        <p:nvSpPr>
          <p:cNvPr id="170" name="Google Shape;170;p24"/>
          <p:cNvSpPr/>
          <p:nvPr/>
        </p:nvSpPr>
        <p:spPr>
          <a:xfrm>
            <a:off x="1506165" y="6926215"/>
            <a:ext cx="4376509" cy="3136888"/>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16D01"/>
              </a:buClr>
              <a:buSzPts val="17000"/>
              <a:buFont typeface="Poppins"/>
              <a:buNone/>
            </a:pPr>
            <a:r>
              <a:rPr b="1" i="0" lang="en-US" sz="17000" u="none" cap="none" strike="noStrike">
                <a:solidFill>
                  <a:srgbClr val="016D01"/>
                </a:solidFill>
                <a:latin typeface="Poppins"/>
                <a:ea typeface="Poppins"/>
                <a:cs typeface="Poppins"/>
                <a:sym typeface="Poppins"/>
              </a:rPr>
              <a:t>70%</a:t>
            </a:r>
            <a:endParaRPr/>
          </a:p>
        </p:txBody>
      </p:sp>
      <p:sp>
        <p:nvSpPr>
          <p:cNvPr id="171" name="Google Shape;171;p24"/>
          <p:cNvSpPr/>
          <p:nvPr/>
        </p:nvSpPr>
        <p:spPr>
          <a:xfrm>
            <a:off x="6606654" y="5163414"/>
            <a:ext cx="10336718" cy="59943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800"/>
              <a:buFont typeface="Poppins"/>
              <a:buNone/>
            </a:pPr>
            <a:r>
              <a:rPr b="0" i="0" lang="en-US" sz="2800" u="none" cap="none" strike="noStrike">
                <a:solidFill>
                  <a:srgbClr val="FFFFFF"/>
                </a:solidFill>
                <a:latin typeface="Poppins"/>
                <a:ea typeface="Poppins"/>
                <a:cs typeface="Poppins"/>
                <a:sym typeface="Poppins"/>
              </a:rPr>
              <a:t>increase in annual profits as of December 2025.</a:t>
            </a:r>
            <a:endParaRPr/>
          </a:p>
        </p:txBody>
      </p:sp>
      <p:sp>
        <p:nvSpPr>
          <p:cNvPr id="172" name="Google Shape;172;p24"/>
          <p:cNvSpPr/>
          <p:nvPr/>
        </p:nvSpPr>
        <p:spPr>
          <a:xfrm>
            <a:off x="1422772" y="4127770"/>
            <a:ext cx="4965273" cy="3136888"/>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4C7F"/>
              </a:buClr>
              <a:buSzPts val="17000"/>
              <a:buFont typeface="Poppins"/>
              <a:buNone/>
            </a:pPr>
            <a:r>
              <a:rPr b="1" i="0" lang="en-US" sz="17000" u="none" cap="none" strike="noStrike">
                <a:solidFill>
                  <a:srgbClr val="004C7F"/>
                </a:solidFill>
                <a:latin typeface="Poppins"/>
                <a:ea typeface="Poppins"/>
                <a:cs typeface="Poppins"/>
                <a:sym typeface="Poppins"/>
              </a:rPr>
              <a:t>63%</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pic>
        <p:nvPicPr>
          <p:cNvPr id="177" name="Google Shape;177;p25"/>
          <p:cNvPicPr preferRelativeResize="0"/>
          <p:nvPr/>
        </p:nvPicPr>
        <p:blipFill rotWithShape="1">
          <a:blip r:embed="rId3">
            <a:alphaModFix/>
          </a:blip>
          <a:srcRect b="17244" l="0" r="12853" t="10717"/>
          <a:stretch/>
        </p:blipFill>
        <p:spPr>
          <a:xfrm>
            <a:off x="-30352" y="-80566"/>
            <a:ext cx="24555440" cy="13877132"/>
          </a:xfrm>
          <a:prstGeom prst="rect">
            <a:avLst/>
          </a:prstGeom>
          <a:noFill/>
          <a:ln>
            <a:noFill/>
          </a:ln>
        </p:spPr>
      </p:pic>
      <p:sp>
        <p:nvSpPr>
          <p:cNvPr id="178" name="Google Shape;178;p25"/>
          <p:cNvSpPr/>
          <p:nvPr/>
        </p:nvSpPr>
        <p:spPr>
          <a:xfrm>
            <a:off x="2751190" y="2191951"/>
            <a:ext cx="18881620" cy="9332099"/>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9" name="Google Shape;179;p25"/>
          <p:cNvSpPr/>
          <p:nvPr/>
        </p:nvSpPr>
        <p:spPr>
          <a:xfrm>
            <a:off x="4193029" y="5663115"/>
            <a:ext cx="15038637" cy="4261423"/>
          </a:xfrm>
          <a:prstGeom prst="rect">
            <a:avLst/>
          </a:prstGeom>
          <a:noFill/>
          <a:ln>
            <a:noFill/>
          </a:ln>
        </p:spPr>
        <p:txBody>
          <a:bodyPr anchorCtr="0" anchor="ctr" bIns="50800" lIns="50800" spcFirstLastPara="1" rIns="50800" wrap="square" tIns="50800">
            <a:noAutofit/>
          </a:bodyPr>
          <a:lstStyle/>
          <a:p>
            <a:pPr indent="0" lvl="0" marL="0" marR="0" rtl="0" algn="just">
              <a:lnSpc>
                <a:spcPct val="130000"/>
              </a:lnSpc>
              <a:spcBef>
                <a:spcPts val="0"/>
              </a:spcBef>
              <a:spcAft>
                <a:spcPts val="0"/>
              </a:spcAft>
              <a:buClr>
                <a:srgbClr val="5E5E5E"/>
              </a:buClr>
              <a:buSzPts val="3000"/>
              <a:buFont typeface="Poppins SemiBold"/>
              <a:buNone/>
            </a:pPr>
            <a:r>
              <a:rPr b="0" i="0" lang="en-US" sz="3000" u="none" cap="none" strike="noStrike">
                <a:solidFill>
                  <a:srgbClr val="5E5E5E"/>
                </a:solidFill>
                <a:latin typeface="Poppins SemiBold"/>
                <a:ea typeface="Poppins SemiBold"/>
                <a:cs typeface="Poppins SemiBold"/>
                <a:sym typeface="Poppins SemiBold"/>
              </a:rPr>
              <a:t>Excellent Quality and Affordable Products</a:t>
            </a:r>
            <a:endParaRPr/>
          </a:p>
          <a:p>
            <a:pPr indent="0" lvl="0" marL="0" marR="0" rtl="0" algn="just">
              <a:lnSpc>
                <a:spcPct val="130000"/>
              </a:lnSpc>
              <a:spcBef>
                <a:spcPts val="0"/>
              </a:spcBef>
              <a:spcAft>
                <a:spcPts val="0"/>
              </a:spcAft>
              <a:buClr>
                <a:srgbClr val="5E5E5E"/>
              </a:buClr>
              <a:buSzPts val="3000"/>
              <a:buFont typeface="Poppins SemiBold"/>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30000"/>
              </a:lnSpc>
              <a:spcBef>
                <a:spcPts val="0"/>
              </a:spcBef>
              <a:spcAft>
                <a:spcPts val="0"/>
              </a:spcAft>
              <a:buClr>
                <a:srgbClr val="5E5E5E"/>
              </a:buClr>
              <a:buSzPts val="3000"/>
              <a:buFont typeface="Poppins SemiBold"/>
              <a:buNone/>
            </a:pPr>
            <a:r>
              <a:rPr b="0" i="0" lang="en-US" sz="3000" u="none" cap="none" strike="noStrike">
                <a:solidFill>
                  <a:srgbClr val="5E5E5E"/>
                </a:solidFill>
                <a:latin typeface="Poppins SemiBold"/>
                <a:ea typeface="Poppins SemiBold"/>
                <a:cs typeface="Poppins SemiBold"/>
                <a:sym typeface="Poppins SemiBold"/>
              </a:rPr>
              <a:t>Lots of Amazing Toys</a:t>
            </a:r>
            <a:endParaRPr/>
          </a:p>
          <a:p>
            <a:pPr indent="0" lvl="0" marL="0" marR="0" rtl="0" algn="just">
              <a:lnSpc>
                <a:spcPct val="130000"/>
              </a:lnSpc>
              <a:spcBef>
                <a:spcPts val="0"/>
              </a:spcBef>
              <a:spcAft>
                <a:spcPts val="0"/>
              </a:spcAft>
              <a:buClr>
                <a:srgbClr val="5E5E5E"/>
              </a:buClr>
              <a:buSzPts val="3000"/>
              <a:buFont typeface="Poppins SemiBold"/>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30000"/>
              </a:lnSpc>
              <a:spcBef>
                <a:spcPts val="0"/>
              </a:spcBef>
              <a:spcAft>
                <a:spcPts val="0"/>
              </a:spcAft>
              <a:buClr>
                <a:srgbClr val="5E5E5E"/>
              </a:buClr>
              <a:buSzPts val="3000"/>
              <a:buFont typeface="Poppins SemiBold"/>
              <a:buNone/>
            </a:pPr>
            <a:r>
              <a:rPr b="0" i="0" lang="en-US" sz="3000" u="none" cap="none" strike="noStrike">
                <a:solidFill>
                  <a:srgbClr val="5E5E5E"/>
                </a:solidFill>
                <a:latin typeface="Poppins SemiBold"/>
                <a:ea typeface="Poppins SemiBold"/>
                <a:cs typeface="Poppins SemiBold"/>
                <a:sym typeface="Poppins SemiBold"/>
              </a:rPr>
              <a:t>World Wide Shipment</a:t>
            </a:r>
            <a:endParaRPr/>
          </a:p>
          <a:p>
            <a:pPr indent="0" lvl="0" marL="0" marR="0" rtl="0" algn="just">
              <a:lnSpc>
                <a:spcPct val="130000"/>
              </a:lnSpc>
              <a:spcBef>
                <a:spcPts val="0"/>
              </a:spcBef>
              <a:spcAft>
                <a:spcPts val="0"/>
              </a:spcAft>
              <a:buClr>
                <a:srgbClr val="5E5E5E"/>
              </a:buClr>
              <a:buSzPts val="3000"/>
              <a:buFont typeface="Poppins SemiBold"/>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30000"/>
              </a:lnSpc>
              <a:spcBef>
                <a:spcPts val="0"/>
              </a:spcBef>
              <a:spcAft>
                <a:spcPts val="0"/>
              </a:spcAft>
              <a:buClr>
                <a:srgbClr val="5E5E5E"/>
              </a:buClr>
              <a:buSzPts val="3000"/>
              <a:buFont typeface="Poppins SemiBold"/>
              <a:buNone/>
            </a:pPr>
            <a:r>
              <a:rPr b="0" i="0" lang="en-US" sz="3000" u="none" cap="none" strike="noStrike">
                <a:solidFill>
                  <a:srgbClr val="5E5E5E"/>
                </a:solidFill>
                <a:latin typeface="Poppins SemiBold"/>
                <a:ea typeface="Poppins SemiBold"/>
                <a:cs typeface="Poppins SemiBold"/>
                <a:sym typeface="Poppins SemiBold"/>
              </a:rPr>
              <a:t>Friendly Customer Care &amp; Service</a:t>
            </a:r>
            <a:endParaRPr/>
          </a:p>
        </p:txBody>
      </p:sp>
      <p:sp>
        <p:nvSpPr>
          <p:cNvPr id="180" name="Google Shape;180;p25"/>
          <p:cNvSpPr/>
          <p:nvPr/>
        </p:nvSpPr>
        <p:spPr>
          <a:xfrm>
            <a:off x="4193029" y="3980887"/>
            <a:ext cx="8015357" cy="1358895"/>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FCE529"/>
              </a:buClr>
              <a:buSzPts val="7000"/>
              <a:buFont typeface="Poppins"/>
              <a:buNone/>
            </a:pPr>
            <a:r>
              <a:rPr b="1" i="0" lang="en-US" sz="7000" u="none" cap="none" strike="noStrike">
                <a:solidFill>
                  <a:srgbClr val="FCE529"/>
                </a:solidFill>
                <a:latin typeface="Poppins"/>
                <a:ea typeface="Poppins"/>
                <a:cs typeface="Poppins"/>
                <a:sym typeface="Poppins"/>
              </a:rPr>
              <a:t>What We Offer</a:t>
            </a:r>
            <a:endParaRPr/>
          </a:p>
        </p:txBody>
      </p:sp>
      <p:pic>
        <p:nvPicPr>
          <p:cNvPr id="181" name="Google Shape;181;p25"/>
          <p:cNvPicPr preferRelativeResize="0"/>
          <p:nvPr/>
        </p:nvPicPr>
        <p:blipFill rotWithShape="1">
          <a:blip r:embed="rId3">
            <a:alphaModFix/>
          </a:blip>
          <a:srcRect b="38007" l="51375" r="28379" t="32382"/>
          <a:stretch/>
        </p:blipFill>
        <p:spPr>
          <a:xfrm>
            <a:off x="14428408" y="4084105"/>
            <a:ext cx="5700210" cy="5700065"/>
          </a:xfrm>
          <a:custGeom>
            <a:rect b="b" l="l" r="r" t="t"/>
            <a:pathLst>
              <a:path extrusionOk="0" h="20595" w="19679">
                <a:moveTo>
                  <a:pt x="9839"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9" y="0"/>
                </a:cubicBezTo>
                <a:close/>
              </a:path>
            </a:pathLst>
          </a:cu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26"/>
          <p:cNvSpPr/>
          <p:nvPr/>
        </p:nvSpPr>
        <p:spPr>
          <a:xfrm>
            <a:off x="-19547" y="-36480"/>
            <a:ext cx="12270681" cy="3954530"/>
          </a:xfrm>
          <a:prstGeom prst="rect">
            <a:avLst/>
          </a:prstGeom>
          <a:solidFill>
            <a:srgbClr val="96195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87" name="Google Shape;187;p26"/>
          <p:cNvPicPr preferRelativeResize="0"/>
          <p:nvPr/>
        </p:nvPicPr>
        <p:blipFill rotWithShape="1">
          <a:blip r:embed="rId3">
            <a:alphaModFix/>
          </a:blip>
          <a:srcRect b="6641" l="25067" r="24011" t="32140"/>
          <a:stretch/>
        </p:blipFill>
        <p:spPr>
          <a:xfrm>
            <a:off x="12170568" y="3905349"/>
            <a:ext cx="6123782" cy="9816241"/>
          </a:xfrm>
          <a:prstGeom prst="rect">
            <a:avLst/>
          </a:prstGeom>
          <a:noFill/>
          <a:ln>
            <a:noFill/>
          </a:ln>
        </p:spPr>
      </p:pic>
      <p:sp>
        <p:nvSpPr>
          <p:cNvPr id="188" name="Google Shape;188;p26"/>
          <p:cNvSpPr/>
          <p:nvPr/>
        </p:nvSpPr>
        <p:spPr>
          <a:xfrm>
            <a:off x="-20241" y="1491431"/>
            <a:ext cx="12180492" cy="1257296"/>
          </a:xfrm>
          <a:prstGeom prst="rect">
            <a:avLst/>
          </a:prstGeom>
          <a:noFill/>
          <a:ln>
            <a:noFill/>
          </a:ln>
        </p:spPr>
        <p:txBody>
          <a:bodyPr anchorCtr="0" anchor="ctr" bIns="0" lIns="0" spcFirstLastPara="1" rIns="0" wrap="square" tIns="0">
            <a:noAutofit/>
          </a:bodyPr>
          <a:lstStyle/>
          <a:p>
            <a:pPr indent="0" lvl="0" marL="0" marR="0" rtl="0" algn="ctr">
              <a:lnSpc>
                <a:spcPct val="7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Image Gallery</a:t>
            </a:r>
            <a:endParaRPr/>
          </a:p>
        </p:txBody>
      </p:sp>
      <p:pic>
        <p:nvPicPr>
          <p:cNvPr id="189" name="Google Shape;189;p26"/>
          <p:cNvPicPr preferRelativeResize="0"/>
          <p:nvPr/>
        </p:nvPicPr>
        <p:blipFill rotWithShape="1">
          <a:blip r:embed="rId4">
            <a:alphaModFix/>
          </a:blip>
          <a:srcRect b="51265" l="317" r="316" t="27501"/>
          <a:stretch/>
        </p:blipFill>
        <p:spPr>
          <a:xfrm>
            <a:off x="12203013" y="1620"/>
            <a:ext cx="12180293" cy="3903730"/>
          </a:xfrm>
          <a:prstGeom prst="rect">
            <a:avLst/>
          </a:prstGeom>
          <a:noFill/>
          <a:ln>
            <a:noFill/>
          </a:ln>
        </p:spPr>
      </p:pic>
      <p:pic>
        <p:nvPicPr>
          <p:cNvPr id="190" name="Google Shape;190;p26"/>
          <p:cNvPicPr preferRelativeResize="0"/>
          <p:nvPr/>
        </p:nvPicPr>
        <p:blipFill rotWithShape="1">
          <a:blip r:embed="rId5">
            <a:alphaModFix/>
          </a:blip>
          <a:srcRect b="6819" l="7339" r="54093" t="494"/>
          <a:stretch/>
        </p:blipFill>
        <p:spPr>
          <a:xfrm>
            <a:off x="6076453" y="3905349"/>
            <a:ext cx="6123783" cy="9816241"/>
          </a:xfrm>
          <a:prstGeom prst="rect">
            <a:avLst/>
          </a:prstGeom>
          <a:noFill/>
          <a:ln>
            <a:noFill/>
          </a:ln>
        </p:spPr>
      </p:pic>
      <p:pic>
        <p:nvPicPr>
          <p:cNvPr id="191" name="Google Shape;191;p26"/>
          <p:cNvPicPr preferRelativeResize="0"/>
          <p:nvPr/>
        </p:nvPicPr>
        <p:blipFill rotWithShape="1">
          <a:blip r:embed="rId6">
            <a:alphaModFix/>
          </a:blip>
          <a:srcRect b="17490" l="32803" r="35919" t="7304"/>
          <a:stretch/>
        </p:blipFill>
        <p:spPr>
          <a:xfrm>
            <a:off x="5853" y="3905349"/>
            <a:ext cx="6123783" cy="9816241"/>
          </a:xfrm>
          <a:prstGeom prst="rect">
            <a:avLst/>
          </a:prstGeom>
          <a:noFill/>
          <a:ln>
            <a:noFill/>
          </a:ln>
        </p:spPr>
      </p:pic>
      <p:pic>
        <p:nvPicPr>
          <p:cNvPr id="192" name="Google Shape;192;p26"/>
          <p:cNvPicPr preferRelativeResize="0"/>
          <p:nvPr/>
        </p:nvPicPr>
        <p:blipFill rotWithShape="1">
          <a:blip r:embed="rId7">
            <a:alphaModFix/>
          </a:blip>
          <a:srcRect b="1566" l="38654" r="19217" t="8394"/>
          <a:stretch/>
        </p:blipFill>
        <p:spPr>
          <a:xfrm>
            <a:off x="18291969" y="3905349"/>
            <a:ext cx="6123782" cy="981624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11979"/>
        </a:solidFill>
      </p:bgPr>
    </p:bg>
    <p:spTree>
      <p:nvGrpSpPr>
        <p:cNvPr id="196" name="Shape 196"/>
        <p:cNvGrpSpPr/>
        <p:nvPr/>
      </p:nvGrpSpPr>
      <p:grpSpPr>
        <a:xfrm>
          <a:off x="0" y="0"/>
          <a:ext cx="0" cy="0"/>
          <a:chOff x="0" y="0"/>
          <a:chExt cx="0" cy="0"/>
        </a:xfrm>
      </p:grpSpPr>
      <p:pic>
        <p:nvPicPr>
          <p:cNvPr id="197" name="Google Shape;197;p27"/>
          <p:cNvPicPr preferRelativeResize="0"/>
          <p:nvPr/>
        </p:nvPicPr>
        <p:blipFill rotWithShape="1">
          <a:blip r:embed="rId3">
            <a:alphaModFix/>
          </a:blip>
          <a:srcRect b="51532" l="31215" r="33251" t="12933"/>
          <a:stretch/>
        </p:blipFill>
        <p:spPr>
          <a:xfrm flipH="1">
            <a:off x="9755181" y="3912992"/>
            <a:ext cx="4873633" cy="4873828"/>
          </a:xfrm>
          <a:custGeom>
            <a:rect b="b" l="l" r="r" t="t"/>
            <a:pathLst>
              <a:path extrusionOk="0" h="20595" w="19679">
                <a:moveTo>
                  <a:pt x="9838" y="0"/>
                </a:moveTo>
                <a:cubicBezTo>
                  <a:pt x="7320"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6" y="0"/>
                  <a:pt x="9838" y="0"/>
                </a:cubicBezTo>
                <a:close/>
              </a:path>
            </a:pathLst>
          </a:custGeom>
          <a:noFill/>
          <a:ln>
            <a:noFill/>
          </a:ln>
        </p:spPr>
      </p:pic>
      <p:pic>
        <p:nvPicPr>
          <p:cNvPr id="198" name="Google Shape;198;p27"/>
          <p:cNvPicPr preferRelativeResize="0"/>
          <p:nvPr/>
        </p:nvPicPr>
        <p:blipFill rotWithShape="1">
          <a:blip r:embed="rId4">
            <a:alphaModFix/>
          </a:blip>
          <a:srcRect b="26614" l="565" r="9234" t="13249"/>
          <a:stretch/>
        </p:blipFill>
        <p:spPr>
          <a:xfrm flipH="1">
            <a:off x="16698906" y="3912992"/>
            <a:ext cx="4873633" cy="4873828"/>
          </a:xfrm>
          <a:custGeom>
            <a:rect b="b" l="l" r="r" t="t"/>
            <a:pathLst>
              <a:path extrusionOk="0" h="20595" w="19679">
                <a:moveTo>
                  <a:pt x="9838" y="0"/>
                </a:moveTo>
                <a:cubicBezTo>
                  <a:pt x="7320"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6" y="0"/>
                  <a:pt x="9838" y="0"/>
                </a:cubicBezTo>
                <a:close/>
              </a:path>
            </a:pathLst>
          </a:custGeom>
          <a:noFill/>
          <a:ln>
            <a:noFill/>
          </a:ln>
        </p:spPr>
      </p:pic>
      <p:pic>
        <p:nvPicPr>
          <p:cNvPr id="199" name="Google Shape;199;p27"/>
          <p:cNvPicPr preferRelativeResize="0"/>
          <p:nvPr/>
        </p:nvPicPr>
        <p:blipFill rotWithShape="1">
          <a:blip r:embed="rId5">
            <a:alphaModFix/>
          </a:blip>
          <a:srcRect b="52196" l="31529" r="21322" t="16370"/>
          <a:stretch/>
        </p:blipFill>
        <p:spPr>
          <a:xfrm flipH="1">
            <a:off x="2855731" y="3912992"/>
            <a:ext cx="4873633" cy="4873828"/>
          </a:xfrm>
          <a:custGeom>
            <a:rect b="b" l="l" r="r" t="t"/>
            <a:pathLst>
              <a:path extrusionOk="0" h="20595" w="19679">
                <a:moveTo>
                  <a:pt x="9838" y="0"/>
                </a:moveTo>
                <a:cubicBezTo>
                  <a:pt x="7320"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6" y="0"/>
                  <a:pt x="9838" y="0"/>
                </a:cubicBezTo>
                <a:close/>
              </a:path>
            </a:pathLst>
          </a:custGeom>
          <a:noFill/>
          <a:ln>
            <a:noFill/>
          </a:ln>
        </p:spPr>
      </p:pic>
      <p:sp>
        <p:nvSpPr>
          <p:cNvPr id="200" name="Google Shape;200;p27"/>
          <p:cNvSpPr/>
          <p:nvPr/>
        </p:nvSpPr>
        <p:spPr>
          <a:xfrm>
            <a:off x="7159511" y="1371412"/>
            <a:ext cx="10084026" cy="125729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The Team</a:t>
            </a:r>
            <a:endParaRPr/>
          </a:p>
        </p:txBody>
      </p:sp>
      <p:sp>
        <p:nvSpPr>
          <p:cNvPr id="201" name="Google Shape;201;p27"/>
          <p:cNvSpPr/>
          <p:nvPr/>
        </p:nvSpPr>
        <p:spPr>
          <a:xfrm>
            <a:off x="9377080" y="9225078"/>
            <a:ext cx="5629840" cy="100329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87F84D"/>
              </a:buClr>
              <a:buSzPts val="5000"/>
              <a:buFont typeface="Poppins"/>
              <a:buNone/>
            </a:pPr>
            <a:r>
              <a:rPr b="1" i="0" lang="en-US" sz="5000" u="none" cap="none" strike="noStrike">
                <a:solidFill>
                  <a:srgbClr val="87F84D"/>
                </a:solidFill>
                <a:latin typeface="Poppins"/>
                <a:ea typeface="Poppins"/>
                <a:cs typeface="Poppins"/>
                <a:sym typeface="Poppins"/>
              </a:rPr>
              <a:t>Kevin Forster</a:t>
            </a:r>
            <a:endParaRPr/>
          </a:p>
        </p:txBody>
      </p:sp>
      <p:sp>
        <p:nvSpPr>
          <p:cNvPr id="202" name="Google Shape;202;p27"/>
          <p:cNvSpPr/>
          <p:nvPr/>
        </p:nvSpPr>
        <p:spPr>
          <a:xfrm>
            <a:off x="9386604" y="10222661"/>
            <a:ext cx="5629840" cy="552449"/>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Chairman &amp; Founder</a:t>
            </a:r>
            <a:endParaRPr/>
          </a:p>
        </p:txBody>
      </p:sp>
      <p:sp>
        <p:nvSpPr>
          <p:cNvPr id="203" name="Google Shape;203;p27"/>
          <p:cNvSpPr/>
          <p:nvPr/>
        </p:nvSpPr>
        <p:spPr>
          <a:xfrm>
            <a:off x="16276356" y="7877989"/>
            <a:ext cx="5629840" cy="293369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E8CC4"/>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FE8CC4"/>
              </a:buClr>
              <a:buSzPts val="5000"/>
              <a:buFont typeface="Poppins"/>
              <a:buNone/>
            </a:pPr>
            <a:r>
              <a:rPr b="1" i="0" lang="en-US" sz="5000" u="none" cap="none" strike="noStrike">
                <a:solidFill>
                  <a:srgbClr val="FE8CC4"/>
                </a:solidFill>
                <a:latin typeface="Poppins"/>
                <a:ea typeface="Poppins"/>
                <a:cs typeface="Poppins"/>
                <a:sym typeface="Poppins"/>
              </a:rPr>
              <a:t>Wendy Mills</a:t>
            </a:r>
            <a:endParaRPr/>
          </a:p>
        </p:txBody>
      </p:sp>
      <p:sp>
        <p:nvSpPr>
          <p:cNvPr id="204" name="Google Shape;204;p27"/>
          <p:cNvSpPr/>
          <p:nvPr/>
        </p:nvSpPr>
        <p:spPr>
          <a:xfrm>
            <a:off x="16320805" y="10222661"/>
            <a:ext cx="5629840" cy="552449"/>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Chief Product Officer</a:t>
            </a:r>
            <a:endParaRPr/>
          </a:p>
        </p:txBody>
      </p:sp>
      <p:sp>
        <p:nvSpPr>
          <p:cNvPr id="205" name="Google Shape;205;p27"/>
          <p:cNvSpPr/>
          <p:nvPr/>
        </p:nvSpPr>
        <p:spPr>
          <a:xfrm>
            <a:off x="2468280" y="9225077"/>
            <a:ext cx="5629840" cy="100329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6FFDEA"/>
              </a:buClr>
              <a:buSzPts val="5000"/>
              <a:buFont typeface="Poppins"/>
              <a:buNone/>
            </a:pPr>
            <a:r>
              <a:rPr b="1" i="0" lang="en-US" sz="5000" u="none" cap="none" strike="noStrike">
                <a:solidFill>
                  <a:srgbClr val="6FFDEA"/>
                </a:solidFill>
                <a:latin typeface="Poppins"/>
                <a:ea typeface="Poppins"/>
                <a:cs typeface="Poppins"/>
                <a:sym typeface="Poppins"/>
              </a:rPr>
              <a:t>Carter Hall</a:t>
            </a:r>
            <a:endParaRPr/>
          </a:p>
        </p:txBody>
      </p:sp>
      <p:sp>
        <p:nvSpPr>
          <p:cNvPr id="206" name="Google Shape;206;p27"/>
          <p:cNvSpPr/>
          <p:nvPr/>
        </p:nvSpPr>
        <p:spPr>
          <a:xfrm>
            <a:off x="2477804" y="10222661"/>
            <a:ext cx="5629840" cy="552449"/>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Chief Operating Officer</a:t>
            </a:r>
            <a:endParaRPr/>
          </a:p>
        </p:txBody>
      </p:sp>
      <p:sp>
        <p:nvSpPr>
          <p:cNvPr id="207" name="Google Shape;207;p27"/>
          <p:cNvSpPr/>
          <p:nvPr/>
        </p:nvSpPr>
        <p:spPr>
          <a:xfrm>
            <a:off x="31572200" y="-8356600"/>
            <a:ext cx="1270000" cy="1270000"/>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8" name="Google Shape;208;p27"/>
          <p:cNvSpPr/>
          <p:nvPr/>
        </p:nvSpPr>
        <p:spPr>
          <a:xfrm>
            <a:off x="3223389" y="-2710091"/>
            <a:ext cx="4527610" cy="4527610"/>
          </a:xfrm>
          <a:prstGeom prst="ellipse">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9" name="Google Shape;209;p27"/>
          <p:cNvSpPr/>
          <p:nvPr/>
        </p:nvSpPr>
        <p:spPr>
          <a:xfrm>
            <a:off x="938332" y="11392416"/>
            <a:ext cx="1279088" cy="1279088"/>
          </a:xfrm>
          <a:prstGeom prst="ellipse">
            <a:avLst/>
          </a:prstGeom>
          <a:solidFill>
            <a:srgbClr val="FDFB6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DFB65"/>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0" name="Google Shape;210;p27"/>
          <p:cNvSpPr/>
          <p:nvPr/>
        </p:nvSpPr>
        <p:spPr>
          <a:xfrm>
            <a:off x="14638059" y="12045851"/>
            <a:ext cx="3339069" cy="3339069"/>
          </a:xfrm>
          <a:prstGeom prst="ellipse">
            <a:avLst/>
          </a:prstGeom>
          <a:solidFill>
            <a:schemeClr val="accent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pic>
        <p:nvPicPr>
          <p:cNvPr id="215" name="Google Shape;215;p28"/>
          <p:cNvPicPr preferRelativeResize="0"/>
          <p:nvPr/>
        </p:nvPicPr>
        <p:blipFill rotWithShape="1">
          <a:blip r:embed="rId3">
            <a:alphaModFix/>
          </a:blip>
          <a:srcRect b="776" l="279" r="0" t="24531"/>
          <a:stretch/>
        </p:blipFill>
        <p:spPr>
          <a:xfrm>
            <a:off x="-53379" y="-17519"/>
            <a:ext cx="12239274" cy="13751038"/>
          </a:xfrm>
          <a:prstGeom prst="rect">
            <a:avLst/>
          </a:prstGeom>
          <a:noFill/>
          <a:ln>
            <a:noFill/>
          </a:ln>
        </p:spPr>
      </p:pic>
      <p:sp>
        <p:nvSpPr>
          <p:cNvPr id="216" name="Google Shape;216;p28"/>
          <p:cNvSpPr/>
          <p:nvPr/>
        </p:nvSpPr>
        <p:spPr>
          <a:xfrm>
            <a:off x="12179499" y="-17519"/>
            <a:ext cx="12245579" cy="13751038"/>
          </a:xfrm>
          <a:prstGeom prst="rect">
            <a:avLst/>
          </a:prstGeom>
          <a:solidFill>
            <a:srgbClr val="55C1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7" name="Google Shape;217;p28"/>
          <p:cNvSpPr/>
          <p:nvPr/>
        </p:nvSpPr>
        <p:spPr>
          <a:xfrm>
            <a:off x="10556874" y="4410074"/>
            <a:ext cx="3270251" cy="3270251"/>
          </a:xfrm>
          <a:prstGeom prst="ellipse">
            <a:avLst/>
          </a:prstGeom>
          <a:solidFill>
            <a:schemeClr val="accent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8" name="Google Shape;218;p28"/>
          <p:cNvSpPr/>
          <p:nvPr/>
        </p:nvSpPr>
        <p:spPr>
          <a:xfrm>
            <a:off x="11182778" y="4877669"/>
            <a:ext cx="15447597" cy="6738255"/>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FFFFFF"/>
              </a:buClr>
              <a:buSzPts val="26400"/>
              <a:buFont typeface="Poppins"/>
              <a:buNone/>
            </a:pPr>
            <a:r>
              <a:rPr b="1" i="0" lang="en-US" sz="26400" u="none" cap="none" strike="noStrike">
                <a:solidFill>
                  <a:srgbClr val="FFFFFF"/>
                </a:solidFill>
                <a:latin typeface="Poppins"/>
                <a:ea typeface="Poppins"/>
                <a:cs typeface="Poppins"/>
                <a:sym typeface="Poppins"/>
              </a:rPr>
              <a:t>THANK</a:t>
            </a:r>
            <a:endParaRPr/>
          </a:p>
          <a:p>
            <a:pPr indent="0" lvl="0" marL="0" marR="0" rtl="0" algn="l">
              <a:lnSpc>
                <a:spcPct val="80000"/>
              </a:lnSpc>
              <a:spcBef>
                <a:spcPts val="0"/>
              </a:spcBef>
              <a:spcAft>
                <a:spcPts val="0"/>
              </a:spcAft>
              <a:buClr>
                <a:srgbClr val="FFFFFF"/>
              </a:buClr>
              <a:buSzPts val="26400"/>
              <a:buFont typeface="Poppins"/>
              <a:buNone/>
            </a:pPr>
            <a:r>
              <a:rPr b="1" i="0" lang="en-US" sz="26400" u="none" cap="none" strike="noStrike">
                <a:solidFill>
                  <a:srgbClr val="FFFFFF"/>
                </a:solidFill>
                <a:latin typeface="Poppins"/>
                <a:ea typeface="Poppins"/>
                <a:cs typeface="Poppins"/>
                <a:sym typeface="Poppins"/>
              </a:rPr>
              <a:t>YOU</a:t>
            </a:r>
            <a:endParaRPr/>
          </a:p>
        </p:txBody>
      </p:sp>
      <p:sp>
        <p:nvSpPr>
          <p:cNvPr id="219" name="Google Shape;219;p28"/>
          <p:cNvSpPr/>
          <p:nvPr/>
        </p:nvSpPr>
        <p:spPr>
          <a:xfrm>
            <a:off x="11182778" y="11581042"/>
            <a:ext cx="11644215" cy="779701"/>
          </a:xfrm>
          <a:prstGeom prst="rect">
            <a:avLst/>
          </a:prstGeom>
          <a:noFill/>
          <a:ln>
            <a:noFill/>
          </a:ln>
        </p:spPr>
        <p:txBody>
          <a:bodyPr anchorCtr="0" anchor="ctr" bIns="50800" lIns="50800" spcFirstLastPara="1" rIns="50800" wrap="square" tIns="50800">
            <a:noAutofit/>
          </a:bodyPr>
          <a:lstStyle/>
          <a:p>
            <a:pPr indent="0" lvl="0" marL="0" marR="0" rtl="0" algn="r">
              <a:lnSpc>
                <a:spcPct val="100000"/>
              </a:lnSpc>
              <a:spcBef>
                <a:spcPts val="0"/>
              </a:spcBef>
              <a:spcAft>
                <a:spcPts val="0"/>
              </a:spcAft>
              <a:buClr>
                <a:srgbClr val="FFFFFF"/>
              </a:buClr>
              <a:buSzPts val="4400"/>
              <a:buFont typeface="Poppins Medium"/>
              <a:buNone/>
            </a:pPr>
            <a:r>
              <a:rPr b="0" i="0" lang="en-US" sz="4400" u="none" cap="none" strike="noStrike">
                <a:solidFill>
                  <a:srgbClr val="FFFFFF"/>
                </a:solidFill>
                <a:latin typeface="Poppins Medium"/>
                <a:ea typeface="Poppins Medium"/>
                <a:cs typeface="Poppins Medium"/>
                <a:sym typeface="Poppins Medium"/>
              </a:rPr>
              <a:t>+827 238108 | invest@hope.com</a:t>
            </a:r>
            <a:endParaRPr/>
          </a:p>
        </p:txBody>
      </p:sp>
      <p:sp>
        <p:nvSpPr>
          <p:cNvPr id="220" name="Google Shape;220;p28"/>
          <p:cNvSpPr/>
          <p:nvPr/>
        </p:nvSpPr>
        <p:spPr>
          <a:xfrm>
            <a:off x="20035539" y="-5161261"/>
            <a:ext cx="8747722" cy="8747722"/>
          </a:xfrm>
          <a:prstGeom prst="ellipse">
            <a:avLst/>
          </a:prstGeom>
          <a:solidFill>
            <a:srgbClr val="6FFD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1" name="Google Shape;221;p28"/>
          <p:cNvSpPr/>
          <p:nvPr/>
        </p:nvSpPr>
        <p:spPr>
          <a:xfrm>
            <a:off x="779164" y="10514012"/>
            <a:ext cx="1592859" cy="1592859"/>
          </a:xfrm>
          <a:prstGeom prst="ellipse">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pic>
        <p:nvPicPr>
          <p:cNvPr id="66" name="Google Shape;66;p15"/>
          <p:cNvPicPr preferRelativeResize="0"/>
          <p:nvPr/>
        </p:nvPicPr>
        <p:blipFill rotWithShape="1">
          <a:blip r:embed="rId3">
            <a:alphaModFix/>
          </a:blip>
          <a:srcRect b="10216" l="208" r="2657" t="7304"/>
          <a:stretch/>
        </p:blipFill>
        <p:spPr>
          <a:xfrm>
            <a:off x="0" y="-25400"/>
            <a:ext cx="24383999" cy="13766800"/>
          </a:xfrm>
          <a:prstGeom prst="rect">
            <a:avLst/>
          </a:prstGeom>
          <a:noFill/>
          <a:ln>
            <a:noFill/>
          </a:ln>
        </p:spPr>
      </p:pic>
      <p:sp>
        <p:nvSpPr>
          <p:cNvPr id="67" name="Google Shape;67;p15"/>
          <p:cNvSpPr/>
          <p:nvPr/>
        </p:nvSpPr>
        <p:spPr>
          <a:xfrm>
            <a:off x="1752848" y="3531592"/>
            <a:ext cx="6238082" cy="8553649"/>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8" name="Google Shape;68;p15"/>
          <p:cNvSpPr/>
          <p:nvPr/>
        </p:nvSpPr>
        <p:spPr>
          <a:xfrm>
            <a:off x="16476148" y="3531592"/>
            <a:ext cx="6238082" cy="8553649"/>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9" name="Google Shape;69;p15"/>
          <p:cNvSpPr/>
          <p:nvPr/>
        </p:nvSpPr>
        <p:spPr>
          <a:xfrm>
            <a:off x="9156037" y="3531592"/>
            <a:ext cx="6238082" cy="8553649"/>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0" name="Google Shape;70;p15"/>
          <p:cNvSpPr/>
          <p:nvPr/>
        </p:nvSpPr>
        <p:spPr>
          <a:xfrm>
            <a:off x="2539132" y="5721606"/>
            <a:ext cx="4659719" cy="4675639"/>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5E5E5E"/>
              </a:buClr>
              <a:buSzPts val="2000"/>
              <a:buFont typeface="Poppins Medium"/>
              <a:buNone/>
            </a:pPr>
            <a:r>
              <a:rPr b="0" i="0" lang="en-US" sz="2000" u="none" cap="none" strike="noStrike">
                <a:solidFill>
                  <a:srgbClr val="5E5E5E"/>
                </a:solidFill>
                <a:latin typeface="Poppins Medium"/>
                <a:ea typeface="Poppins Medium"/>
                <a:cs typeface="Poppins Medium"/>
                <a:sym typeface="Poppins Medium"/>
              </a:rPr>
              <a:t>This will be presented to the executives of Fun Craze Toy Store on January 12, 2023 from 12pm to 6pm. This section will be presented in order to initiate a promotional marketing campaign to boost the sales and advertise the items under this section for all kids who wish to own new and good quality toys.</a:t>
            </a:r>
            <a:endParaRPr/>
          </a:p>
        </p:txBody>
      </p:sp>
      <p:sp>
        <p:nvSpPr>
          <p:cNvPr id="71" name="Google Shape;71;p15"/>
          <p:cNvSpPr/>
          <p:nvPr/>
        </p:nvSpPr>
        <p:spPr>
          <a:xfrm>
            <a:off x="2539132" y="4351069"/>
            <a:ext cx="4659719" cy="102592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EC9BD"/>
              </a:buClr>
              <a:buSzPts val="3000"/>
              <a:buFont typeface="Poppins"/>
              <a:buNone/>
            </a:pPr>
            <a:r>
              <a:rPr b="1" i="0" lang="en-US" sz="3000" u="none" cap="none" strike="noStrike">
                <a:solidFill>
                  <a:srgbClr val="2EC9BD"/>
                </a:solidFill>
                <a:latin typeface="Poppins"/>
                <a:ea typeface="Poppins"/>
                <a:cs typeface="Poppins"/>
                <a:sym typeface="Poppins"/>
              </a:rPr>
              <a:t>KIDS TOY</a:t>
            </a:r>
            <a:endParaRPr/>
          </a:p>
          <a:p>
            <a:pPr indent="0" lvl="0" marL="0" marR="0" rtl="0" algn="ctr">
              <a:lnSpc>
                <a:spcPct val="100000"/>
              </a:lnSpc>
              <a:spcBef>
                <a:spcPts val="0"/>
              </a:spcBef>
              <a:spcAft>
                <a:spcPts val="0"/>
              </a:spcAft>
              <a:buClr>
                <a:srgbClr val="2EC9BD"/>
              </a:buClr>
              <a:buSzPts val="3000"/>
              <a:buFont typeface="Poppins"/>
              <a:buNone/>
            </a:pPr>
            <a:r>
              <a:rPr b="1" i="0" lang="en-US" sz="3000" u="none" cap="none" strike="noStrike">
                <a:solidFill>
                  <a:srgbClr val="2EC9BD"/>
                </a:solidFill>
                <a:latin typeface="Poppins"/>
                <a:ea typeface="Poppins"/>
                <a:cs typeface="Poppins"/>
                <a:sym typeface="Poppins"/>
              </a:rPr>
              <a:t>SECTION</a:t>
            </a:r>
            <a:endParaRPr/>
          </a:p>
        </p:txBody>
      </p:sp>
      <p:sp>
        <p:nvSpPr>
          <p:cNvPr id="72" name="Google Shape;72;p15"/>
          <p:cNvSpPr/>
          <p:nvPr/>
        </p:nvSpPr>
        <p:spPr>
          <a:xfrm>
            <a:off x="9933856" y="5721507"/>
            <a:ext cx="4517248" cy="5642570"/>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5E5E5E"/>
              </a:buClr>
              <a:buSzPts val="2000"/>
              <a:buFont typeface="Poppins Medium"/>
              <a:buNone/>
            </a:pPr>
            <a:r>
              <a:rPr b="0" i="0" lang="en-US" sz="2000" u="none" cap="none" strike="noStrike">
                <a:solidFill>
                  <a:srgbClr val="5E5E5E"/>
                </a:solidFill>
                <a:latin typeface="Poppins Medium"/>
                <a:ea typeface="Poppins Medium"/>
                <a:cs typeface="Poppins Medium"/>
                <a:sym typeface="Poppins Medium"/>
              </a:rPr>
              <a:t>This will be presented to the executives of Fun Craze Toy Store on January 10, 2024 from 12pm to 6pm. This section is aimed to be presented in order to initiate a promotional marketing campaign to boost the sales and advertise the toys under this section for all comic book toys and action figure fans who wish to own amazing and cool action figure from the famous characters in the industry.</a:t>
            </a:r>
            <a:endParaRPr/>
          </a:p>
        </p:txBody>
      </p:sp>
      <p:sp>
        <p:nvSpPr>
          <p:cNvPr id="73" name="Google Shape;73;p15"/>
          <p:cNvSpPr/>
          <p:nvPr/>
        </p:nvSpPr>
        <p:spPr>
          <a:xfrm>
            <a:off x="9859243" y="4351069"/>
            <a:ext cx="4659720" cy="102592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1390"/>
              </a:buClr>
              <a:buSzPts val="3000"/>
              <a:buFont typeface="Poppins"/>
              <a:buNone/>
            </a:pPr>
            <a:r>
              <a:rPr b="1" i="0" lang="en-US" sz="3000" u="none" cap="none" strike="noStrike">
                <a:solidFill>
                  <a:srgbClr val="5C1390"/>
                </a:solidFill>
                <a:latin typeface="Poppins"/>
                <a:ea typeface="Poppins"/>
                <a:cs typeface="Poppins"/>
                <a:sym typeface="Poppins"/>
              </a:rPr>
              <a:t>ACTION FIGURE &amp;</a:t>
            </a:r>
            <a:endParaRPr/>
          </a:p>
          <a:p>
            <a:pPr indent="0" lvl="0" marL="0" marR="0" rtl="0" algn="ctr">
              <a:lnSpc>
                <a:spcPct val="100000"/>
              </a:lnSpc>
              <a:spcBef>
                <a:spcPts val="0"/>
              </a:spcBef>
              <a:spcAft>
                <a:spcPts val="0"/>
              </a:spcAft>
              <a:buClr>
                <a:srgbClr val="5C1390"/>
              </a:buClr>
              <a:buSzPts val="3000"/>
              <a:buFont typeface="Poppins"/>
              <a:buNone/>
            </a:pPr>
            <a:r>
              <a:rPr b="1" i="0" lang="en-US" sz="3000" u="none" cap="none" strike="noStrike">
                <a:solidFill>
                  <a:srgbClr val="5C1390"/>
                </a:solidFill>
                <a:latin typeface="Poppins"/>
                <a:ea typeface="Poppins"/>
                <a:cs typeface="Poppins"/>
                <a:sym typeface="Poppins"/>
              </a:rPr>
              <a:t>COMIC TOYS SECTION</a:t>
            </a:r>
            <a:endParaRPr/>
          </a:p>
        </p:txBody>
      </p:sp>
      <p:sp>
        <p:nvSpPr>
          <p:cNvPr id="74" name="Google Shape;74;p15"/>
          <p:cNvSpPr/>
          <p:nvPr/>
        </p:nvSpPr>
        <p:spPr>
          <a:xfrm>
            <a:off x="17251616" y="5725971"/>
            <a:ext cx="4514689" cy="471924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5E5E5E"/>
              </a:buClr>
              <a:buSzPts val="2000"/>
              <a:buFont typeface="Poppins Medium"/>
              <a:buNone/>
            </a:pPr>
            <a:r>
              <a:rPr b="0" i="0" lang="en-US" sz="2000" u="none" cap="none" strike="noStrike">
                <a:solidFill>
                  <a:srgbClr val="5E5E5E"/>
                </a:solidFill>
                <a:latin typeface="Poppins Medium"/>
                <a:ea typeface="Poppins Medium"/>
                <a:cs typeface="Poppins Medium"/>
                <a:sym typeface="Poppins Medium"/>
              </a:rPr>
              <a:t>This 1 day crazy sale on great selections is a marketing strategy which will be presented to the executives of Fun Craze Toy Store on January 16, 2024 from 12pm to 6pm. The aim of this sale is to boost the sales and advertise all toys sold by the store for all who wish to own new, amazing and excellent quality toys. </a:t>
            </a:r>
            <a:endParaRPr/>
          </a:p>
        </p:txBody>
      </p:sp>
      <p:sp>
        <p:nvSpPr>
          <p:cNvPr id="75" name="Google Shape;75;p15"/>
          <p:cNvSpPr/>
          <p:nvPr/>
        </p:nvSpPr>
        <p:spPr>
          <a:xfrm>
            <a:off x="17197830" y="4346556"/>
            <a:ext cx="4659720" cy="102592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E2DD55"/>
              </a:buClr>
              <a:buSzPts val="3000"/>
              <a:buFont typeface="Poppins"/>
              <a:buNone/>
            </a:pPr>
            <a:r>
              <a:rPr b="1" i="0" lang="en-US" sz="3000" u="none" cap="none" strike="noStrike">
                <a:solidFill>
                  <a:srgbClr val="E2DD55"/>
                </a:solidFill>
                <a:latin typeface="Poppins"/>
                <a:ea typeface="Poppins"/>
                <a:cs typeface="Poppins"/>
                <a:sym typeface="Poppins"/>
              </a:rPr>
              <a:t>1 DAY CRAZY SALE</a:t>
            </a:r>
            <a:endParaRPr/>
          </a:p>
          <a:p>
            <a:pPr indent="0" lvl="0" marL="0" marR="0" rtl="0" algn="ctr">
              <a:lnSpc>
                <a:spcPct val="100000"/>
              </a:lnSpc>
              <a:spcBef>
                <a:spcPts val="0"/>
              </a:spcBef>
              <a:spcAft>
                <a:spcPts val="0"/>
              </a:spcAft>
              <a:buClr>
                <a:srgbClr val="E2DD55"/>
              </a:buClr>
              <a:buSzPts val="3000"/>
              <a:buFont typeface="Poppins"/>
              <a:buNone/>
            </a:pPr>
            <a:r>
              <a:rPr b="1" i="0" lang="en-US" sz="3000" u="none" cap="none" strike="noStrike">
                <a:solidFill>
                  <a:srgbClr val="E2DD55"/>
                </a:solidFill>
                <a:latin typeface="Poppins"/>
                <a:ea typeface="Poppins"/>
                <a:cs typeface="Poppins"/>
                <a:sym typeface="Poppins"/>
              </a:rPr>
              <a:t>ON GREAT SELECTIONS</a:t>
            </a:r>
            <a:endParaRPr/>
          </a:p>
        </p:txBody>
      </p:sp>
      <p:sp>
        <p:nvSpPr>
          <p:cNvPr id="76" name="Google Shape;76;p15"/>
          <p:cNvSpPr/>
          <p:nvPr/>
        </p:nvSpPr>
        <p:spPr>
          <a:xfrm>
            <a:off x="1669769" y="1365252"/>
            <a:ext cx="21044460" cy="1257296"/>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MARKETING AGENDA PRESENTATION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pic>
        <p:nvPicPr>
          <p:cNvPr id="81" name="Google Shape;81;p16"/>
          <p:cNvPicPr preferRelativeResize="0"/>
          <p:nvPr/>
        </p:nvPicPr>
        <p:blipFill rotWithShape="1">
          <a:blip r:embed="rId3">
            <a:alphaModFix/>
          </a:blip>
          <a:srcRect b="12663" l="142" r="80" t="12663"/>
          <a:stretch/>
        </p:blipFill>
        <p:spPr>
          <a:xfrm>
            <a:off x="-20301" y="3004"/>
            <a:ext cx="24424600" cy="13709991"/>
          </a:xfrm>
          <a:prstGeom prst="rect">
            <a:avLst/>
          </a:prstGeom>
          <a:noFill/>
          <a:ln>
            <a:noFill/>
          </a:ln>
        </p:spPr>
      </p:pic>
      <p:sp>
        <p:nvSpPr>
          <p:cNvPr id="82" name="Google Shape;82;p16"/>
          <p:cNvSpPr/>
          <p:nvPr/>
        </p:nvSpPr>
        <p:spPr>
          <a:xfrm>
            <a:off x="3575903" y="2599559"/>
            <a:ext cx="17232194" cy="8516883"/>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3" name="Google Shape;83;p16"/>
          <p:cNvSpPr/>
          <p:nvPr/>
        </p:nvSpPr>
        <p:spPr>
          <a:xfrm>
            <a:off x="11467607" y="5506570"/>
            <a:ext cx="8430176" cy="4751044"/>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300"/>
              <a:buFont typeface="Poppins Medium"/>
              <a:buNone/>
            </a:pPr>
            <a:r>
              <a:rPr b="0" i="0" lang="en-US" sz="2300" u="none" cap="none" strike="noStrike">
                <a:solidFill>
                  <a:srgbClr val="5E5E5E"/>
                </a:solidFill>
                <a:latin typeface="Poppins Medium"/>
                <a:ea typeface="Poppins Medium"/>
                <a:cs typeface="Poppins Medium"/>
                <a:sym typeface="Poppins Medium"/>
              </a:rPr>
              <a:t>As the founder and chairman of this company I                         proudly present to you the strongest and most                             customer friendly toy store, Fun Craze Toy Store. This         to store has been in the industry since 2001 and has           been providing children (and children at heart) with                    the most in demand toys at competitive prices. The store has been critically acclaimed and widely praised by the consumers as one of the best toy stores due to the variety in merchandise sold as well as accommodating services made and offered by the          crew and management.</a:t>
            </a:r>
            <a:endParaRPr/>
          </a:p>
        </p:txBody>
      </p:sp>
      <p:sp>
        <p:nvSpPr>
          <p:cNvPr id="84" name="Google Shape;84;p16"/>
          <p:cNvSpPr/>
          <p:nvPr/>
        </p:nvSpPr>
        <p:spPr>
          <a:xfrm>
            <a:off x="11457429" y="3423207"/>
            <a:ext cx="6277937" cy="1168397"/>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22A44F"/>
              </a:buClr>
              <a:buSzPts val="6000"/>
              <a:buFont typeface="Poppins"/>
              <a:buNone/>
            </a:pPr>
            <a:r>
              <a:rPr b="1" i="0" lang="en-US" sz="6000" u="none" cap="none" strike="noStrike">
                <a:solidFill>
                  <a:srgbClr val="22A44F"/>
                </a:solidFill>
                <a:latin typeface="Poppins"/>
                <a:ea typeface="Poppins"/>
                <a:cs typeface="Poppins"/>
                <a:sym typeface="Poppins"/>
              </a:rPr>
              <a:t>Kevin Forster</a:t>
            </a:r>
            <a:endParaRPr/>
          </a:p>
        </p:txBody>
      </p:sp>
      <p:sp>
        <p:nvSpPr>
          <p:cNvPr id="85" name="Google Shape;85;p16"/>
          <p:cNvSpPr/>
          <p:nvPr/>
        </p:nvSpPr>
        <p:spPr>
          <a:xfrm>
            <a:off x="11479823" y="4395718"/>
            <a:ext cx="5693182" cy="50418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300"/>
              <a:buFont typeface="Poppins Medium"/>
              <a:buNone/>
            </a:pPr>
            <a:r>
              <a:rPr b="0" i="0" lang="en-US" sz="2300" u="none" cap="none" strike="noStrike">
                <a:solidFill>
                  <a:srgbClr val="5E5E5E"/>
                </a:solidFill>
                <a:latin typeface="Poppins Medium"/>
                <a:ea typeface="Poppins Medium"/>
                <a:cs typeface="Poppins Medium"/>
                <a:sym typeface="Poppins Medium"/>
              </a:rPr>
              <a:t>Founder &amp; Chairman</a:t>
            </a:r>
            <a:endParaRPr/>
          </a:p>
        </p:txBody>
      </p:sp>
      <p:pic>
        <p:nvPicPr>
          <p:cNvPr id="86" name="Google Shape;86;p16"/>
          <p:cNvPicPr preferRelativeResize="0"/>
          <p:nvPr/>
        </p:nvPicPr>
        <p:blipFill rotWithShape="1">
          <a:blip r:embed="rId4">
            <a:alphaModFix/>
          </a:blip>
          <a:srcRect b="32599" l="26791" r="28752" t="12605"/>
          <a:stretch/>
        </p:blipFill>
        <p:spPr>
          <a:xfrm flipH="1">
            <a:off x="3575903" y="2599559"/>
            <a:ext cx="6909674" cy="851688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17"/>
          <p:cNvSpPr/>
          <p:nvPr/>
        </p:nvSpPr>
        <p:spPr>
          <a:xfrm>
            <a:off x="4983874" y="3948338"/>
            <a:ext cx="17740643" cy="8125676"/>
          </a:xfrm>
          <a:prstGeom prst="rect">
            <a:avLst/>
          </a:prstGeom>
          <a:solidFill>
            <a:srgbClr val="8C45C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BB50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2" name="Google Shape;92;p17"/>
          <p:cNvSpPr/>
          <p:nvPr/>
        </p:nvSpPr>
        <p:spPr>
          <a:xfrm>
            <a:off x="7585075" y="10912474"/>
            <a:ext cx="3829050" cy="3829051"/>
          </a:xfrm>
          <a:prstGeom prst="ellipse">
            <a:avLst/>
          </a:prstGeom>
          <a:solidFill>
            <a:srgbClr val="EB220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3" name="Google Shape;93;p17"/>
          <p:cNvSpPr/>
          <p:nvPr/>
        </p:nvSpPr>
        <p:spPr>
          <a:xfrm>
            <a:off x="17256125" y="-1158875"/>
            <a:ext cx="9328150" cy="9328150"/>
          </a:xfrm>
          <a:prstGeom prst="ellipse">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94" name="Google Shape;94;p17"/>
          <p:cNvPicPr preferRelativeResize="0"/>
          <p:nvPr/>
        </p:nvPicPr>
        <p:blipFill rotWithShape="1">
          <a:blip r:embed="rId3">
            <a:alphaModFix/>
          </a:blip>
          <a:srcRect b="5404" l="475" r="9892" t="12609"/>
          <a:stretch/>
        </p:blipFill>
        <p:spPr>
          <a:xfrm flipH="1">
            <a:off x="1591733" y="1626806"/>
            <a:ext cx="6798553" cy="9328130"/>
          </a:xfrm>
          <a:prstGeom prst="rect">
            <a:avLst/>
          </a:prstGeom>
          <a:noFill/>
          <a:ln>
            <a:noFill/>
          </a:ln>
        </p:spPr>
      </p:pic>
      <p:sp>
        <p:nvSpPr>
          <p:cNvPr id="95" name="Google Shape;95;p17"/>
          <p:cNvSpPr/>
          <p:nvPr/>
        </p:nvSpPr>
        <p:spPr>
          <a:xfrm>
            <a:off x="9757536" y="5124487"/>
            <a:ext cx="10516261" cy="22263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Executives</a:t>
            </a:r>
            <a:endParaRPr/>
          </a:p>
          <a:p>
            <a:pPr indent="0" lvl="0" marL="0" marR="0" rtl="0" algn="l">
              <a:lnSpc>
                <a:spcPct val="100000"/>
              </a:lnSpc>
              <a:spcBef>
                <a:spcPts val="0"/>
              </a:spcBef>
              <a:spcAft>
                <a:spcPts val="0"/>
              </a:spcAft>
              <a:buClr>
                <a:srgbClr val="FFFFFF"/>
              </a:buClr>
              <a:buSzPts val="7000"/>
              <a:buFont typeface="Poppins"/>
              <a:buNone/>
            </a:pPr>
            <a:r>
              <a:rPr b="1" i="0" lang="en-US" sz="7000" u="none" cap="none" strike="noStrike">
                <a:solidFill>
                  <a:srgbClr val="FFFFFF"/>
                </a:solidFill>
                <a:latin typeface="Poppins"/>
                <a:ea typeface="Poppins"/>
                <a:cs typeface="Poppins"/>
                <a:sym typeface="Poppins"/>
              </a:rPr>
              <a:t>Testimony</a:t>
            </a:r>
            <a:endParaRPr/>
          </a:p>
        </p:txBody>
      </p:sp>
      <p:sp>
        <p:nvSpPr>
          <p:cNvPr id="96" name="Google Shape;96;p17"/>
          <p:cNvSpPr/>
          <p:nvPr/>
        </p:nvSpPr>
        <p:spPr>
          <a:xfrm>
            <a:off x="9774884" y="7621117"/>
            <a:ext cx="11399752" cy="2110834"/>
          </a:xfrm>
          <a:prstGeom prst="rect">
            <a:avLst/>
          </a:prstGeom>
          <a:noFill/>
          <a:ln>
            <a:noFill/>
          </a:ln>
        </p:spPr>
        <p:txBody>
          <a:bodyPr anchorCtr="0" anchor="ctr" bIns="50800" lIns="50800" spcFirstLastPara="1" rIns="50800" wrap="square" tIns="50800">
            <a:noAutofit/>
          </a:bodyPr>
          <a:lstStyle/>
          <a:p>
            <a:pPr indent="0" lvl="0" marL="0" marR="0" rtl="0" algn="just">
              <a:lnSpc>
                <a:spcPct val="150000"/>
              </a:lnSpc>
              <a:spcBef>
                <a:spcPts val="0"/>
              </a:spcBef>
              <a:spcAft>
                <a:spcPts val="0"/>
              </a:spcAft>
              <a:buClr>
                <a:srgbClr val="FFFFFF"/>
              </a:buClr>
              <a:buSzPts val="2900"/>
              <a:buFont typeface="Poppins SemiBold"/>
              <a:buNone/>
            </a:pPr>
            <a:r>
              <a:rPr b="0" i="0" lang="en-US" sz="2900" u="none" cap="none" strike="noStrike">
                <a:solidFill>
                  <a:srgbClr val="FFFFFF"/>
                </a:solidFill>
                <a:latin typeface="Poppins SemiBold"/>
                <a:ea typeface="Poppins SemiBold"/>
                <a:cs typeface="Poppins SemiBold"/>
                <a:sym typeface="Poppins SemiBold"/>
              </a:rPr>
              <a:t>“Being regarded as “The Best Toy Provider” in the industry, we are happy to give you more access to the best toys and figurines available in the market today.”</a:t>
            </a:r>
            <a:endParaRPr/>
          </a:p>
        </p:txBody>
      </p:sp>
      <p:sp>
        <p:nvSpPr>
          <p:cNvPr id="97" name="Google Shape;97;p17"/>
          <p:cNvSpPr/>
          <p:nvPr/>
        </p:nvSpPr>
        <p:spPr>
          <a:xfrm>
            <a:off x="9739444" y="10026024"/>
            <a:ext cx="11565037" cy="726096"/>
          </a:xfrm>
          <a:prstGeom prst="rect">
            <a:avLst/>
          </a:prstGeom>
          <a:noFill/>
          <a:ln>
            <a:noFill/>
          </a:ln>
        </p:spPr>
        <p:txBody>
          <a:bodyPr anchorCtr="0" anchor="ctr" bIns="50800" lIns="50800" spcFirstLastPara="1" rIns="50800" wrap="square" tIns="50800">
            <a:noAutofit/>
          </a:bodyPr>
          <a:lstStyle/>
          <a:p>
            <a:pPr indent="0" lvl="0" marL="0" marR="0" rtl="0" algn="r">
              <a:lnSpc>
                <a:spcPct val="186206"/>
              </a:lnSpc>
              <a:spcBef>
                <a:spcPts val="0"/>
              </a:spcBef>
              <a:spcAft>
                <a:spcPts val="0"/>
              </a:spcAft>
              <a:buClr>
                <a:srgbClr val="FFFFFF"/>
              </a:buClr>
              <a:buSzPts val="2900"/>
              <a:buFont typeface="Poppins SemiBold"/>
              <a:buNone/>
            </a:pPr>
            <a:r>
              <a:rPr b="0" i="0" lang="en-US" sz="2900" u="none" cap="none" strike="noStrike">
                <a:solidFill>
                  <a:srgbClr val="FFFFFF"/>
                </a:solidFill>
                <a:latin typeface="Poppins SemiBold"/>
                <a:ea typeface="Poppins SemiBold"/>
                <a:cs typeface="Poppins SemiBold"/>
                <a:sym typeface="Poppins SemiBold"/>
              </a:rPr>
              <a:t>-Wendy Mills, 47, Chief Product Officer</a:t>
            </a:r>
            <a:endParaRPr/>
          </a:p>
        </p:txBody>
      </p:sp>
      <p:sp>
        <p:nvSpPr>
          <p:cNvPr id="98" name="Google Shape;98;p17"/>
          <p:cNvSpPr/>
          <p:nvPr/>
        </p:nvSpPr>
        <p:spPr>
          <a:xfrm>
            <a:off x="622206" y="657726"/>
            <a:ext cx="1906776" cy="1906776"/>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18"/>
          <p:cNvSpPr/>
          <p:nvPr/>
        </p:nvSpPr>
        <p:spPr>
          <a:xfrm>
            <a:off x="12087638" y="-34202"/>
            <a:ext cx="12361731" cy="13784403"/>
          </a:xfrm>
          <a:prstGeom prst="rect">
            <a:avLst/>
          </a:prstGeom>
          <a:solidFill>
            <a:schemeClr val="accent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4" name="Google Shape;104;p18"/>
          <p:cNvSpPr/>
          <p:nvPr/>
        </p:nvSpPr>
        <p:spPr>
          <a:xfrm>
            <a:off x="-35413" y="-4208"/>
            <a:ext cx="8899906" cy="10447816"/>
          </a:xfrm>
          <a:prstGeom prst="rect">
            <a:avLst/>
          </a:prstGeom>
          <a:solidFill>
            <a:srgbClr val="24335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5" name="Google Shape;105;p18"/>
          <p:cNvSpPr/>
          <p:nvPr/>
        </p:nvSpPr>
        <p:spPr>
          <a:xfrm>
            <a:off x="13589083" y="6056668"/>
            <a:ext cx="9251266" cy="602523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300"/>
              <a:buFont typeface="Poppins Medium"/>
              <a:buNone/>
            </a:pPr>
            <a:r>
              <a:rPr b="0" i="0" lang="en-US" sz="2300" u="none" cap="none" strike="noStrike">
                <a:solidFill>
                  <a:srgbClr val="FFFFFF"/>
                </a:solidFill>
                <a:latin typeface="Poppins Medium"/>
                <a:ea typeface="Poppins Medium"/>
                <a:cs typeface="Poppins Medium"/>
                <a:sym typeface="Poppins Medium"/>
              </a:rPr>
              <a:t>The section will promote toys from different animated and cartoon characters like Mickey Mouse, Bugs Bunny, Tweety Bird, Peppa Pig and many more for an affordable and convincing price points. It also feature items like bags, kids study table, tumblers and products that would help your                    child boost their imagination. If implemented , the section will feature a monthly promo and big sale on great product selections which will entitle most of the valued and potential customers to a discount of up to 80%. This is estimated to                 give the company a 40% increase in sales and profits for the first 3 months after its implementation and availability in the market. The generated and gained profits from this                     marketing boost will be donated for the office renovation and monetary assistance of “Adopt Kid Foundation”.</a:t>
            </a:r>
            <a:endParaRPr/>
          </a:p>
        </p:txBody>
      </p:sp>
      <p:sp>
        <p:nvSpPr>
          <p:cNvPr id="106" name="Google Shape;106;p18"/>
          <p:cNvSpPr/>
          <p:nvPr/>
        </p:nvSpPr>
        <p:spPr>
          <a:xfrm>
            <a:off x="13540230" y="2526665"/>
            <a:ext cx="9251266" cy="1991357"/>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6000"/>
              <a:buFont typeface="Poppins"/>
              <a:buNone/>
            </a:pPr>
            <a:r>
              <a:rPr b="1" i="0" lang="en-US" sz="6000" u="none" cap="none" strike="noStrike">
                <a:solidFill>
                  <a:srgbClr val="FFFFFF"/>
                </a:solidFill>
                <a:latin typeface="Poppins"/>
                <a:ea typeface="Poppins"/>
                <a:cs typeface="Poppins"/>
                <a:sym typeface="Poppins"/>
              </a:rPr>
              <a:t>KIDS TOY</a:t>
            </a:r>
            <a:endParaRPr/>
          </a:p>
          <a:p>
            <a:pPr indent="0" lvl="0" marL="0" marR="0" rtl="0" algn="l">
              <a:lnSpc>
                <a:spcPct val="100000"/>
              </a:lnSpc>
              <a:spcBef>
                <a:spcPts val="0"/>
              </a:spcBef>
              <a:spcAft>
                <a:spcPts val="0"/>
              </a:spcAft>
              <a:buClr>
                <a:srgbClr val="FFFFFF"/>
              </a:buClr>
              <a:buSzPts val="6000"/>
              <a:buFont typeface="Poppins"/>
              <a:buNone/>
            </a:pPr>
            <a:r>
              <a:rPr b="1" i="0" lang="en-US" sz="6000" u="none" cap="none" strike="noStrike">
                <a:solidFill>
                  <a:srgbClr val="FFFFFF"/>
                </a:solidFill>
                <a:latin typeface="Poppins"/>
                <a:ea typeface="Poppins"/>
                <a:cs typeface="Poppins"/>
                <a:sym typeface="Poppins"/>
              </a:rPr>
              <a:t>SECTION</a:t>
            </a:r>
            <a:endParaRPr/>
          </a:p>
        </p:txBody>
      </p:sp>
      <p:sp>
        <p:nvSpPr>
          <p:cNvPr id="107" name="Google Shape;107;p18"/>
          <p:cNvSpPr/>
          <p:nvPr/>
        </p:nvSpPr>
        <p:spPr>
          <a:xfrm>
            <a:off x="13562623" y="4574043"/>
            <a:ext cx="9251266" cy="810478"/>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FFFFFF"/>
              </a:buClr>
              <a:buSzPts val="2300"/>
              <a:buFont typeface="Poppins Medium"/>
              <a:buNone/>
            </a:pPr>
            <a:r>
              <a:rPr b="0" i="0" lang="en-US" sz="2300" u="none" cap="none" strike="noStrike">
                <a:solidFill>
                  <a:srgbClr val="FFFFFF"/>
                </a:solidFill>
                <a:latin typeface="Poppins Medium"/>
                <a:ea typeface="Poppins Medium"/>
                <a:cs typeface="Poppins Medium"/>
                <a:sym typeface="Poppins Medium"/>
              </a:rPr>
              <a:t>Fun Craze Toy Store CEO Meeting Room</a:t>
            </a:r>
            <a:endParaRPr/>
          </a:p>
          <a:p>
            <a:pPr indent="0" lvl="0" marL="0" marR="0" rtl="0" algn="just">
              <a:lnSpc>
                <a:spcPct val="100000"/>
              </a:lnSpc>
              <a:spcBef>
                <a:spcPts val="0"/>
              </a:spcBef>
              <a:spcAft>
                <a:spcPts val="0"/>
              </a:spcAft>
              <a:buClr>
                <a:srgbClr val="FFFFFF"/>
              </a:buClr>
              <a:buSzPts val="2300"/>
              <a:buFont typeface="Poppins Medium"/>
              <a:buNone/>
            </a:pPr>
            <a:r>
              <a:rPr b="0" i="0" lang="en-US" sz="2300" u="none" cap="none" strike="noStrike">
                <a:solidFill>
                  <a:srgbClr val="FFFFFF"/>
                </a:solidFill>
                <a:latin typeface="Poppins Medium"/>
                <a:ea typeface="Poppins Medium"/>
                <a:cs typeface="Poppins Medium"/>
                <a:sym typeface="Poppins Medium"/>
              </a:rPr>
              <a:t>January 12, 2023 | 12pm to 6pm</a:t>
            </a:r>
            <a:endParaRPr/>
          </a:p>
        </p:txBody>
      </p:sp>
      <p:pic>
        <p:nvPicPr>
          <p:cNvPr id="108" name="Google Shape;108;p18"/>
          <p:cNvPicPr preferRelativeResize="0"/>
          <p:nvPr/>
        </p:nvPicPr>
        <p:blipFill rotWithShape="1">
          <a:blip r:embed="rId3">
            <a:alphaModFix/>
          </a:blip>
          <a:srcRect b="2170" l="20061" r="24987" t="11820"/>
          <a:stretch/>
        </p:blipFill>
        <p:spPr>
          <a:xfrm>
            <a:off x="1577487" y="1634092"/>
            <a:ext cx="8899906" cy="10447816"/>
          </a:xfrm>
          <a:prstGeom prst="rect">
            <a:avLst/>
          </a:prstGeom>
          <a:noFill/>
          <a:ln>
            <a:noFill/>
          </a:ln>
        </p:spPr>
      </p:pic>
      <p:sp>
        <p:nvSpPr>
          <p:cNvPr id="109" name="Google Shape;109;p18"/>
          <p:cNvSpPr/>
          <p:nvPr/>
        </p:nvSpPr>
        <p:spPr>
          <a:xfrm>
            <a:off x="10477392" y="12081907"/>
            <a:ext cx="1609941" cy="1630878"/>
          </a:xfrm>
          <a:prstGeom prst="rect">
            <a:avLst/>
          </a:prstGeom>
          <a:solidFill>
            <a:srgbClr val="24335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19"/>
          <p:cNvSpPr/>
          <p:nvPr/>
        </p:nvSpPr>
        <p:spPr>
          <a:xfrm>
            <a:off x="-119145" y="-34202"/>
            <a:ext cx="12490814" cy="13784403"/>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5" name="Google Shape;115;p19"/>
          <p:cNvSpPr/>
          <p:nvPr/>
        </p:nvSpPr>
        <p:spPr>
          <a:xfrm>
            <a:off x="1518558" y="6264442"/>
            <a:ext cx="9251266" cy="4822190"/>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300"/>
              <a:buFont typeface="Poppins Medium"/>
              <a:buNone/>
            </a:pPr>
            <a:r>
              <a:rPr b="0" i="0" lang="en-US" sz="2300" u="none" cap="none" strike="noStrike">
                <a:solidFill>
                  <a:srgbClr val="FFFFFF"/>
                </a:solidFill>
                <a:latin typeface="Poppins Medium"/>
                <a:ea typeface="Poppins Medium"/>
                <a:cs typeface="Poppins Medium"/>
                <a:sym typeface="Poppins Medium"/>
              </a:rPr>
              <a:t>The section will promote action figure and comic toys from different movies and comic book characters like Superman, Batman, Luke Skywalker, RoboCop and many more for an affordable and convincing price points. It will also entitle               those who purchase the items to exclusive discounts. The marketing boost for the toy section is projected to give the company a 50% increase in sales and profits for the first 2 months after its run and availability in the market. The generated and gained profits from this marketing boost will be donated for the office renovation and monetary                assistance of “Save Earth One Foundation”.</a:t>
            </a:r>
            <a:endParaRPr/>
          </a:p>
        </p:txBody>
      </p:sp>
      <p:sp>
        <p:nvSpPr>
          <p:cNvPr id="116" name="Google Shape;116;p19"/>
          <p:cNvSpPr/>
          <p:nvPr/>
        </p:nvSpPr>
        <p:spPr>
          <a:xfrm>
            <a:off x="1500629" y="2816523"/>
            <a:ext cx="9251266" cy="1991357"/>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6000"/>
              <a:buFont typeface="Poppins"/>
              <a:buNone/>
            </a:pPr>
            <a:r>
              <a:rPr b="1" i="0" lang="en-US" sz="6000" u="none" cap="none" strike="noStrike">
                <a:solidFill>
                  <a:srgbClr val="FFFFFF"/>
                </a:solidFill>
                <a:latin typeface="Poppins"/>
                <a:ea typeface="Poppins"/>
                <a:cs typeface="Poppins"/>
                <a:sym typeface="Poppins"/>
              </a:rPr>
              <a:t>ACTION FIGURE &amp; COMIC TOYS SECTION</a:t>
            </a:r>
            <a:endParaRPr/>
          </a:p>
        </p:txBody>
      </p:sp>
      <p:sp>
        <p:nvSpPr>
          <p:cNvPr id="117" name="Google Shape;117;p19"/>
          <p:cNvSpPr/>
          <p:nvPr/>
        </p:nvSpPr>
        <p:spPr>
          <a:xfrm>
            <a:off x="1523023" y="4828043"/>
            <a:ext cx="9251266" cy="810478"/>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FFFFFF"/>
              </a:buClr>
              <a:buSzPts val="2300"/>
              <a:buFont typeface="Poppins Medium"/>
              <a:buNone/>
            </a:pPr>
            <a:r>
              <a:rPr b="0" i="0" lang="en-US" sz="2300" u="none" cap="none" strike="noStrike">
                <a:solidFill>
                  <a:srgbClr val="FFFFFF"/>
                </a:solidFill>
                <a:latin typeface="Poppins Medium"/>
                <a:ea typeface="Poppins Medium"/>
                <a:cs typeface="Poppins Medium"/>
                <a:sym typeface="Poppins Medium"/>
              </a:rPr>
              <a:t>Fun Craze Toy Store CEO Meeting Room</a:t>
            </a:r>
            <a:endParaRPr/>
          </a:p>
          <a:p>
            <a:pPr indent="0" lvl="0" marL="0" marR="0" rtl="0" algn="just">
              <a:lnSpc>
                <a:spcPct val="100000"/>
              </a:lnSpc>
              <a:spcBef>
                <a:spcPts val="0"/>
              </a:spcBef>
              <a:spcAft>
                <a:spcPts val="0"/>
              </a:spcAft>
              <a:buClr>
                <a:srgbClr val="FFFFFF"/>
              </a:buClr>
              <a:buSzPts val="2300"/>
              <a:buFont typeface="Poppins Medium"/>
              <a:buNone/>
            </a:pPr>
            <a:r>
              <a:rPr b="0" i="0" lang="en-US" sz="2300" u="none" cap="none" strike="noStrike">
                <a:solidFill>
                  <a:srgbClr val="FFFFFF"/>
                </a:solidFill>
                <a:latin typeface="Poppins Medium"/>
                <a:ea typeface="Poppins Medium"/>
                <a:cs typeface="Poppins Medium"/>
                <a:sym typeface="Poppins Medium"/>
              </a:rPr>
              <a:t>January 10, 2024 | 12pm to 6pm</a:t>
            </a:r>
            <a:endParaRPr/>
          </a:p>
        </p:txBody>
      </p:sp>
      <p:pic>
        <p:nvPicPr>
          <p:cNvPr id="118" name="Google Shape;118;p19"/>
          <p:cNvPicPr preferRelativeResize="0"/>
          <p:nvPr/>
        </p:nvPicPr>
        <p:blipFill rotWithShape="1">
          <a:blip r:embed="rId3">
            <a:alphaModFix/>
          </a:blip>
          <a:srcRect b="0" l="22218" r="11847" t="0"/>
          <a:stretch/>
        </p:blipFill>
        <p:spPr>
          <a:xfrm>
            <a:off x="12371668" y="-1"/>
            <a:ext cx="12057990" cy="13716001"/>
          </a:xfrm>
          <a:prstGeom prst="rect">
            <a:avLst/>
          </a:prstGeom>
          <a:noFill/>
          <a:ln>
            <a:noFill/>
          </a:ln>
        </p:spPr>
      </p:pic>
      <p:sp>
        <p:nvSpPr>
          <p:cNvPr id="119" name="Google Shape;119;p19"/>
          <p:cNvSpPr/>
          <p:nvPr/>
        </p:nvSpPr>
        <p:spPr>
          <a:xfrm>
            <a:off x="9825434" y="-2533452"/>
            <a:ext cx="5088732" cy="5088732"/>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0" name="Google Shape;120;p19"/>
          <p:cNvSpPr/>
          <p:nvPr/>
        </p:nvSpPr>
        <p:spPr>
          <a:xfrm>
            <a:off x="21869448" y="11194206"/>
            <a:ext cx="1757463" cy="1757463"/>
          </a:xfrm>
          <a:prstGeom prst="ellipse">
            <a:avLst/>
          </a:prstGeom>
          <a:solidFill>
            <a:schemeClr val="accent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1" name="Google Shape;121;p19"/>
          <p:cNvSpPr/>
          <p:nvPr/>
        </p:nvSpPr>
        <p:spPr>
          <a:xfrm>
            <a:off x="-2710309" y="4953248"/>
            <a:ext cx="3266579" cy="3266579"/>
          </a:xfrm>
          <a:prstGeom prst="ellipse">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0"/>
          <p:cNvSpPr/>
          <p:nvPr/>
        </p:nvSpPr>
        <p:spPr>
          <a:xfrm>
            <a:off x="6831426" y="-34202"/>
            <a:ext cx="17617943" cy="13784403"/>
          </a:xfrm>
          <a:prstGeom prst="rect">
            <a:avLst/>
          </a:pr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27" name="Google Shape;127;p20"/>
          <p:cNvPicPr preferRelativeResize="0"/>
          <p:nvPr/>
        </p:nvPicPr>
        <p:blipFill rotWithShape="1">
          <a:blip r:embed="rId3">
            <a:alphaModFix/>
          </a:blip>
          <a:srcRect b="1546" l="38854" r="6276" t="1546"/>
          <a:stretch/>
        </p:blipFill>
        <p:spPr>
          <a:xfrm>
            <a:off x="1564787" y="1634092"/>
            <a:ext cx="10537114" cy="10447816"/>
          </a:xfrm>
          <a:prstGeom prst="rect">
            <a:avLst/>
          </a:prstGeom>
          <a:noFill/>
          <a:ln>
            <a:noFill/>
          </a:ln>
        </p:spPr>
      </p:pic>
      <p:sp>
        <p:nvSpPr>
          <p:cNvPr id="128" name="Google Shape;128;p20"/>
          <p:cNvSpPr/>
          <p:nvPr/>
        </p:nvSpPr>
        <p:spPr>
          <a:xfrm>
            <a:off x="13562623" y="8236139"/>
            <a:ext cx="9251266" cy="395858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300"/>
              <a:buFont typeface="Poppins Medium"/>
              <a:buNone/>
            </a:pPr>
            <a:r>
              <a:rPr b="0" i="0" lang="en-US" sz="2300" u="none" cap="none" strike="noStrike">
                <a:solidFill>
                  <a:srgbClr val="FFFFFF"/>
                </a:solidFill>
                <a:latin typeface="Poppins Medium"/>
                <a:ea typeface="Poppins Medium"/>
                <a:cs typeface="Poppins Medium"/>
                <a:sym typeface="Poppins Medium"/>
              </a:rPr>
              <a:t>The sale will feature some of our best selling items such as Batman, Tweety Bird, Tasmania and many more at very affordable and reasonable prices. This event will entitle customers to discounts of up to 70% discount. The marketing boost for the toy section is projected to give the company a 65% increase in sales and profits after its execution. The generated and gained profits from this marketing boost will be donated for the office renovation and monetary    assistance of “One Life in Earth Foundation”.</a:t>
            </a:r>
            <a:endParaRPr/>
          </a:p>
        </p:txBody>
      </p:sp>
      <p:sp>
        <p:nvSpPr>
          <p:cNvPr id="129" name="Google Shape;129;p20"/>
          <p:cNvSpPr/>
          <p:nvPr/>
        </p:nvSpPr>
        <p:spPr>
          <a:xfrm>
            <a:off x="13540230" y="4693285"/>
            <a:ext cx="9251266" cy="1991358"/>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6000"/>
              <a:buFont typeface="Poppins"/>
              <a:buNone/>
            </a:pPr>
            <a:r>
              <a:rPr b="1" i="0" lang="en-US" sz="6000" u="none" cap="none" strike="noStrike">
                <a:solidFill>
                  <a:srgbClr val="FFFFFF"/>
                </a:solidFill>
                <a:latin typeface="Poppins"/>
                <a:ea typeface="Poppins"/>
                <a:cs typeface="Poppins"/>
                <a:sym typeface="Poppins"/>
              </a:rPr>
              <a:t>1 DAY CRAZY SALE ON GREAT SELECTIONS</a:t>
            </a:r>
            <a:endParaRPr/>
          </a:p>
        </p:txBody>
      </p:sp>
      <p:sp>
        <p:nvSpPr>
          <p:cNvPr id="130" name="Google Shape;130;p20"/>
          <p:cNvSpPr/>
          <p:nvPr/>
        </p:nvSpPr>
        <p:spPr>
          <a:xfrm>
            <a:off x="13562623" y="6740663"/>
            <a:ext cx="9251266" cy="810478"/>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FFFFFF"/>
              </a:buClr>
              <a:buSzPts val="2300"/>
              <a:buFont typeface="Poppins Medium"/>
              <a:buNone/>
            </a:pPr>
            <a:r>
              <a:rPr b="0" i="0" lang="en-US" sz="2300" u="none" cap="none" strike="noStrike">
                <a:solidFill>
                  <a:srgbClr val="FFFFFF"/>
                </a:solidFill>
                <a:latin typeface="Poppins Medium"/>
                <a:ea typeface="Poppins Medium"/>
                <a:cs typeface="Poppins Medium"/>
                <a:sym typeface="Poppins Medium"/>
              </a:rPr>
              <a:t>Fun Craze Toy Store CEO Meeting Room</a:t>
            </a:r>
            <a:endParaRPr/>
          </a:p>
          <a:p>
            <a:pPr indent="0" lvl="0" marL="0" marR="0" rtl="0" algn="just">
              <a:lnSpc>
                <a:spcPct val="100000"/>
              </a:lnSpc>
              <a:spcBef>
                <a:spcPts val="0"/>
              </a:spcBef>
              <a:spcAft>
                <a:spcPts val="0"/>
              </a:spcAft>
              <a:buClr>
                <a:srgbClr val="FFFFFF"/>
              </a:buClr>
              <a:buSzPts val="2300"/>
              <a:buFont typeface="Poppins Medium"/>
              <a:buNone/>
            </a:pPr>
            <a:r>
              <a:rPr b="0" i="0" lang="en-US" sz="2300" u="none" cap="none" strike="noStrike">
                <a:solidFill>
                  <a:srgbClr val="FFFFFF"/>
                </a:solidFill>
                <a:latin typeface="Poppins Medium"/>
                <a:ea typeface="Poppins Medium"/>
                <a:cs typeface="Poppins Medium"/>
                <a:sym typeface="Poppins Medium"/>
              </a:rPr>
              <a:t>January 16, 2024 | 12pm to 6pm</a:t>
            </a:r>
            <a:endParaRPr/>
          </a:p>
        </p:txBody>
      </p:sp>
      <p:sp>
        <p:nvSpPr>
          <p:cNvPr id="131" name="Google Shape;131;p20"/>
          <p:cNvSpPr/>
          <p:nvPr/>
        </p:nvSpPr>
        <p:spPr>
          <a:xfrm>
            <a:off x="12102603" y="-69156"/>
            <a:ext cx="10675443" cy="1709242"/>
          </a:xfrm>
          <a:prstGeom prst="rect">
            <a:avLst/>
          </a:prstGeom>
          <a:solidFill>
            <a:srgbClr val="CA297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2" name="Google Shape;132;p20"/>
          <p:cNvSpPr/>
          <p:nvPr/>
        </p:nvSpPr>
        <p:spPr>
          <a:xfrm>
            <a:off x="-155815" y="12072044"/>
            <a:ext cx="1714898" cy="1709242"/>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pic>
        <p:nvPicPr>
          <p:cNvPr id="137" name="Google Shape;137;p21"/>
          <p:cNvPicPr preferRelativeResize="0"/>
          <p:nvPr/>
        </p:nvPicPr>
        <p:blipFill rotWithShape="1">
          <a:blip r:embed="rId3">
            <a:alphaModFix/>
          </a:blip>
          <a:srcRect b="9644" l="31" r="0" t="6193"/>
          <a:stretch/>
        </p:blipFill>
        <p:spPr>
          <a:xfrm>
            <a:off x="-44748" y="-5706"/>
            <a:ext cx="24453852" cy="13727412"/>
          </a:xfrm>
          <a:prstGeom prst="rect">
            <a:avLst/>
          </a:prstGeom>
          <a:noFill/>
          <a:ln>
            <a:noFill/>
          </a:ln>
        </p:spPr>
      </p:pic>
      <p:sp>
        <p:nvSpPr>
          <p:cNvPr id="138" name="Google Shape;138;p21"/>
          <p:cNvSpPr/>
          <p:nvPr/>
        </p:nvSpPr>
        <p:spPr>
          <a:xfrm>
            <a:off x="1562695" y="1624756"/>
            <a:ext cx="10046690" cy="10466488"/>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9" name="Google Shape;139;p21"/>
          <p:cNvSpPr/>
          <p:nvPr/>
        </p:nvSpPr>
        <p:spPr>
          <a:xfrm>
            <a:off x="2951015" y="4506314"/>
            <a:ext cx="7232892" cy="611758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300"/>
              <a:buFont typeface="Poppins SemiBold"/>
              <a:buNone/>
            </a:pPr>
            <a:r>
              <a:rPr b="0" i="0" lang="en-US" sz="2300" u="none" cap="none" strike="noStrike">
                <a:solidFill>
                  <a:srgbClr val="5E5E5E"/>
                </a:solidFill>
                <a:latin typeface="Poppins SemiBold"/>
                <a:ea typeface="Poppins SemiBold"/>
                <a:cs typeface="Poppins SemiBold"/>
                <a:sym typeface="Poppins SemiBold"/>
              </a:rPr>
              <a:t>Fun Craze Toy Store was founded &amp; started by Kevin Forster with a capital of just  $1000 and                      20 toys available. The store wasn’t a success during its early years due to the strong competition of the different toy store providers way back then. In 2010, the store found its                      initial break and success after handling the production of some of the famous characters       in Hollywood by selling and marketing the characters into toys. This contributed greatly                  to the store’s success after 6 months due to                   the positive and critical acclaim from the                    critics and clients who mostly and generally              are toy and action figure collectors.</a:t>
            </a:r>
            <a:endParaRPr/>
          </a:p>
        </p:txBody>
      </p:sp>
      <p:sp>
        <p:nvSpPr>
          <p:cNvPr id="140" name="Google Shape;140;p21"/>
          <p:cNvSpPr/>
          <p:nvPr/>
        </p:nvSpPr>
        <p:spPr>
          <a:xfrm>
            <a:off x="3003565" y="2829879"/>
            <a:ext cx="4039459" cy="125729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B4BF"/>
              </a:buClr>
              <a:buSzPts val="7000"/>
              <a:buFont typeface="Poppins"/>
              <a:buNone/>
            </a:pPr>
            <a:r>
              <a:rPr b="1" i="0" lang="en-US" sz="7000" u="none" cap="none" strike="noStrike">
                <a:solidFill>
                  <a:srgbClr val="00B4BF"/>
                </a:solidFill>
                <a:latin typeface="Poppins"/>
                <a:ea typeface="Poppins"/>
                <a:cs typeface="Poppins"/>
                <a:sym typeface="Poppins"/>
              </a:rPr>
              <a:t>History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pic>
        <p:nvPicPr>
          <p:cNvPr id="145" name="Google Shape;145;p22"/>
          <p:cNvPicPr preferRelativeResize="0"/>
          <p:nvPr/>
        </p:nvPicPr>
        <p:blipFill rotWithShape="1">
          <a:blip r:embed="rId3">
            <a:alphaModFix/>
          </a:blip>
          <a:srcRect b="19919" l="1269" r="311" t="14465"/>
          <a:stretch/>
        </p:blipFill>
        <p:spPr>
          <a:xfrm>
            <a:off x="14516834" y="1562695"/>
            <a:ext cx="8253533" cy="8253672"/>
          </a:xfrm>
          <a:custGeom>
            <a:rect b="b" l="l" r="r" t="t"/>
            <a:pathLst>
              <a:path extrusionOk="0" h="20595" w="19679">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8" y="0"/>
                  <a:pt x="9839" y="0"/>
                </a:cubicBezTo>
                <a:close/>
              </a:path>
            </a:pathLst>
          </a:custGeom>
          <a:noFill/>
          <a:ln>
            <a:noFill/>
          </a:ln>
        </p:spPr>
      </p:pic>
      <p:sp>
        <p:nvSpPr>
          <p:cNvPr id="146" name="Google Shape;146;p22"/>
          <p:cNvSpPr/>
          <p:nvPr/>
        </p:nvSpPr>
        <p:spPr>
          <a:xfrm>
            <a:off x="1578736" y="3909730"/>
            <a:ext cx="10516261" cy="2226307"/>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7000"/>
              <a:buFont typeface="Poppins"/>
              <a:buNone/>
            </a:pPr>
            <a:r>
              <a:rPr b="1" i="0" lang="en-US" sz="7000" u="none" cap="none" strike="noStrike">
                <a:solidFill>
                  <a:schemeClr val="accent1"/>
                </a:solidFill>
                <a:latin typeface="Poppins"/>
                <a:ea typeface="Poppins"/>
                <a:cs typeface="Poppins"/>
                <a:sym typeface="Poppins"/>
              </a:rPr>
              <a:t>Executives</a:t>
            </a:r>
            <a:endParaRPr/>
          </a:p>
          <a:p>
            <a:pPr indent="0" lvl="0" marL="0" marR="0" rtl="0" algn="l">
              <a:lnSpc>
                <a:spcPct val="100000"/>
              </a:lnSpc>
              <a:spcBef>
                <a:spcPts val="0"/>
              </a:spcBef>
              <a:spcAft>
                <a:spcPts val="0"/>
              </a:spcAft>
              <a:buClr>
                <a:schemeClr val="accent1"/>
              </a:buClr>
              <a:buSzPts val="7000"/>
              <a:buFont typeface="Poppins"/>
              <a:buNone/>
            </a:pPr>
            <a:r>
              <a:rPr b="1" i="0" lang="en-US" sz="7000" u="none" cap="none" strike="noStrike">
                <a:solidFill>
                  <a:schemeClr val="accent1"/>
                </a:solidFill>
                <a:latin typeface="Poppins"/>
                <a:ea typeface="Poppins"/>
                <a:cs typeface="Poppins"/>
                <a:sym typeface="Poppins"/>
              </a:rPr>
              <a:t>From Client</a:t>
            </a:r>
            <a:endParaRPr/>
          </a:p>
        </p:txBody>
      </p:sp>
      <p:sp>
        <p:nvSpPr>
          <p:cNvPr id="147" name="Google Shape;147;p22"/>
          <p:cNvSpPr/>
          <p:nvPr/>
        </p:nvSpPr>
        <p:spPr>
          <a:xfrm>
            <a:off x="1509148" y="6489832"/>
            <a:ext cx="11670322" cy="2601738"/>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5E5E5E"/>
              </a:buClr>
              <a:buSzPts val="2900"/>
              <a:buFont typeface="Poppins SemiBold"/>
              <a:buNone/>
            </a:pPr>
            <a:r>
              <a:rPr b="0" i="0" lang="en-US" sz="2900" u="none" cap="none" strike="noStrike">
                <a:solidFill>
                  <a:srgbClr val="5E5E5E"/>
                </a:solidFill>
                <a:latin typeface="Poppins SemiBold"/>
                <a:ea typeface="Poppins SemiBold"/>
                <a:cs typeface="Poppins SemiBold"/>
                <a:sym typeface="Poppins SemiBold"/>
              </a:rPr>
              <a:t>“I’ve been an avid collector of action figures and only the                   Fun Craze Toy Store gave me the satisfaction in quality and design consistently. 100% would recommend them to anyone!”</a:t>
            </a:r>
            <a:endParaRPr/>
          </a:p>
        </p:txBody>
      </p:sp>
      <p:sp>
        <p:nvSpPr>
          <p:cNvPr id="148" name="Google Shape;148;p22"/>
          <p:cNvSpPr/>
          <p:nvPr/>
        </p:nvSpPr>
        <p:spPr>
          <a:xfrm>
            <a:off x="1560645" y="9474070"/>
            <a:ext cx="11565037" cy="726096"/>
          </a:xfrm>
          <a:prstGeom prst="rect">
            <a:avLst/>
          </a:prstGeom>
          <a:noFill/>
          <a:ln>
            <a:noFill/>
          </a:ln>
        </p:spPr>
        <p:txBody>
          <a:bodyPr anchorCtr="0" anchor="ctr" bIns="50800" lIns="50800" spcFirstLastPara="1" rIns="50800" wrap="square" tIns="50800">
            <a:noAutofit/>
          </a:bodyPr>
          <a:lstStyle/>
          <a:p>
            <a:pPr indent="0" lvl="0" marL="0" marR="0" rtl="0" algn="r">
              <a:lnSpc>
                <a:spcPct val="186206"/>
              </a:lnSpc>
              <a:spcBef>
                <a:spcPts val="0"/>
              </a:spcBef>
              <a:spcAft>
                <a:spcPts val="0"/>
              </a:spcAft>
              <a:buClr>
                <a:srgbClr val="5E5E5E"/>
              </a:buClr>
              <a:buSzPts val="2900"/>
              <a:buFont typeface="Poppins SemiBold"/>
              <a:buNone/>
            </a:pPr>
            <a:r>
              <a:rPr b="0" i="0" lang="en-US" sz="2900" u="none" cap="none" strike="noStrike">
                <a:solidFill>
                  <a:srgbClr val="5E5E5E"/>
                </a:solidFill>
                <a:latin typeface="Poppins SemiBold"/>
                <a:ea typeface="Poppins SemiBold"/>
                <a:cs typeface="Poppins SemiBold"/>
                <a:sym typeface="Poppins SemiBold"/>
              </a:rPr>
              <a:t>-Tom Queenston, 19, Action Figure Collector</a:t>
            </a:r>
            <a:endParaRPr/>
          </a:p>
        </p:txBody>
      </p:sp>
      <p:sp>
        <p:nvSpPr>
          <p:cNvPr id="149" name="Google Shape;149;p22"/>
          <p:cNvSpPr/>
          <p:nvPr/>
        </p:nvSpPr>
        <p:spPr>
          <a:xfrm>
            <a:off x="5483989" y="-2252891"/>
            <a:ext cx="4527610" cy="4527610"/>
          </a:xfrm>
          <a:prstGeom prst="ellipse">
            <a:avLst/>
          </a:prstGeom>
          <a:solidFill>
            <a:srgbClr val="59E07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0" name="Google Shape;150;p22"/>
          <p:cNvSpPr/>
          <p:nvPr/>
        </p:nvSpPr>
        <p:spPr>
          <a:xfrm>
            <a:off x="936050" y="11433393"/>
            <a:ext cx="1279088" cy="1279089"/>
          </a:xfrm>
          <a:prstGeom prst="ellipse">
            <a:avLst/>
          </a:prstGeom>
          <a:solidFill>
            <a:srgbClr val="FE8CC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1" name="Google Shape;151;p22"/>
          <p:cNvSpPr/>
          <p:nvPr/>
        </p:nvSpPr>
        <p:spPr>
          <a:xfrm>
            <a:off x="14815859" y="12031980"/>
            <a:ext cx="3339069" cy="3339068"/>
          </a:xfrm>
          <a:prstGeom prst="ellipse">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