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Lst>
  <p:sldSz cy="6858000" cx="9144000"/>
  <p:notesSz cx="6858000" cy="9144000"/>
  <p:embeddedFontLst>
    <p:embeddedFont>
      <p:font typeface="Rubik Medium"/>
      <p:regular r:id="rId24"/>
      <p:bold r:id="rId25"/>
      <p:italic r:id="rId26"/>
      <p:boldItalic r:id="rId27"/>
    </p:embeddedFont>
    <p:embeddedFont>
      <p:font typeface="Rubik Light"/>
      <p:regular r:id="rId28"/>
      <p:bold r:id="rId29"/>
      <p:italic r:id="rId30"/>
      <p:boldItalic r:id="rId31"/>
    </p:embeddedFont>
    <p:embeddedFont>
      <p:font typeface="Rubik"/>
      <p:bold r:id="rId32"/>
      <p:boldItalic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font" Target="fonts/RubikMedium-regular.fntdata"/><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RubikMedium-italic.fntdata"/><Relationship Id="rId25" Type="http://schemas.openxmlformats.org/officeDocument/2006/relationships/font" Target="fonts/RubikMedium-bold.fntdata"/><Relationship Id="rId28" Type="http://schemas.openxmlformats.org/officeDocument/2006/relationships/font" Target="fonts/RubikLight-regular.fntdata"/><Relationship Id="rId27" Type="http://schemas.openxmlformats.org/officeDocument/2006/relationships/font" Target="fonts/RubikMedium-boldItalic.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RubikLight-bold.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RubikLight-boldItalic.fntdata"/><Relationship Id="rId30" Type="http://schemas.openxmlformats.org/officeDocument/2006/relationships/font" Target="fonts/RubikLight-italic.fntdata"/><Relationship Id="rId11" Type="http://schemas.openxmlformats.org/officeDocument/2006/relationships/slide" Target="slides/slide7.xml"/><Relationship Id="rId33" Type="http://schemas.openxmlformats.org/officeDocument/2006/relationships/font" Target="fonts/Rubik-boldItalic.fntdata"/><Relationship Id="rId10" Type="http://schemas.openxmlformats.org/officeDocument/2006/relationships/slide" Target="slides/slide6.xml"/><Relationship Id="rId32" Type="http://schemas.openxmlformats.org/officeDocument/2006/relationships/font" Target="fonts/Rubik-bold.fntdata"/><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0" name="Shape 180"/>
        <p:cNvGrpSpPr/>
        <p:nvPr/>
      </p:nvGrpSpPr>
      <p:grpSpPr>
        <a:xfrm>
          <a:off x="0" y="0"/>
          <a:ext cx="0" cy="0"/>
          <a:chOff x="0" y="0"/>
          <a:chExt cx="0" cy="0"/>
        </a:xfrm>
      </p:grpSpPr>
      <p:sp>
        <p:nvSpPr>
          <p:cNvPr id="181" name="Google Shape;181;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7" name="Shape 187"/>
        <p:cNvGrpSpPr/>
        <p:nvPr/>
      </p:nvGrpSpPr>
      <p:grpSpPr>
        <a:xfrm>
          <a:off x="0" y="0"/>
          <a:ext cx="0" cy="0"/>
          <a:chOff x="0" y="0"/>
          <a:chExt cx="0" cy="0"/>
        </a:xfrm>
      </p:grpSpPr>
      <p:sp>
        <p:nvSpPr>
          <p:cNvPr id="188" name="Google Shape;188;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7" name="Shape 197"/>
        <p:cNvGrpSpPr/>
        <p:nvPr/>
      </p:nvGrpSpPr>
      <p:grpSpPr>
        <a:xfrm>
          <a:off x="0" y="0"/>
          <a:ext cx="0" cy="0"/>
          <a:chOff x="0" y="0"/>
          <a:chExt cx="0" cy="0"/>
        </a:xfrm>
      </p:grpSpPr>
      <p:sp>
        <p:nvSpPr>
          <p:cNvPr id="198" name="Google Shape;198;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6" name="Shape 206"/>
        <p:cNvGrpSpPr/>
        <p:nvPr/>
      </p:nvGrpSpPr>
      <p:grpSpPr>
        <a:xfrm>
          <a:off x="0" y="0"/>
          <a:ext cx="0" cy="0"/>
          <a:chOff x="0" y="0"/>
          <a:chExt cx="0" cy="0"/>
        </a:xfrm>
      </p:grpSpPr>
      <p:sp>
        <p:nvSpPr>
          <p:cNvPr id="207" name="Google Shape;207;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1" name="Shape 221"/>
        <p:cNvGrpSpPr/>
        <p:nvPr/>
      </p:nvGrpSpPr>
      <p:grpSpPr>
        <a:xfrm>
          <a:off x="0" y="0"/>
          <a:ext cx="0" cy="0"/>
          <a:chOff x="0" y="0"/>
          <a:chExt cx="0" cy="0"/>
        </a:xfrm>
      </p:grpSpPr>
      <p:sp>
        <p:nvSpPr>
          <p:cNvPr id="222" name="Google Shape;222;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1" name="Shape 231"/>
        <p:cNvGrpSpPr/>
        <p:nvPr/>
      </p:nvGrpSpPr>
      <p:grpSpPr>
        <a:xfrm>
          <a:off x="0" y="0"/>
          <a:ext cx="0" cy="0"/>
          <a:chOff x="0" y="0"/>
          <a:chExt cx="0" cy="0"/>
        </a:xfrm>
      </p:grpSpPr>
      <p:sp>
        <p:nvSpPr>
          <p:cNvPr id="232" name="Google Shape;232;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9" name="Shape 239"/>
        <p:cNvGrpSpPr/>
        <p:nvPr/>
      </p:nvGrpSpPr>
      <p:grpSpPr>
        <a:xfrm>
          <a:off x="0" y="0"/>
          <a:ext cx="0" cy="0"/>
          <a:chOff x="0" y="0"/>
          <a:chExt cx="0" cy="0"/>
        </a:xfrm>
      </p:grpSpPr>
      <p:sp>
        <p:nvSpPr>
          <p:cNvPr id="240" name="Google Shape;240;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9" name="Shape 249"/>
        <p:cNvGrpSpPr/>
        <p:nvPr/>
      </p:nvGrpSpPr>
      <p:grpSpPr>
        <a:xfrm>
          <a:off x="0" y="0"/>
          <a:ext cx="0" cy="0"/>
          <a:chOff x="0" y="0"/>
          <a:chExt cx="0" cy="0"/>
        </a:xfrm>
      </p:grpSpPr>
      <p:sp>
        <p:nvSpPr>
          <p:cNvPr id="250" name="Google Shape;250;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8" name="Shape 258"/>
        <p:cNvGrpSpPr/>
        <p:nvPr/>
      </p:nvGrpSpPr>
      <p:grpSpPr>
        <a:xfrm>
          <a:off x="0" y="0"/>
          <a:ext cx="0" cy="0"/>
          <a:chOff x="0" y="0"/>
          <a:chExt cx="0" cy="0"/>
        </a:xfrm>
      </p:grpSpPr>
      <p:sp>
        <p:nvSpPr>
          <p:cNvPr id="259" name="Google Shape;259;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6" name="Shape 266"/>
        <p:cNvGrpSpPr/>
        <p:nvPr/>
      </p:nvGrpSpPr>
      <p:grpSpPr>
        <a:xfrm>
          <a:off x="0" y="0"/>
          <a:ext cx="0" cy="0"/>
          <a:chOff x="0" y="0"/>
          <a:chExt cx="0" cy="0"/>
        </a:xfrm>
      </p:grpSpPr>
      <p:sp>
        <p:nvSpPr>
          <p:cNvPr id="267" name="Google Shape;267;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0" name="Shape 90"/>
        <p:cNvGrpSpPr/>
        <p:nvPr/>
      </p:nvGrpSpPr>
      <p:grpSpPr>
        <a:xfrm>
          <a:off x="0" y="0"/>
          <a:ext cx="0" cy="0"/>
          <a:chOff x="0" y="0"/>
          <a:chExt cx="0" cy="0"/>
        </a:xfrm>
      </p:grpSpPr>
      <p:sp>
        <p:nvSpPr>
          <p:cNvPr id="91" name="Google Shape;91;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0" name="Shape 100"/>
        <p:cNvGrpSpPr/>
        <p:nvPr/>
      </p:nvGrpSpPr>
      <p:grpSpPr>
        <a:xfrm>
          <a:off x="0" y="0"/>
          <a:ext cx="0" cy="0"/>
          <a:chOff x="0" y="0"/>
          <a:chExt cx="0" cy="0"/>
        </a:xfrm>
      </p:grpSpPr>
      <p:sp>
        <p:nvSpPr>
          <p:cNvPr id="101" name="Google Shape;101;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0" name="Shape 110"/>
        <p:cNvGrpSpPr/>
        <p:nvPr/>
      </p:nvGrpSpPr>
      <p:grpSpPr>
        <a:xfrm>
          <a:off x="0" y="0"/>
          <a:ext cx="0" cy="0"/>
          <a:chOff x="0" y="0"/>
          <a:chExt cx="0" cy="0"/>
        </a:xfrm>
      </p:grpSpPr>
      <p:sp>
        <p:nvSpPr>
          <p:cNvPr id="111" name="Google Shape;111;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0" name="Shape 120"/>
        <p:cNvGrpSpPr/>
        <p:nvPr/>
      </p:nvGrpSpPr>
      <p:grpSpPr>
        <a:xfrm>
          <a:off x="0" y="0"/>
          <a:ext cx="0" cy="0"/>
          <a:chOff x="0" y="0"/>
          <a:chExt cx="0" cy="0"/>
        </a:xfrm>
      </p:grpSpPr>
      <p:sp>
        <p:nvSpPr>
          <p:cNvPr id="121" name="Google Shape;121;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5" name="Shape 135"/>
        <p:cNvGrpSpPr/>
        <p:nvPr/>
      </p:nvGrpSpPr>
      <p:grpSpPr>
        <a:xfrm>
          <a:off x="0" y="0"/>
          <a:ext cx="0" cy="0"/>
          <a:chOff x="0" y="0"/>
          <a:chExt cx="0" cy="0"/>
        </a:xfrm>
      </p:grpSpPr>
      <p:sp>
        <p:nvSpPr>
          <p:cNvPr id="136" name="Google Shape;136;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0" name="Shape 150"/>
        <p:cNvGrpSpPr/>
        <p:nvPr/>
      </p:nvGrpSpPr>
      <p:grpSpPr>
        <a:xfrm>
          <a:off x="0" y="0"/>
          <a:ext cx="0" cy="0"/>
          <a:chOff x="0" y="0"/>
          <a:chExt cx="0" cy="0"/>
        </a:xfrm>
      </p:grpSpPr>
      <p:sp>
        <p:nvSpPr>
          <p:cNvPr id="151" name="Google Shape;151;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0" name="Shape 160"/>
        <p:cNvGrpSpPr/>
        <p:nvPr/>
      </p:nvGrpSpPr>
      <p:grpSpPr>
        <a:xfrm>
          <a:off x="0" y="0"/>
          <a:ext cx="0" cy="0"/>
          <a:chOff x="0" y="0"/>
          <a:chExt cx="0" cy="0"/>
        </a:xfrm>
      </p:grpSpPr>
      <p:sp>
        <p:nvSpPr>
          <p:cNvPr id="161" name="Google Shape;161;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0" name="Shape 170"/>
        <p:cNvGrpSpPr/>
        <p:nvPr/>
      </p:nvGrpSpPr>
      <p:grpSpPr>
        <a:xfrm>
          <a:off x="0" y="0"/>
          <a:ext cx="0" cy="0"/>
          <a:chOff x="0" y="0"/>
          <a:chExt cx="0" cy="0"/>
        </a:xfrm>
      </p:grpSpPr>
      <p:sp>
        <p:nvSpPr>
          <p:cNvPr id="171" name="Google Shape;171;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p:cSld name="Title Slide">
    <p:spTree>
      <p:nvGrpSpPr>
        <p:cNvPr id="11" name="Shape 11"/>
        <p:cNvGrpSpPr/>
        <p:nvPr/>
      </p:nvGrpSpPr>
      <p:grpSpPr>
        <a:xfrm>
          <a:off x="0" y="0"/>
          <a:ext cx="0" cy="0"/>
          <a:chOff x="0" y="0"/>
          <a:chExt cx="0" cy="0"/>
        </a:xfrm>
      </p:grpSpPr>
      <p:sp>
        <p:nvSpPr>
          <p:cNvPr id="12" name="Google Shape;12;p2"/>
          <p:cNvSpPr txBox="1"/>
          <p:nvPr>
            <p:ph type="ctrTitle"/>
          </p:nvPr>
        </p:nvSpPr>
        <p:spPr>
          <a:xfrm>
            <a:off x="685800" y="1122363"/>
            <a:ext cx="7772400" cy="2387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2"/>
          <p:cNvSpPr txBox="1"/>
          <p:nvPr>
            <p:ph idx="1" type="subTitle"/>
          </p:nvPr>
        </p:nvSpPr>
        <p:spPr>
          <a:xfrm>
            <a:off x="1143000" y="3602038"/>
            <a:ext cx="6858000" cy="1655762"/>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2"/>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2"/>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2"/>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1"/>
          <p:cNvSpPr txBox="1"/>
          <p:nvPr>
            <p:ph idx="1" type="body"/>
          </p:nvPr>
        </p:nvSpPr>
        <p:spPr>
          <a:xfrm rot="5400000">
            <a:off x="2396331" y="57944"/>
            <a:ext cx="4351338" cy="78867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11"/>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1"/>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1"/>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4623593" y="2285206"/>
            <a:ext cx="5811838" cy="197167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2"/>
          <p:cNvSpPr txBox="1"/>
          <p:nvPr>
            <p:ph idx="1" type="body"/>
          </p:nvPr>
        </p:nvSpPr>
        <p:spPr>
          <a:xfrm rot="5400000">
            <a:off x="623093" y="370681"/>
            <a:ext cx="5811838" cy="5800725"/>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12"/>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2"/>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17" name="Shape 17"/>
        <p:cNvGrpSpPr/>
        <p:nvPr/>
      </p:nvGrpSpPr>
      <p:grpSpPr>
        <a:xfrm>
          <a:off x="0" y="0"/>
          <a:ext cx="0" cy="0"/>
          <a:chOff x="0" y="0"/>
          <a:chExt cx="0" cy="0"/>
        </a:xfrm>
      </p:grpSpPr>
      <p:sp>
        <p:nvSpPr>
          <p:cNvPr id="18" name="Google Shape;18;p3"/>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3"/>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3"/>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3"/>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3"/>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23" name="Shape 23"/>
        <p:cNvGrpSpPr/>
        <p:nvPr/>
      </p:nvGrpSpPr>
      <p:grpSpPr>
        <a:xfrm>
          <a:off x="0" y="0"/>
          <a:ext cx="0" cy="0"/>
          <a:chOff x="0" y="0"/>
          <a:chExt cx="0" cy="0"/>
        </a:xfrm>
      </p:grpSpPr>
      <p:sp>
        <p:nvSpPr>
          <p:cNvPr id="24" name="Google Shape;24;p4"/>
          <p:cNvSpPr txBox="1"/>
          <p:nvPr>
            <p:ph type="title"/>
          </p:nvPr>
        </p:nvSpPr>
        <p:spPr>
          <a:xfrm>
            <a:off x="623888" y="1709739"/>
            <a:ext cx="7886700" cy="285273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4"/>
          <p:cNvSpPr txBox="1"/>
          <p:nvPr>
            <p:ph idx="1" type="body"/>
          </p:nvPr>
        </p:nvSpPr>
        <p:spPr>
          <a:xfrm>
            <a:off x="623888" y="4589464"/>
            <a:ext cx="7886700" cy="15001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sz="2400">
                <a:solidFill>
                  <a:schemeClr val="dk1"/>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6" name="Google Shape;26;p4"/>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4"/>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4"/>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29" name="Shape 29"/>
        <p:cNvGrpSpPr/>
        <p:nvPr/>
      </p:nvGrpSpPr>
      <p:grpSpPr>
        <a:xfrm>
          <a:off x="0" y="0"/>
          <a:ext cx="0" cy="0"/>
          <a:chOff x="0" y="0"/>
          <a:chExt cx="0" cy="0"/>
        </a:xfrm>
      </p:grpSpPr>
      <p:sp>
        <p:nvSpPr>
          <p:cNvPr id="30" name="Google Shape;30;p5"/>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5"/>
          <p:cNvSpPr txBox="1"/>
          <p:nvPr>
            <p:ph idx="1" type="body"/>
          </p:nvPr>
        </p:nvSpPr>
        <p:spPr>
          <a:xfrm>
            <a:off x="628650" y="1825625"/>
            <a:ext cx="38862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5"/>
          <p:cNvSpPr txBox="1"/>
          <p:nvPr>
            <p:ph idx="2" type="body"/>
          </p:nvPr>
        </p:nvSpPr>
        <p:spPr>
          <a:xfrm>
            <a:off x="4629150" y="1825625"/>
            <a:ext cx="38862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5"/>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5"/>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5"/>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36" name="Shape 36"/>
        <p:cNvGrpSpPr/>
        <p:nvPr/>
      </p:nvGrpSpPr>
      <p:grpSpPr>
        <a:xfrm>
          <a:off x="0" y="0"/>
          <a:ext cx="0" cy="0"/>
          <a:chOff x="0" y="0"/>
          <a:chExt cx="0" cy="0"/>
        </a:xfrm>
      </p:grpSpPr>
      <p:sp>
        <p:nvSpPr>
          <p:cNvPr id="37" name="Google Shape;37;p6"/>
          <p:cNvSpPr txBox="1"/>
          <p:nvPr>
            <p:ph type="title"/>
          </p:nvPr>
        </p:nvSpPr>
        <p:spPr>
          <a:xfrm>
            <a:off x="629841" y="365126"/>
            <a:ext cx="78867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6"/>
          <p:cNvSpPr txBox="1"/>
          <p:nvPr>
            <p:ph idx="1" type="body"/>
          </p:nvPr>
        </p:nvSpPr>
        <p:spPr>
          <a:xfrm>
            <a:off x="629842" y="1681163"/>
            <a:ext cx="3868340"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 name="Google Shape;39;p6"/>
          <p:cNvSpPr txBox="1"/>
          <p:nvPr>
            <p:ph idx="2" type="body"/>
          </p:nvPr>
        </p:nvSpPr>
        <p:spPr>
          <a:xfrm>
            <a:off x="629842" y="2505075"/>
            <a:ext cx="3868340"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6"/>
          <p:cNvSpPr txBox="1"/>
          <p:nvPr>
            <p:ph idx="3" type="body"/>
          </p:nvPr>
        </p:nvSpPr>
        <p:spPr>
          <a:xfrm>
            <a:off x="4629150" y="1681163"/>
            <a:ext cx="3887391"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6"/>
          <p:cNvSpPr txBox="1"/>
          <p:nvPr>
            <p:ph idx="4" type="body"/>
          </p:nvPr>
        </p:nvSpPr>
        <p:spPr>
          <a:xfrm>
            <a:off x="4629150" y="2505075"/>
            <a:ext cx="3887391"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6"/>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6"/>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6"/>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45" name="Shape 45"/>
        <p:cNvGrpSpPr/>
        <p:nvPr/>
      </p:nvGrpSpPr>
      <p:grpSpPr>
        <a:xfrm>
          <a:off x="0" y="0"/>
          <a:ext cx="0" cy="0"/>
          <a:chOff x="0" y="0"/>
          <a:chExt cx="0" cy="0"/>
        </a:xfrm>
      </p:grpSpPr>
      <p:sp>
        <p:nvSpPr>
          <p:cNvPr id="46" name="Google Shape;46;p7"/>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7"/>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7"/>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0" name="Shape 50"/>
        <p:cNvGrpSpPr/>
        <p:nvPr/>
      </p:nvGrpSpPr>
      <p:grpSpPr>
        <a:xfrm>
          <a:off x="0" y="0"/>
          <a:ext cx="0" cy="0"/>
          <a:chOff x="0" y="0"/>
          <a:chExt cx="0" cy="0"/>
        </a:xfrm>
      </p:grpSpPr>
      <p:sp>
        <p:nvSpPr>
          <p:cNvPr id="51" name="Google Shape;51;p8"/>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8"/>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9"/>
          <p:cNvSpPr txBox="1"/>
          <p:nvPr>
            <p:ph idx="1" type="body"/>
          </p:nvPr>
        </p:nvSpPr>
        <p:spPr>
          <a:xfrm>
            <a:off x="3887391" y="987426"/>
            <a:ext cx="4629150" cy="4873625"/>
          </a:xfrm>
          <a:prstGeom prst="rect">
            <a:avLst/>
          </a:prstGeom>
          <a:noFill/>
          <a:ln>
            <a:noFill/>
          </a:ln>
        </p:spPr>
        <p:txBody>
          <a:bodyPr anchorCtr="0" anchor="t" bIns="45700" lIns="91425" spcFirstLastPara="1" rIns="91425" wrap="square" tIns="45700">
            <a:no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9"/>
          <p:cNvSpPr txBox="1"/>
          <p:nvPr>
            <p:ph idx="2" type="body"/>
          </p:nvPr>
        </p:nvSpPr>
        <p:spPr>
          <a:xfrm>
            <a:off x="629841" y="2057400"/>
            <a:ext cx="2949178"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9"/>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9"/>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0"/>
          <p:cNvSpPr/>
          <p:nvPr>
            <p:ph idx="2" type="pic"/>
          </p:nvPr>
        </p:nvSpPr>
        <p:spPr>
          <a:xfrm>
            <a:off x="3887391" y="987426"/>
            <a:ext cx="4629150" cy="48736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4" name="Google Shape;64;p10"/>
          <p:cNvSpPr txBox="1"/>
          <p:nvPr>
            <p:ph idx="1" type="body"/>
          </p:nvPr>
        </p:nvSpPr>
        <p:spPr>
          <a:xfrm>
            <a:off x="629841" y="2057400"/>
            <a:ext cx="2949178"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10"/>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0"/>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5.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7.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2.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6.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9.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83" name="Shape 83"/>
        <p:cNvGrpSpPr/>
        <p:nvPr/>
      </p:nvGrpSpPr>
      <p:grpSpPr>
        <a:xfrm>
          <a:off x="0" y="0"/>
          <a:ext cx="0" cy="0"/>
          <a:chOff x="0" y="0"/>
          <a:chExt cx="0" cy="0"/>
        </a:xfrm>
      </p:grpSpPr>
      <p:sp>
        <p:nvSpPr>
          <p:cNvPr id="84" name="Google Shape;84;p13"/>
          <p:cNvSpPr/>
          <p:nvPr/>
        </p:nvSpPr>
        <p:spPr>
          <a:xfrm>
            <a:off x="0" y="0"/>
            <a:ext cx="9144000" cy="6857999"/>
          </a:xfrm>
          <a:prstGeom prst="rect">
            <a:avLst/>
          </a:prstGeom>
          <a:blipFill rotWithShape="1">
            <a:blip r:embed="rId3">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5" name="Google Shape;85;p13"/>
          <p:cNvSpPr/>
          <p:nvPr/>
        </p:nvSpPr>
        <p:spPr>
          <a:xfrm>
            <a:off x="959536" y="225245"/>
            <a:ext cx="3371850" cy="3333749"/>
          </a:xfrm>
          <a:prstGeom prst="parallelogram">
            <a:avLst>
              <a:gd fmla="val 47286" name="adj"/>
            </a:avLst>
          </a:prstGeom>
          <a:noFill/>
          <a:ln cap="flat" cmpd="sng" w="38100">
            <a:solidFill>
              <a:srgbClr val="69C9D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nvGrpSpPr>
          <p:cNvPr id="86" name="Google Shape;86;p13"/>
          <p:cNvGrpSpPr/>
          <p:nvPr/>
        </p:nvGrpSpPr>
        <p:grpSpPr>
          <a:xfrm>
            <a:off x="380565" y="1206400"/>
            <a:ext cx="4210485" cy="1376957"/>
            <a:chOff x="771308" y="520479"/>
            <a:chExt cx="4210485" cy="1376957"/>
          </a:xfrm>
        </p:grpSpPr>
        <p:sp>
          <p:nvSpPr>
            <p:cNvPr id="87" name="Google Shape;87;p13"/>
            <p:cNvSpPr txBox="1"/>
            <p:nvPr/>
          </p:nvSpPr>
          <p:spPr>
            <a:xfrm>
              <a:off x="771308" y="520479"/>
              <a:ext cx="4210485" cy="110799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en-US" sz="6600" u="none" cap="none" strike="noStrike">
                  <a:solidFill>
                    <a:schemeClr val="lt1"/>
                  </a:solidFill>
                  <a:latin typeface="Rubik"/>
                  <a:ea typeface="Rubik"/>
                  <a:cs typeface="Rubik"/>
                  <a:sym typeface="Rubik"/>
                </a:rPr>
                <a:t>Investor</a:t>
              </a:r>
              <a:endParaRPr b="1" i="0" sz="6600" u="none" cap="none" strike="noStrike">
                <a:solidFill>
                  <a:schemeClr val="lt1"/>
                </a:solidFill>
                <a:latin typeface="Rubik"/>
                <a:ea typeface="Rubik"/>
                <a:cs typeface="Rubik"/>
                <a:sym typeface="Rubik"/>
              </a:endParaRPr>
            </a:p>
          </p:txBody>
        </p:sp>
        <p:sp>
          <p:nvSpPr>
            <p:cNvPr id="88" name="Google Shape;88;p13"/>
            <p:cNvSpPr txBox="1"/>
            <p:nvPr/>
          </p:nvSpPr>
          <p:spPr>
            <a:xfrm>
              <a:off x="1784502" y="1435771"/>
              <a:ext cx="2184097" cy="46166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i="0" lang="en-US" sz="2400" u="none" cap="none" strike="noStrike">
                  <a:solidFill>
                    <a:schemeClr val="lt1"/>
                  </a:solidFill>
                  <a:latin typeface="Rubik Medium"/>
                  <a:ea typeface="Rubik Medium"/>
                  <a:cs typeface="Rubik Medium"/>
                  <a:sym typeface="Rubik Medium"/>
                </a:rPr>
                <a:t>Pitch Deck</a:t>
              </a:r>
              <a:endParaRPr b="0" i="0" sz="2400" u="none" cap="none" strike="noStrike">
                <a:solidFill>
                  <a:schemeClr val="lt1"/>
                </a:solidFill>
                <a:latin typeface="Rubik Medium"/>
                <a:ea typeface="Rubik Medium"/>
                <a:cs typeface="Rubik Medium"/>
                <a:sym typeface="Rubik Medium"/>
              </a:endParaRPr>
            </a:p>
          </p:txBody>
        </p:sp>
      </p:grpSp>
      <p:sp>
        <p:nvSpPr>
          <p:cNvPr id="89" name="Google Shape;89;p13"/>
          <p:cNvSpPr/>
          <p:nvPr/>
        </p:nvSpPr>
        <p:spPr>
          <a:xfrm>
            <a:off x="2535932" y="229808"/>
            <a:ext cx="1795453" cy="3334703"/>
          </a:xfrm>
          <a:custGeom>
            <a:rect b="b" l="l" r="r" t="t"/>
            <a:pathLst>
              <a:path extrusionOk="0" h="3334703" w="1795453">
                <a:moveTo>
                  <a:pt x="0" y="0"/>
                </a:moveTo>
                <a:lnTo>
                  <a:pt x="1795453" y="0"/>
                </a:lnTo>
                <a:lnTo>
                  <a:pt x="219056" y="3333750"/>
                </a:lnTo>
                <a:lnTo>
                  <a:pt x="220018" y="3334703"/>
                </a:lnTo>
              </a:path>
            </a:pathLst>
          </a:custGeom>
          <a:noFill/>
          <a:ln cap="flat" cmpd="sng" w="38100">
            <a:solidFill>
              <a:srgbClr val="69C9D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83" name="Shape 183"/>
        <p:cNvGrpSpPr/>
        <p:nvPr/>
      </p:nvGrpSpPr>
      <p:grpSpPr>
        <a:xfrm>
          <a:off x="0" y="0"/>
          <a:ext cx="0" cy="0"/>
          <a:chOff x="0" y="0"/>
          <a:chExt cx="0" cy="0"/>
        </a:xfrm>
      </p:grpSpPr>
      <p:sp>
        <p:nvSpPr>
          <p:cNvPr id="184" name="Google Shape;184;p22"/>
          <p:cNvSpPr/>
          <p:nvPr/>
        </p:nvSpPr>
        <p:spPr>
          <a:xfrm>
            <a:off x="0" y="0"/>
            <a:ext cx="9144000" cy="6857999"/>
          </a:xfrm>
          <a:prstGeom prst="rect">
            <a:avLst/>
          </a:prstGeom>
          <a:blipFill rotWithShape="1">
            <a:blip r:embed="rId3">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5" name="Google Shape;185;p22"/>
          <p:cNvSpPr/>
          <p:nvPr/>
        </p:nvSpPr>
        <p:spPr>
          <a:xfrm>
            <a:off x="589143" y="1298369"/>
            <a:ext cx="5954079" cy="1938992"/>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lang="en-US" sz="2000">
                <a:solidFill>
                  <a:srgbClr val="595959"/>
                </a:solidFill>
                <a:latin typeface="Rubik"/>
                <a:ea typeface="Rubik"/>
                <a:cs typeface="Rubik"/>
                <a:sym typeface="Rubik"/>
              </a:rPr>
              <a:t>“RUN AND GUN” is a new project aimed to provide 30 effective investment strategies that would assist the clients in the investment strategy of their choice. The Run and Gun project will be available to all clients and will be available at $599.99.</a:t>
            </a:r>
            <a:endParaRPr sz="2000">
              <a:solidFill>
                <a:srgbClr val="595959"/>
              </a:solidFill>
              <a:latin typeface="Rubik"/>
              <a:ea typeface="Rubik"/>
              <a:cs typeface="Rubik"/>
              <a:sym typeface="Rubik"/>
            </a:endParaRPr>
          </a:p>
        </p:txBody>
      </p:sp>
      <p:sp>
        <p:nvSpPr>
          <p:cNvPr id="186" name="Google Shape;186;p22"/>
          <p:cNvSpPr/>
          <p:nvPr/>
        </p:nvSpPr>
        <p:spPr>
          <a:xfrm>
            <a:off x="574385" y="773384"/>
            <a:ext cx="2868223"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200">
                <a:solidFill>
                  <a:srgbClr val="69C9D5"/>
                </a:solidFill>
                <a:latin typeface="Rubik Medium"/>
                <a:ea typeface="Rubik Medium"/>
                <a:cs typeface="Rubik Medium"/>
                <a:sym typeface="Rubik Medium"/>
              </a:rPr>
              <a:t>Run And Gun</a:t>
            </a:r>
            <a:endParaRPr sz="3200">
              <a:solidFill>
                <a:srgbClr val="69C9D5"/>
              </a:solidFill>
              <a:latin typeface="Rubik Medium"/>
              <a:ea typeface="Rubik Medium"/>
              <a:cs typeface="Rubik Medium"/>
              <a:sym typeface="Rubik Medium"/>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90" name="Shape 190"/>
        <p:cNvGrpSpPr/>
        <p:nvPr/>
      </p:nvGrpSpPr>
      <p:grpSpPr>
        <a:xfrm>
          <a:off x="0" y="0"/>
          <a:ext cx="0" cy="0"/>
          <a:chOff x="0" y="0"/>
          <a:chExt cx="0" cy="0"/>
        </a:xfrm>
      </p:grpSpPr>
      <p:sp>
        <p:nvSpPr>
          <p:cNvPr id="191" name="Google Shape;191;p23"/>
          <p:cNvSpPr/>
          <p:nvPr/>
        </p:nvSpPr>
        <p:spPr>
          <a:xfrm>
            <a:off x="4572000" y="0"/>
            <a:ext cx="4572000" cy="6858000"/>
          </a:xfrm>
          <a:prstGeom prst="rect">
            <a:avLst/>
          </a:prstGeom>
          <a:solidFill>
            <a:srgbClr val="69C9D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2" name="Google Shape;192;p23"/>
          <p:cNvSpPr/>
          <p:nvPr/>
        </p:nvSpPr>
        <p:spPr>
          <a:xfrm>
            <a:off x="361950" y="338981"/>
            <a:ext cx="8420100" cy="6180039"/>
          </a:xfrm>
          <a:prstGeom prst="rect">
            <a:avLst/>
          </a:prstGeom>
          <a:solidFill>
            <a:srgbClr val="FDFEFE"/>
          </a:solidFill>
          <a:ln cap="flat" cmpd="sng" w="12700">
            <a:solidFill>
              <a:srgbClr val="F2F2F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3" name="Google Shape;193;p23"/>
          <p:cNvSpPr/>
          <p:nvPr/>
        </p:nvSpPr>
        <p:spPr>
          <a:xfrm>
            <a:off x="361951" y="338981"/>
            <a:ext cx="4210050" cy="6180039"/>
          </a:xfrm>
          <a:prstGeom prst="rect">
            <a:avLst/>
          </a:prstGeom>
          <a:blipFill rotWithShape="1">
            <a:blip r:embed="rId3">
              <a:alphaModFix/>
            </a:blip>
            <a:stretch>
              <a:fillRect b="-1477" l="-64704" r="-50224" t="-2771"/>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4" name="Google Shape;194;p23"/>
          <p:cNvSpPr/>
          <p:nvPr/>
        </p:nvSpPr>
        <p:spPr>
          <a:xfrm>
            <a:off x="4785360" y="525986"/>
            <a:ext cx="1722267" cy="186204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1500">
                <a:solidFill>
                  <a:srgbClr val="F2F2F2"/>
                </a:solidFill>
                <a:latin typeface="Rubik Medium"/>
                <a:ea typeface="Rubik Medium"/>
                <a:cs typeface="Rubik Medium"/>
                <a:sym typeface="Rubik Medium"/>
              </a:rPr>
              <a:t>11</a:t>
            </a:r>
            <a:endParaRPr sz="11500">
              <a:solidFill>
                <a:srgbClr val="F2F2F2"/>
              </a:solidFill>
              <a:latin typeface="Rubik Medium"/>
              <a:ea typeface="Rubik Medium"/>
              <a:cs typeface="Rubik Medium"/>
              <a:sym typeface="Rubik Medium"/>
            </a:endParaRPr>
          </a:p>
        </p:txBody>
      </p:sp>
      <p:sp>
        <p:nvSpPr>
          <p:cNvPr id="195" name="Google Shape;195;p23"/>
          <p:cNvSpPr/>
          <p:nvPr/>
        </p:nvSpPr>
        <p:spPr>
          <a:xfrm>
            <a:off x="4904239" y="2176492"/>
            <a:ext cx="3664451" cy="2862322"/>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lang="en-US" sz="2000">
                <a:solidFill>
                  <a:srgbClr val="595959"/>
                </a:solidFill>
                <a:latin typeface="Rubik"/>
                <a:ea typeface="Rubik"/>
                <a:cs typeface="Rubik"/>
                <a:sym typeface="Rubik"/>
              </a:rPr>
              <a:t>Based on a census, Denver has total of 704, 621 population as of 2017. About 41% of the population are interested in starting an investment career and would like to invest in a company that prioritizes security and confidentiality. </a:t>
            </a:r>
            <a:endParaRPr sz="2000">
              <a:solidFill>
                <a:srgbClr val="595959"/>
              </a:solidFill>
              <a:latin typeface="Rubik"/>
              <a:ea typeface="Rubik"/>
              <a:cs typeface="Rubik"/>
              <a:sym typeface="Rubik"/>
            </a:endParaRPr>
          </a:p>
        </p:txBody>
      </p:sp>
      <p:sp>
        <p:nvSpPr>
          <p:cNvPr id="196" name="Google Shape;196;p23"/>
          <p:cNvSpPr/>
          <p:nvPr/>
        </p:nvSpPr>
        <p:spPr>
          <a:xfrm>
            <a:off x="4917417" y="1571310"/>
            <a:ext cx="2104561"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200">
                <a:solidFill>
                  <a:srgbClr val="69C9D5"/>
                </a:solidFill>
                <a:latin typeface="Rubik Medium"/>
                <a:ea typeface="Rubik Medium"/>
                <a:cs typeface="Rubik Medium"/>
                <a:sym typeface="Rubik Medium"/>
              </a:rPr>
              <a:t>Traction</a:t>
            </a:r>
            <a:endParaRPr sz="3200">
              <a:solidFill>
                <a:srgbClr val="69C9D5"/>
              </a:solidFill>
              <a:latin typeface="Rubik Medium"/>
              <a:ea typeface="Rubik Medium"/>
              <a:cs typeface="Rubik Medium"/>
              <a:sym typeface="Rubik Medium"/>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00" name="Shape 200"/>
        <p:cNvGrpSpPr/>
        <p:nvPr/>
      </p:nvGrpSpPr>
      <p:grpSpPr>
        <a:xfrm>
          <a:off x="0" y="0"/>
          <a:ext cx="0" cy="0"/>
          <a:chOff x="0" y="0"/>
          <a:chExt cx="0" cy="0"/>
        </a:xfrm>
      </p:grpSpPr>
      <p:sp>
        <p:nvSpPr>
          <p:cNvPr id="201" name="Google Shape;201;p24"/>
          <p:cNvSpPr/>
          <p:nvPr/>
        </p:nvSpPr>
        <p:spPr>
          <a:xfrm>
            <a:off x="0" y="0"/>
            <a:ext cx="9144000" cy="3428999"/>
          </a:xfrm>
          <a:prstGeom prst="rect">
            <a:avLst/>
          </a:prstGeom>
          <a:solidFill>
            <a:srgbClr val="69C9D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2" name="Google Shape;202;p24"/>
          <p:cNvSpPr/>
          <p:nvPr/>
        </p:nvSpPr>
        <p:spPr>
          <a:xfrm>
            <a:off x="361950" y="338981"/>
            <a:ext cx="8420100" cy="6180039"/>
          </a:xfrm>
          <a:prstGeom prst="rect">
            <a:avLst/>
          </a:prstGeom>
          <a:solidFill>
            <a:srgbClr val="FDFEFE"/>
          </a:solidFill>
          <a:ln cap="flat" cmpd="sng" w="12700">
            <a:solidFill>
              <a:srgbClr val="F2F2F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3" name="Google Shape;203;p24"/>
          <p:cNvSpPr/>
          <p:nvPr/>
        </p:nvSpPr>
        <p:spPr>
          <a:xfrm>
            <a:off x="466460" y="495300"/>
            <a:ext cx="1969918" cy="186204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1500">
                <a:solidFill>
                  <a:srgbClr val="F2F2F2"/>
                </a:solidFill>
                <a:latin typeface="Rubik Medium"/>
                <a:ea typeface="Rubik Medium"/>
                <a:cs typeface="Rubik Medium"/>
                <a:sym typeface="Rubik Medium"/>
              </a:rPr>
              <a:t>12</a:t>
            </a:r>
            <a:endParaRPr sz="11500">
              <a:solidFill>
                <a:srgbClr val="F2F2F2"/>
              </a:solidFill>
              <a:latin typeface="Rubik Medium"/>
              <a:ea typeface="Rubik Medium"/>
              <a:cs typeface="Rubik Medium"/>
              <a:sym typeface="Rubik Medium"/>
            </a:endParaRPr>
          </a:p>
        </p:txBody>
      </p:sp>
      <p:sp>
        <p:nvSpPr>
          <p:cNvPr id="204" name="Google Shape;204;p24"/>
          <p:cNvSpPr/>
          <p:nvPr/>
        </p:nvSpPr>
        <p:spPr>
          <a:xfrm>
            <a:off x="603423" y="2170239"/>
            <a:ext cx="7861528" cy="3785652"/>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lang="en-US" sz="2000">
                <a:solidFill>
                  <a:srgbClr val="595959"/>
                </a:solidFill>
                <a:latin typeface="Rubik"/>
                <a:ea typeface="Rubik"/>
                <a:cs typeface="Rubik"/>
                <a:sym typeface="Rubik"/>
              </a:rPr>
              <a:t>The chosen target market will be the residents of Denver. This specific group of individuals was chosen based on the following factors : </a:t>
            </a:r>
            <a:endParaRPr/>
          </a:p>
          <a:p>
            <a:pPr indent="0" lvl="0" marL="0" marR="0" rtl="0" algn="l">
              <a:lnSpc>
                <a:spcPct val="120000"/>
              </a:lnSpc>
              <a:spcBef>
                <a:spcPts val="0"/>
              </a:spcBef>
              <a:spcAft>
                <a:spcPts val="0"/>
              </a:spcAft>
              <a:buNone/>
            </a:pPr>
            <a:br>
              <a:rPr lang="en-US" sz="2000">
                <a:solidFill>
                  <a:srgbClr val="595959"/>
                </a:solidFill>
                <a:latin typeface="Rubik"/>
                <a:ea typeface="Rubik"/>
                <a:cs typeface="Rubik"/>
                <a:sym typeface="Rubik"/>
              </a:rPr>
            </a:br>
            <a:r>
              <a:rPr lang="en-US" sz="2000">
                <a:solidFill>
                  <a:srgbClr val="595959"/>
                </a:solidFill>
                <a:latin typeface="Rubik"/>
                <a:ea typeface="Rubik"/>
                <a:cs typeface="Rubik"/>
                <a:sym typeface="Rubik"/>
              </a:rPr>
              <a:t>At least 3% of the entire population of Denver have a monthly personal income of $300, 000 to $500, 000.</a:t>
            </a:r>
            <a:endParaRPr/>
          </a:p>
          <a:p>
            <a:pPr indent="0" lvl="0" marL="0" marR="0" rtl="0" algn="l">
              <a:lnSpc>
                <a:spcPct val="120000"/>
              </a:lnSpc>
              <a:spcBef>
                <a:spcPts val="0"/>
              </a:spcBef>
              <a:spcAft>
                <a:spcPts val="0"/>
              </a:spcAft>
              <a:buNone/>
            </a:pPr>
            <a:br>
              <a:rPr lang="en-US" sz="2000">
                <a:solidFill>
                  <a:srgbClr val="595959"/>
                </a:solidFill>
                <a:latin typeface="Rubik"/>
                <a:ea typeface="Rubik"/>
                <a:cs typeface="Rubik"/>
                <a:sym typeface="Rubik"/>
              </a:rPr>
            </a:br>
            <a:r>
              <a:rPr lang="en-US" sz="2000">
                <a:solidFill>
                  <a:srgbClr val="595959"/>
                </a:solidFill>
                <a:latin typeface="Rubik"/>
                <a:ea typeface="Rubik"/>
                <a:cs typeface="Rubik"/>
                <a:sym typeface="Rubik"/>
              </a:rPr>
              <a:t>60% percent of this population is in the middle class with monthly income ranges from $40,000 to $100,000.</a:t>
            </a:r>
            <a:endParaRPr/>
          </a:p>
          <a:p>
            <a:pPr indent="0" lvl="0" marL="0" marR="0" rtl="0" algn="l">
              <a:lnSpc>
                <a:spcPct val="120000"/>
              </a:lnSpc>
              <a:spcBef>
                <a:spcPts val="0"/>
              </a:spcBef>
              <a:spcAft>
                <a:spcPts val="0"/>
              </a:spcAft>
              <a:buNone/>
            </a:pPr>
            <a:br>
              <a:rPr lang="en-US" sz="2000">
                <a:solidFill>
                  <a:srgbClr val="595959"/>
                </a:solidFill>
                <a:latin typeface="Rubik"/>
                <a:ea typeface="Rubik"/>
                <a:cs typeface="Rubik"/>
                <a:sym typeface="Rubik"/>
              </a:rPr>
            </a:br>
            <a:r>
              <a:rPr lang="en-US" sz="2000">
                <a:solidFill>
                  <a:srgbClr val="595959"/>
                </a:solidFill>
                <a:latin typeface="Rubik"/>
                <a:ea typeface="Rubik"/>
                <a:cs typeface="Rubik"/>
                <a:sym typeface="Rubik"/>
              </a:rPr>
              <a:t>The 80, 000 individuals of the entire population of Denver are between 22 to 45 years old.</a:t>
            </a:r>
            <a:endParaRPr/>
          </a:p>
        </p:txBody>
      </p:sp>
      <p:sp>
        <p:nvSpPr>
          <p:cNvPr id="205" name="Google Shape;205;p24"/>
          <p:cNvSpPr/>
          <p:nvPr/>
        </p:nvSpPr>
        <p:spPr>
          <a:xfrm>
            <a:off x="603751" y="1499761"/>
            <a:ext cx="3084695"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200">
                <a:solidFill>
                  <a:srgbClr val="69C9D5"/>
                </a:solidFill>
                <a:latin typeface="Rubik Medium"/>
                <a:ea typeface="Rubik Medium"/>
                <a:cs typeface="Rubik Medium"/>
                <a:sym typeface="Rubik Medium"/>
              </a:rPr>
              <a:t>Target Market</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09" name="Shape 209"/>
        <p:cNvGrpSpPr/>
        <p:nvPr/>
      </p:nvGrpSpPr>
      <p:grpSpPr>
        <a:xfrm>
          <a:off x="0" y="0"/>
          <a:ext cx="0" cy="0"/>
          <a:chOff x="0" y="0"/>
          <a:chExt cx="0" cy="0"/>
        </a:xfrm>
      </p:grpSpPr>
      <p:sp>
        <p:nvSpPr>
          <p:cNvPr id="210" name="Google Shape;210;p25"/>
          <p:cNvSpPr/>
          <p:nvPr/>
        </p:nvSpPr>
        <p:spPr>
          <a:xfrm>
            <a:off x="0" y="3429001"/>
            <a:ext cx="9144000" cy="3428999"/>
          </a:xfrm>
          <a:prstGeom prst="rect">
            <a:avLst/>
          </a:prstGeom>
          <a:solidFill>
            <a:srgbClr val="69C9D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1" name="Google Shape;211;p25"/>
          <p:cNvSpPr/>
          <p:nvPr/>
        </p:nvSpPr>
        <p:spPr>
          <a:xfrm>
            <a:off x="361950" y="338981"/>
            <a:ext cx="8420100" cy="6180039"/>
          </a:xfrm>
          <a:prstGeom prst="rect">
            <a:avLst/>
          </a:prstGeom>
          <a:solidFill>
            <a:srgbClr val="FDFEFE"/>
          </a:solidFill>
          <a:ln cap="flat" cmpd="sng" w="12700">
            <a:solidFill>
              <a:srgbClr val="F2F2F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2" name="Google Shape;212;p25"/>
          <p:cNvSpPr/>
          <p:nvPr/>
        </p:nvSpPr>
        <p:spPr>
          <a:xfrm>
            <a:off x="461018" y="209550"/>
            <a:ext cx="1969918" cy="186204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1500">
                <a:solidFill>
                  <a:srgbClr val="F2F2F2"/>
                </a:solidFill>
                <a:latin typeface="Rubik Medium"/>
                <a:ea typeface="Rubik Medium"/>
                <a:cs typeface="Rubik Medium"/>
                <a:sym typeface="Rubik Medium"/>
              </a:rPr>
              <a:t>13</a:t>
            </a:r>
            <a:endParaRPr sz="11500">
              <a:solidFill>
                <a:srgbClr val="F2F2F2"/>
              </a:solidFill>
              <a:latin typeface="Rubik Medium"/>
              <a:ea typeface="Rubik Medium"/>
              <a:cs typeface="Rubik Medium"/>
              <a:sym typeface="Rubik Medium"/>
            </a:endParaRPr>
          </a:p>
        </p:txBody>
      </p:sp>
      <p:sp>
        <p:nvSpPr>
          <p:cNvPr id="213" name="Google Shape;213;p25"/>
          <p:cNvSpPr/>
          <p:nvPr/>
        </p:nvSpPr>
        <p:spPr>
          <a:xfrm>
            <a:off x="592372" y="1720207"/>
            <a:ext cx="7791444" cy="1015663"/>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lang="en-US" sz="2000">
                <a:solidFill>
                  <a:srgbClr val="595959"/>
                </a:solidFill>
                <a:latin typeface="Rubik"/>
                <a:ea typeface="Rubik"/>
                <a:cs typeface="Rubik"/>
                <a:sym typeface="Rubik"/>
              </a:rPr>
              <a:t>Based on a survey conducted in 2016, Joules Investment Fund Inc. concluded that the following companies will be considered as direct competitors :</a:t>
            </a:r>
            <a:endParaRPr sz="2000">
              <a:solidFill>
                <a:srgbClr val="595959"/>
              </a:solidFill>
              <a:latin typeface="Rubik"/>
              <a:ea typeface="Rubik"/>
              <a:cs typeface="Rubik"/>
              <a:sym typeface="Rubik"/>
            </a:endParaRPr>
          </a:p>
        </p:txBody>
      </p:sp>
      <p:sp>
        <p:nvSpPr>
          <p:cNvPr id="214" name="Google Shape;214;p25"/>
          <p:cNvSpPr/>
          <p:nvPr/>
        </p:nvSpPr>
        <p:spPr>
          <a:xfrm>
            <a:off x="582848" y="1138832"/>
            <a:ext cx="2657468"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200">
                <a:solidFill>
                  <a:srgbClr val="69C9D5"/>
                </a:solidFill>
                <a:latin typeface="Rubik Medium"/>
                <a:ea typeface="Rubik Medium"/>
                <a:cs typeface="Rubik Medium"/>
                <a:sym typeface="Rubik Medium"/>
              </a:rPr>
              <a:t>Competition</a:t>
            </a:r>
            <a:endParaRPr/>
          </a:p>
        </p:txBody>
      </p:sp>
      <p:sp>
        <p:nvSpPr>
          <p:cNvPr id="215" name="Google Shape;215;p25"/>
          <p:cNvSpPr/>
          <p:nvPr/>
        </p:nvSpPr>
        <p:spPr>
          <a:xfrm>
            <a:off x="567287" y="3416126"/>
            <a:ext cx="7729446" cy="400110"/>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lang="en-US" sz="2000">
                <a:solidFill>
                  <a:srgbClr val="595959"/>
                </a:solidFill>
                <a:latin typeface="Rubik"/>
                <a:ea typeface="Rubik"/>
                <a:cs typeface="Rubik"/>
                <a:sym typeface="Rubik"/>
              </a:rPr>
              <a:t>Big Ben Investment Inc. offers investment options starting at</a:t>
            </a:r>
            <a:endParaRPr sz="2000">
              <a:solidFill>
                <a:srgbClr val="595959"/>
              </a:solidFill>
              <a:latin typeface="Rubik"/>
              <a:ea typeface="Rubik"/>
              <a:cs typeface="Rubik"/>
              <a:sym typeface="Rubik"/>
            </a:endParaRPr>
          </a:p>
        </p:txBody>
      </p:sp>
      <p:sp>
        <p:nvSpPr>
          <p:cNvPr id="216" name="Google Shape;216;p25"/>
          <p:cNvSpPr/>
          <p:nvPr/>
        </p:nvSpPr>
        <p:spPr>
          <a:xfrm>
            <a:off x="606886" y="4568336"/>
            <a:ext cx="7791444" cy="400110"/>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lang="en-US" sz="2000">
                <a:solidFill>
                  <a:srgbClr val="595959"/>
                </a:solidFill>
                <a:latin typeface="Rubik"/>
                <a:ea typeface="Rubik"/>
                <a:cs typeface="Rubik"/>
                <a:sym typeface="Rubik"/>
              </a:rPr>
              <a:t>Sunny Investment Fund offers  investment options starting at</a:t>
            </a:r>
            <a:endParaRPr sz="2000">
              <a:solidFill>
                <a:srgbClr val="595959"/>
              </a:solidFill>
              <a:latin typeface="Rubik"/>
              <a:ea typeface="Rubik"/>
              <a:cs typeface="Rubik"/>
              <a:sym typeface="Rubik"/>
            </a:endParaRPr>
          </a:p>
        </p:txBody>
      </p:sp>
      <p:sp>
        <p:nvSpPr>
          <p:cNvPr id="217" name="Google Shape;217;p25"/>
          <p:cNvSpPr/>
          <p:nvPr/>
        </p:nvSpPr>
        <p:spPr>
          <a:xfrm>
            <a:off x="588602" y="5643397"/>
            <a:ext cx="8119972" cy="707886"/>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lang="en-US" sz="2000">
                <a:solidFill>
                  <a:srgbClr val="595959"/>
                </a:solidFill>
                <a:latin typeface="Rubik"/>
                <a:ea typeface="Rubik"/>
                <a:cs typeface="Rubik"/>
                <a:sym typeface="Rubik"/>
              </a:rPr>
              <a:t>Colorado National Investment Corp. offers  investment options starting at</a:t>
            </a:r>
            <a:endParaRPr sz="2000">
              <a:solidFill>
                <a:srgbClr val="595959"/>
              </a:solidFill>
              <a:latin typeface="Rubik"/>
              <a:ea typeface="Rubik"/>
              <a:cs typeface="Rubik"/>
              <a:sym typeface="Rubik"/>
            </a:endParaRPr>
          </a:p>
        </p:txBody>
      </p:sp>
      <p:sp>
        <p:nvSpPr>
          <p:cNvPr id="218" name="Google Shape;218;p25"/>
          <p:cNvSpPr/>
          <p:nvPr/>
        </p:nvSpPr>
        <p:spPr>
          <a:xfrm>
            <a:off x="567287" y="2730532"/>
            <a:ext cx="2268600" cy="453000"/>
          </a:xfrm>
          <a:prstGeom prst="rect">
            <a:avLst/>
          </a:prstGeom>
          <a:noFill/>
          <a:ln>
            <a:noFill/>
          </a:ln>
        </p:spPr>
        <p:txBody>
          <a:bodyPr anchorCtr="0" anchor="t" bIns="45700" lIns="91425" spcFirstLastPara="1" rIns="91425" wrap="square" tIns="45700">
            <a:noAutofit/>
          </a:bodyPr>
          <a:lstStyle/>
          <a:p>
            <a:pPr indent="0" lvl="0" marL="0" marR="0" rtl="0" algn="ctr">
              <a:lnSpc>
                <a:spcPct val="60000"/>
              </a:lnSpc>
              <a:spcBef>
                <a:spcPts val="0"/>
              </a:spcBef>
              <a:spcAft>
                <a:spcPts val="0"/>
              </a:spcAft>
              <a:buNone/>
            </a:pPr>
            <a:r>
              <a:rPr lang="en-US" sz="4000">
                <a:solidFill>
                  <a:srgbClr val="69C9D5"/>
                </a:solidFill>
                <a:latin typeface="Rubik Medium"/>
                <a:ea typeface="Rubik Medium"/>
                <a:cs typeface="Rubik Medium"/>
                <a:sym typeface="Rubik Medium"/>
              </a:rPr>
              <a:t>$999.99</a:t>
            </a:r>
            <a:endParaRPr sz="4000">
              <a:solidFill>
                <a:srgbClr val="69C9D5"/>
              </a:solidFill>
              <a:latin typeface="Rubik Medium"/>
              <a:ea typeface="Rubik Medium"/>
              <a:cs typeface="Rubik Medium"/>
              <a:sym typeface="Rubik Medium"/>
            </a:endParaRPr>
          </a:p>
        </p:txBody>
      </p:sp>
      <p:sp>
        <p:nvSpPr>
          <p:cNvPr id="219" name="Google Shape;219;p25"/>
          <p:cNvSpPr/>
          <p:nvPr/>
        </p:nvSpPr>
        <p:spPr>
          <a:xfrm>
            <a:off x="563344" y="3913305"/>
            <a:ext cx="2654700" cy="453000"/>
          </a:xfrm>
          <a:prstGeom prst="rect">
            <a:avLst/>
          </a:prstGeom>
          <a:noFill/>
          <a:ln>
            <a:noFill/>
          </a:ln>
        </p:spPr>
        <p:txBody>
          <a:bodyPr anchorCtr="0" anchor="t" bIns="45700" lIns="91425" spcFirstLastPara="1" rIns="91425" wrap="square" tIns="45700">
            <a:noAutofit/>
          </a:bodyPr>
          <a:lstStyle/>
          <a:p>
            <a:pPr indent="0" lvl="0" marL="0" marR="0" rtl="0" algn="ctr">
              <a:lnSpc>
                <a:spcPct val="60000"/>
              </a:lnSpc>
              <a:spcBef>
                <a:spcPts val="0"/>
              </a:spcBef>
              <a:spcAft>
                <a:spcPts val="0"/>
              </a:spcAft>
              <a:buNone/>
            </a:pPr>
            <a:r>
              <a:rPr lang="en-US" sz="4000">
                <a:solidFill>
                  <a:srgbClr val="69C9D5"/>
                </a:solidFill>
                <a:latin typeface="Rubik Medium"/>
                <a:ea typeface="Rubik Medium"/>
                <a:cs typeface="Rubik Medium"/>
                <a:sym typeface="Rubik Medium"/>
              </a:rPr>
              <a:t>$1,999.99</a:t>
            </a:r>
            <a:endParaRPr sz="4000">
              <a:solidFill>
                <a:srgbClr val="69C9D5"/>
              </a:solidFill>
              <a:latin typeface="Rubik Medium"/>
              <a:ea typeface="Rubik Medium"/>
              <a:cs typeface="Rubik Medium"/>
              <a:sym typeface="Rubik Medium"/>
            </a:endParaRPr>
          </a:p>
        </p:txBody>
      </p:sp>
      <p:sp>
        <p:nvSpPr>
          <p:cNvPr id="220" name="Google Shape;220;p25"/>
          <p:cNvSpPr/>
          <p:nvPr/>
        </p:nvSpPr>
        <p:spPr>
          <a:xfrm>
            <a:off x="588602" y="5035843"/>
            <a:ext cx="3016500" cy="453000"/>
          </a:xfrm>
          <a:prstGeom prst="rect">
            <a:avLst/>
          </a:prstGeom>
          <a:noFill/>
          <a:ln>
            <a:noFill/>
          </a:ln>
        </p:spPr>
        <p:txBody>
          <a:bodyPr anchorCtr="0" anchor="t" bIns="45700" lIns="91425" spcFirstLastPara="1" rIns="91425" wrap="square" tIns="45700">
            <a:noAutofit/>
          </a:bodyPr>
          <a:lstStyle/>
          <a:p>
            <a:pPr indent="0" lvl="0" marL="0" marR="0" rtl="0" algn="l">
              <a:lnSpc>
                <a:spcPct val="60000"/>
              </a:lnSpc>
              <a:spcBef>
                <a:spcPts val="0"/>
              </a:spcBef>
              <a:spcAft>
                <a:spcPts val="0"/>
              </a:spcAft>
              <a:buNone/>
            </a:pPr>
            <a:r>
              <a:rPr lang="en-US" sz="4000">
                <a:solidFill>
                  <a:srgbClr val="69C9D5"/>
                </a:solidFill>
                <a:latin typeface="Rubik Medium"/>
                <a:ea typeface="Rubik Medium"/>
                <a:cs typeface="Rubik Medium"/>
                <a:sym typeface="Rubik Medium"/>
              </a:rPr>
              <a:t>$2,499.99</a:t>
            </a:r>
            <a:endParaRPr sz="4000">
              <a:solidFill>
                <a:srgbClr val="69C9D5"/>
              </a:solidFill>
              <a:latin typeface="Rubik Medium"/>
              <a:ea typeface="Rubik Medium"/>
              <a:cs typeface="Rubik Medium"/>
              <a:sym typeface="Rubik Medium"/>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24" name="Shape 224"/>
        <p:cNvGrpSpPr/>
        <p:nvPr/>
      </p:nvGrpSpPr>
      <p:grpSpPr>
        <a:xfrm>
          <a:off x="0" y="0"/>
          <a:ext cx="0" cy="0"/>
          <a:chOff x="0" y="0"/>
          <a:chExt cx="0" cy="0"/>
        </a:xfrm>
      </p:grpSpPr>
      <p:sp>
        <p:nvSpPr>
          <p:cNvPr id="225" name="Google Shape;225;p26"/>
          <p:cNvSpPr/>
          <p:nvPr/>
        </p:nvSpPr>
        <p:spPr>
          <a:xfrm>
            <a:off x="0" y="0"/>
            <a:ext cx="4572000" cy="6858000"/>
          </a:xfrm>
          <a:prstGeom prst="rect">
            <a:avLst/>
          </a:prstGeom>
          <a:solidFill>
            <a:srgbClr val="69C9D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6" name="Google Shape;226;p26"/>
          <p:cNvSpPr/>
          <p:nvPr/>
        </p:nvSpPr>
        <p:spPr>
          <a:xfrm>
            <a:off x="361950" y="338981"/>
            <a:ext cx="8420100" cy="6180039"/>
          </a:xfrm>
          <a:prstGeom prst="rect">
            <a:avLst/>
          </a:prstGeom>
          <a:solidFill>
            <a:srgbClr val="FDFEFE"/>
          </a:solidFill>
          <a:ln cap="flat" cmpd="sng" w="12700">
            <a:solidFill>
              <a:srgbClr val="F2F2F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7" name="Google Shape;227;p26"/>
          <p:cNvSpPr/>
          <p:nvPr/>
        </p:nvSpPr>
        <p:spPr>
          <a:xfrm>
            <a:off x="4572000" y="338980"/>
            <a:ext cx="4210050" cy="6180039"/>
          </a:xfrm>
          <a:prstGeom prst="rect">
            <a:avLst/>
          </a:prstGeom>
          <a:blipFill rotWithShape="1">
            <a:blip r:embed="rId3">
              <a:alphaModFix/>
            </a:blip>
            <a:stretch>
              <a:fillRect b="-6717" l="-14929" r="-108594" t="-3080"/>
            </a:stretch>
          </a:blipFill>
          <a:ln cap="flat" cmpd="sng" w="12700">
            <a:solidFill>
              <a:srgbClr val="F2F2F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8" name="Google Shape;228;p26"/>
          <p:cNvSpPr/>
          <p:nvPr/>
        </p:nvSpPr>
        <p:spPr>
          <a:xfrm>
            <a:off x="539003" y="300880"/>
            <a:ext cx="1853584" cy="186204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1500">
                <a:solidFill>
                  <a:srgbClr val="F2F2F2"/>
                </a:solidFill>
                <a:latin typeface="Rubik Medium"/>
                <a:ea typeface="Rubik Medium"/>
                <a:cs typeface="Rubik Medium"/>
                <a:sym typeface="Rubik Medium"/>
              </a:rPr>
              <a:t>14</a:t>
            </a:r>
            <a:endParaRPr sz="11500">
              <a:solidFill>
                <a:srgbClr val="F2F2F2"/>
              </a:solidFill>
              <a:latin typeface="Rubik Medium"/>
              <a:ea typeface="Rubik Medium"/>
              <a:cs typeface="Rubik Medium"/>
              <a:sym typeface="Rubik Medium"/>
            </a:endParaRPr>
          </a:p>
        </p:txBody>
      </p:sp>
      <p:sp>
        <p:nvSpPr>
          <p:cNvPr id="229" name="Google Shape;229;p26"/>
          <p:cNvSpPr/>
          <p:nvPr/>
        </p:nvSpPr>
        <p:spPr>
          <a:xfrm>
            <a:off x="601300" y="1843700"/>
            <a:ext cx="3869100" cy="46752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None/>
            </a:pPr>
            <a:r>
              <a:rPr lang="en-US" sz="2000">
                <a:solidFill>
                  <a:srgbClr val="595959"/>
                </a:solidFill>
                <a:latin typeface="Rubik"/>
                <a:ea typeface="Rubik"/>
                <a:cs typeface="Rubik"/>
                <a:sym typeface="Rubik"/>
              </a:rPr>
              <a:t>The alternative solutions Joules Investment Fund Inc.  can provide are the following:</a:t>
            </a:r>
            <a:endParaRPr/>
          </a:p>
          <a:p>
            <a:pPr indent="0" lvl="0" marL="0" marR="0" rtl="0" algn="l">
              <a:lnSpc>
                <a:spcPct val="115000"/>
              </a:lnSpc>
              <a:spcBef>
                <a:spcPts val="0"/>
              </a:spcBef>
              <a:spcAft>
                <a:spcPts val="0"/>
              </a:spcAft>
              <a:buNone/>
            </a:pPr>
            <a:br>
              <a:rPr lang="en-US" sz="2000">
                <a:solidFill>
                  <a:srgbClr val="595959"/>
                </a:solidFill>
                <a:latin typeface="Rubik"/>
                <a:ea typeface="Rubik"/>
                <a:cs typeface="Rubik"/>
                <a:sym typeface="Rubik"/>
              </a:rPr>
            </a:br>
            <a:r>
              <a:rPr lang="en-US" sz="2000">
                <a:solidFill>
                  <a:srgbClr val="595959"/>
                </a:solidFill>
                <a:latin typeface="Rubik"/>
                <a:ea typeface="Rubik"/>
                <a:cs typeface="Rubik"/>
                <a:sym typeface="Rubik"/>
              </a:rPr>
              <a:t>Free personal financial advisor consultation.</a:t>
            </a:r>
            <a:endParaRPr/>
          </a:p>
          <a:p>
            <a:pPr indent="0" lvl="0" marL="0" marR="0" rtl="0" algn="l">
              <a:lnSpc>
                <a:spcPct val="111000"/>
              </a:lnSpc>
              <a:spcBef>
                <a:spcPts val="0"/>
              </a:spcBef>
              <a:spcAft>
                <a:spcPts val="0"/>
              </a:spcAft>
              <a:buNone/>
            </a:pPr>
            <a:br>
              <a:rPr lang="en-US" sz="2000">
                <a:solidFill>
                  <a:srgbClr val="595959"/>
                </a:solidFill>
                <a:latin typeface="Rubik"/>
                <a:ea typeface="Rubik"/>
                <a:cs typeface="Rubik"/>
                <a:sym typeface="Rubik"/>
              </a:rPr>
            </a:br>
            <a:r>
              <a:rPr lang="en-US" sz="2000">
                <a:solidFill>
                  <a:srgbClr val="595959"/>
                </a:solidFill>
                <a:latin typeface="Rubik"/>
                <a:ea typeface="Rubik"/>
                <a:cs typeface="Rubik"/>
                <a:sym typeface="Rubik"/>
              </a:rPr>
              <a:t>1 month extensive marketing campaign and outreach program.</a:t>
            </a:r>
            <a:endParaRPr/>
          </a:p>
          <a:p>
            <a:pPr indent="0" lvl="0" marL="0" marR="0" rtl="0" algn="l">
              <a:lnSpc>
                <a:spcPct val="111000"/>
              </a:lnSpc>
              <a:spcBef>
                <a:spcPts val="0"/>
              </a:spcBef>
              <a:spcAft>
                <a:spcPts val="0"/>
              </a:spcAft>
              <a:buNone/>
            </a:pPr>
            <a:br>
              <a:rPr lang="en-US" sz="2000">
                <a:solidFill>
                  <a:srgbClr val="595959"/>
                </a:solidFill>
                <a:latin typeface="Rubik"/>
                <a:ea typeface="Rubik"/>
                <a:cs typeface="Rubik"/>
                <a:sym typeface="Rubik"/>
              </a:rPr>
            </a:br>
            <a:r>
              <a:rPr lang="en-US" sz="2000">
                <a:solidFill>
                  <a:srgbClr val="595959"/>
                </a:solidFill>
                <a:latin typeface="Rubik"/>
                <a:ea typeface="Rubik"/>
                <a:cs typeface="Rubik"/>
                <a:sym typeface="Rubik"/>
              </a:rPr>
              <a:t>[SPECIFY ALTERNATIVE SOLUTIONS].</a:t>
            </a:r>
            <a:endParaRPr/>
          </a:p>
        </p:txBody>
      </p:sp>
      <p:sp>
        <p:nvSpPr>
          <p:cNvPr id="230" name="Google Shape;230;p26"/>
          <p:cNvSpPr/>
          <p:nvPr/>
        </p:nvSpPr>
        <p:spPr>
          <a:xfrm>
            <a:off x="586793" y="1266729"/>
            <a:ext cx="4352763" cy="58477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3200">
                <a:solidFill>
                  <a:srgbClr val="69C9D5"/>
                </a:solidFill>
                <a:latin typeface="Rubik Medium"/>
                <a:ea typeface="Rubik Medium"/>
                <a:cs typeface="Rubik Medium"/>
                <a:sym typeface="Rubik Medium"/>
              </a:rPr>
              <a:t>Alternative Solutions</a:t>
            </a:r>
            <a:endParaRPr sz="3200">
              <a:solidFill>
                <a:srgbClr val="69C9D5"/>
              </a:solidFill>
              <a:latin typeface="Rubik Medium"/>
              <a:ea typeface="Rubik Medium"/>
              <a:cs typeface="Rubik Medium"/>
              <a:sym typeface="Rubik Medium"/>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34" name="Shape 234"/>
        <p:cNvGrpSpPr/>
        <p:nvPr/>
      </p:nvGrpSpPr>
      <p:grpSpPr>
        <a:xfrm>
          <a:off x="0" y="0"/>
          <a:ext cx="0" cy="0"/>
          <a:chOff x="0" y="0"/>
          <a:chExt cx="0" cy="0"/>
        </a:xfrm>
      </p:grpSpPr>
      <p:sp>
        <p:nvSpPr>
          <p:cNvPr id="235" name="Google Shape;235;p27"/>
          <p:cNvSpPr/>
          <p:nvPr/>
        </p:nvSpPr>
        <p:spPr>
          <a:xfrm>
            <a:off x="0" y="0"/>
            <a:ext cx="9144000" cy="6857999"/>
          </a:xfrm>
          <a:prstGeom prst="rect">
            <a:avLst/>
          </a:prstGeom>
          <a:blipFill rotWithShape="1">
            <a:blip r:embed="rId3">
              <a:alphaModFix/>
            </a:blip>
            <a:stretch>
              <a:fillRect b="-5833" l="-9164" r="-15833" t="-5277"/>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6" name="Google Shape;236;p27"/>
          <p:cNvSpPr/>
          <p:nvPr/>
        </p:nvSpPr>
        <p:spPr>
          <a:xfrm>
            <a:off x="361950" y="338981"/>
            <a:ext cx="8420100" cy="6180039"/>
          </a:xfrm>
          <a:prstGeom prst="rect">
            <a:avLst/>
          </a:prstGeom>
          <a:solidFill>
            <a:srgbClr val="69C9D5">
              <a:alpha val="89803"/>
            </a:srgbClr>
          </a:solidFill>
          <a:ln cap="flat" cmpd="sng" w="12700">
            <a:solidFill>
              <a:srgbClr val="F2F2F2">
                <a:alpha val="89803"/>
              </a:srgb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7" name="Google Shape;237;p27"/>
          <p:cNvSpPr/>
          <p:nvPr/>
        </p:nvSpPr>
        <p:spPr>
          <a:xfrm>
            <a:off x="611057" y="1855523"/>
            <a:ext cx="6695073" cy="2246769"/>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lang="en-US" sz="2000">
                <a:solidFill>
                  <a:schemeClr val="lt1"/>
                </a:solidFill>
                <a:latin typeface="Rubik"/>
                <a:ea typeface="Rubik"/>
                <a:cs typeface="Rubik"/>
                <a:sym typeface="Rubik"/>
              </a:rPr>
              <a:t>The company will utilize the following business model which will be implemented by early 2019:</a:t>
            </a:r>
            <a:endParaRPr/>
          </a:p>
          <a:p>
            <a:pPr indent="0" lvl="0" marL="0" marR="0" rtl="0" algn="l">
              <a:lnSpc>
                <a:spcPct val="120000"/>
              </a:lnSpc>
              <a:spcBef>
                <a:spcPts val="0"/>
              </a:spcBef>
              <a:spcAft>
                <a:spcPts val="0"/>
              </a:spcAft>
              <a:buNone/>
            </a:pPr>
            <a:br>
              <a:rPr lang="en-US" sz="2000">
                <a:solidFill>
                  <a:schemeClr val="lt1"/>
                </a:solidFill>
                <a:latin typeface="Rubik"/>
                <a:ea typeface="Rubik"/>
                <a:cs typeface="Rubik"/>
                <a:sym typeface="Rubik"/>
              </a:rPr>
            </a:br>
            <a:r>
              <a:rPr lang="en-US" sz="2000">
                <a:solidFill>
                  <a:schemeClr val="lt1"/>
                </a:solidFill>
                <a:latin typeface="Rubik"/>
                <a:ea typeface="Rubik"/>
                <a:cs typeface="Rubik"/>
                <a:sym typeface="Rubik"/>
              </a:rPr>
              <a:t>[SPECIFY BUSINESS MODEL]</a:t>
            </a:r>
            <a:endParaRPr/>
          </a:p>
          <a:p>
            <a:pPr indent="0" lvl="0" marL="0" marR="0" rtl="0" algn="l">
              <a:lnSpc>
                <a:spcPct val="120000"/>
              </a:lnSpc>
              <a:spcBef>
                <a:spcPts val="0"/>
              </a:spcBef>
              <a:spcAft>
                <a:spcPts val="0"/>
              </a:spcAft>
              <a:buNone/>
            </a:pPr>
            <a:br>
              <a:rPr lang="en-US" sz="2000">
                <a:solidFill>
                  <a:schemeClr val="lt1"/>
                </a:solidFill>
                <a:latin typeface="Rubik"/>
                <a:ea typeface="Rubik"/>
                <a:cs typeface="Rubik"/>
                <a:sym typeface="Rubik"/>
              </a:rPr>
            </a:br>
            <a:r>
              <a:rPr lang="en-US" sz="2000">
                <a:solidFill>
                  <a:schemeClr val="lt1"/>
                </a:solidFill>
                <a:latin typeface="Rubik"/>
                <a:ea typeface="Rubik"/>
                <a:cs typeface="Rubik"/>
                <a:sym typeface="Rubik"/>
              </a:rPr>
              <a:t>Revenue equivalent to roughly $350,000 to $400,000 will be expected by the end of 2019.</a:t>
            </a:r>
            <a:endParaRPr sz="2000">
              <a:solidFill>
                <a:schemeClr val="lt1"/>
              </a:solidFill>
              <a:latin typeface="Rubik"/>
              <a:ea typeface="Rubik"/>
              <a:cs typeface="Rubik"/>
              <a:sym typeface="Rubik"/>
            </a:endParaRPr>
          </a:p>
        </p:txBody>
      </p:sp>
      <p:sp>
        <p:nvSpPr>
          <p:cNvPr id="238" name="Google Shape;238;p27"/>
          <p:cNvSpPr/>
          <p:nvPr/>
        </p:nvSpPr>
        <p:spPr>
          <a:xfrm>
            <a:off x="496757" y="1213895"/>
            <a:ext cx="3399423" cy="58477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3200">
                <a:solidFill>
                  <a:schemeClr val="lt1"/>
                </a:solidFill>
                <a:latin typeface="Rubik Medium"/>
                <a:ea typeface="Rubik Medium"/>
                <a:cs typeface="Rubik Medium"/>
                <a:sym typeface="Rubik Medium"/>
              </a:rPr>
              <a:t>Business Model</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42" name="Shape 242"/>
        <p:cNvGrpSpPr/>
        <p:nvPr/>
      </p:nvGrpSpPr>
      <p:grpSpPr>
        <a:xfrm>
          <a:off x="0" y="0"/>
          <a:ext cx="0" cy="0"/>
          <a:chOff x="0" y="0"/>
          <a:chExt cx="0" cy="0"/>
        </a:xfrm>
      </p:grpSpPr>
      <p:sp>
        <p:nvSpPr>
          <p:cNvPr id="243" name="Google Shape;243;p28"/>
          <p:cNvSpPr/>
          <p:nvPr/>
        </p:nvSpPr>
        <p:spPr>
          <a:xfrm>
            <a:off x="4572000" y="0"/>
            <a:ext cx="4572000" cy="6858000"/>
          </a:xfrm>
          <a:prstGeom prst="rect">
            <a:avLst/>
          </a:prstGeom>
          <a:solidFill>
            <a:srgbClr val="69C9D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4" name="Google Shape;244;p28"/>
          <p:cNvSpPr/>
          <p:nvPr/>
        </p:nvSpPr>
        <p:spPr>
          <a:xfrm>
            <a:off x="361950" y="338981"/>
            <a:ext cx="8420100" cy="6180039"/>
          </a:xfrm>
          <a:prstGeom prst="rect">
            <a:avLst/>
          </a:prstGeom>
          <a:solidFill>
            <a:srgbClr val="FDFEFE"/>
          </a:solidFill>
          <a:ln cap="flat" cmpd="sng" w="12700">
            <a:solidFill>
              <a:srgbClr val="F2F2F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5" name="Google Shape;245;p28"/>
          <p:cNvSpPr/>
          <p:nvPr/>
        </p:nvSpPr>
        <p:spPr>
          <a:xfrm>
            <a:off x="361951" y="338981"/>
            <a:ext cx="4210050" cy="6180039"/>
          </a:xfrm>
          <a:prstGeom prst="rect">
            <a:avLst/>
          </a:prstGeom>
          <a:blipFill rotWithShape="1">
            <a:blip r:embed="rId3">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6" name="Google Shape;246;p28"/>
          <p:cNvSpPr/>
          <p:nvPr/>
        </p:nvSpPr>
        <p:spPr>
          <a:xfrm>
            <a:off x="4831080" y="773636"/>
            <a:ext cx="1866900" cy="186204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1500">
                <a:solidFill>
                  <a:srgbClr val="F2F2F2"/>
                </a:solidFill>
                <a:latin typeface="Rubik Medium"/>
                <a:ea typeface="Rubik Medium"/>
                <a:cs typeface="Rubik Medium"/>
                <a:sym typeface="Rubik Medium"/>
              </a:rPr>
              <a:t>16</a:t>
            </a:r>
            <a:endParaRPr sz="11500">
              <a:solidFill>
                <a:srgbClr val="F2F2F2"/>
              </a:solidFill>
              <a:latin typeface="Rubik Medium"/>
              <a:ea typeface="Rubik Medium"/>
              <a:cs typeface="Rubik Medium"/>
              <a:sym typeface="Rubik Medium"/>
            </a:endParaRPr>
          </a:p>
        </p:txBody>
      </p:sp>
      <p:sp>
        <p:nvSpPr>
          <p:cNvPr id="247" name="Google Shape;247;p28"/>
          <p:cNvSpPr/>
          <p:nvPr/>
        </p:nvSpPr>
        <p:spPr>
          <a:xfrm>
            <a:off x="4914602" y="2405564"/>
            <a:ext cx="3532168" cy="1631216"/>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lang="en-US" sz="2000">
                <a:solidFill>
                  <a:srgbClr val="595959"/>
                </a:solidFill>
                <a:latin typeface="Rubik"/>
                <a:ea typeface="Rubik"/>
                <a:cs typeface="Rubik"/>
                <a:sym typeface="Rubik"/>
              </a:rPr>
              <a:t>The company’s schedule will be as follows :</a:t>
            </a:r>
            <a:endParaRPr/>
          </a:p>
          <a:p>
            <a:pPr indent="0" lvl="0" marL="0" marR="0" rtl="0" algn="l">
              <a:lnSpc>
                <a:spcPct val="120000"/>
              </a:lnSpc>
              <a:spcBef>
                <a:spcPts val="0"/>
              </a:spcBef>
              <a:spcAft>
                <a:spcPts val="0"/>
              </a:spcAft>
              <a:buNone/>
            </a:pPr>
            <a:br>
              <a:rPr lang="en-US" sz="2000">
                <a:solidFill>
                  <a:srgbClr val="595959"/>
                </a:solidFill>
                <a:latin typeface="Rubik"/>
                <a:ea typeface="Rubik"/>
                <a:cs typeface="Rubik"/>
                <a:sym typeface="Rubik"/>
              </a:rPr>
            </a:br>
            <a:r>
              <a:rPr lang="en-US" sz="2000">
                <a:solidFill>
                  <a:srgbClr val="595959"/>
                </a:solidFill>
                <a:latin typeface="Rubik"/>
                <a:ea typeface="Rubik"/>
                <a:cs typeface="Rubik"/>
                <a:sym typeface="Rubik"/>
              </a:rPr>
              <a:t>[SPECIFY COMPANY SCHEDULE]</a:t>
            </a:r>
            <a:endParaRPr sz="2000">
              <a:solidFill>
                <a:srgbClr val="595959"/>
              </a:solidFill>
              <a:latin typeface="Rubik"/>
              <a:ea typeface="Rubik"/>
              <a:cs typeface="Rubik"/>
              <a:sym typeface="Rubik"/>
            </a:endParaRPr>
          </a:p>
        </p:txBody>
      </p:sp>
      <p:sp>
        <p:nvSpPr>
          <p:cNvPr id="248" name="Google Shape;248;p28"/>
          <p:cNvSpPr/>
          <p:nvPr/>
        </p:nvSpPr>
        <p:spPr>
          <a:xfrm>
            <a:off x="4795767" y="1767046"/>
            <a:ext cx="2230383" cy="58477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3200">
                <a:solidFill>
                  <a:srgbClr val="69C9D5"/>
                </a:solidFill>
                <a:latin typeface="Rubik Medium"/>
                <a:ea typeface="Rubik Medium"/>
                <a:cs typeface="Rubik Medium"/>
                <a:sym typeface="Rubik Medium"/>
              </a:rPr>
              <a:t>Schedule</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52" name="Shape 252"/>
        <p:cNvGrpSpPr/>
        <p:nvPr/>
      </p:nvGrpSpPr>
      <p:grpSpPr>
        <a:xfrm>
          <a:off x="0" y="0"/>
          <a:ext cx="0" cy="0"/>
          <a:chOff x="0" y="0"/>
          <a:chExt cx="0" cy="0"/>
        </a:xfrm>
      </p:grpSpPr>
      <p:sp>
        <p:nvSpPr>
          <p:cNvPr id="253" name="Google Shape;253;p29"/>
          <p:cNvSpPr/>
          <p:nvPr/>
        </p:nvSpPr>
        <p:spPr>
          <a:xfrm>
            <a:off x="0" y="3429001"/>
            <a:ext cx="9144000" cy="3428999"/>
          </a:xfrm>
          <a:prstGeom prst="rect">
            <a:avLst/>
          </a:prstGeom>
          <a:solidFill>
            <a:srgbClr val="69C9D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4" name="Google Shape;254;p29"/>
          <p:cNvSpPr/>
          <p:nvPr/>
        </p:nvSpPr>
        <p:spPr>
          <a:xfrm>
            <a:off x="361950" y="338981"/>
            <a:ext cx="8420100" cy="6180039"/>
          </a:xfrm>
          <a:prstGeom prst="rect">
            <a:avLst/>
          </a:prstGeom>
          <a:solidFill>
            <a:srgbClr val="FDFEFE"/>
          </a:solidFill>
          <a:ln cap="flat" cmpd="sng" w="12700">
            <a:solidFill>
              <a:srgbClr val="F2F2F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5" name="Google Shape;255;p29"/>
          <p:cNvSpPr/>
          <p:nvPr/>
        </p:nvSpPr>
        <p:spPr>
          <a:xfrm>
            <a:off x="457200" y="443337"/>
            <a:ext cx="1866900" cy="186204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1500">
                <a:solidFill>
                  <a:srgbClr val="F2F2F2"/>
                </a:solidFill>
                <a:latin typeface="Rubik Medium"/>
                <a:ea typeface="Rubik Medium"/>
                <a:cs typeface="Rubik Medium"/>
                <a:sym typeface="Rubik Medium"/>
              </a:rPr>
              <a:t>17</a:t>
            </a:r>
            <a:endParaRPr sz="11500">
              <a:solidFill>
                <a:srgbClr val="F2F2F2"/>
              </a:solidFill>
              <a:latin typeface="Rubik Medium"/>
              <a:ea typeface="Rubik Medium"/>
              <a:cs typeface="Rubik Medium"/>
              <a:sym typeface="Rubik Medium"/>
            </a:endParaRPr>
          </a:p>
        </p:txBody>
      </p:sp>
      <p:sp>
        <p:nvSpPr>
          <p:cNvPr id="256" name="Google Shape;256;p29"/>
          <p:cNvSpPr/>
          <p:nvPr/>
        </p:nvSpPr>
        <p:spPr>
          <a:xfrm>
            <a:off x="591508" y="1469611"/>
            <a:ext cx="5694991"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200">
                <a:solidFill>
                  <a:srgbClr val="69C9D5"/>
                </a:solidFill>
                <a:latin typeface="Rubik Medium"/>
                <a:ea typeface="Rubik Medium"/>
                <a:cs typeface="Rubik Medium"/>
                <a:sym typeface="Rubik Medium"/>
              </a:rPr>
              <a:t>Investment &amp; Sponsorship</a:t>
            </a:r>
            <a:endParaRPr sz="3200">
              <a:solidFill>
                <a:srgbClr val="69C9D5"/>
              </a:solidFill>
              <a:latin typeface="Rubik Medium"/>
              <a:ea typeface="Rubik Medium"/>
              <a:cs typeface="Rubik Medium"/>
              <a:sym typeface="Rubik Medium"/>
            </a:endParaRPr>
          </a:p>
        </p:txBody>
      </p:sp>
      <p:sp>
        <p:nvSpPr>
          <p:cNvPr id="257" name="Google Shape;257;p29"/>
          <p:cNvSpPr/>
          <p:nvPr/>
        </p:nvSpPr>
        <p:spPr>
          <a:xfrm>
            <a:off x="611475" y="2095199"/>
            <a:ext cx="7599000" cy="4313100"/>
          </a:xfrm>
          <a:prstGeom prst="rect">
            <a:avLst/>
          </a:prstGeom>
          <a:noFill/>
          <a:ln>
            <a:noFill/>
          </a:ln>
        </p:spPr>
        <p:txBody>
          <a:bodyPr anchorCtr="0" anchor="t" bIns="45700" lIns="91425" spcFirstLastPara="1" rIns="91425" wrap="square" tIns="45700">
            <a:noAutofit/>
          </a:bodyPr>
          <a:lstStyle/>
          <a:p>
            <a:pPr indent="0" lvl="0" marL="0" marR="0" rtl="0" algn="l">
              <a:lnSpc>
                <a:spcPct val="110000"/>
              </a:lnSpc>
              <a:spcBef>
                <a:spcPts val="0"/>
              </a:spcBef>
              <a:spcAft>
                <a:spcPts val="0"/>
              </a:spcAft>
              <a:buNone/>
            </a:pPr>
            <a:r>
              <a:rPr lang="en-US" sz="2000">
                <a:solidFill>
                  <a:srgbClr val="595959"/>
                </a:solidFill>
                <a:latin typeface="Rubik"/>
                <a:ea typeface="Rubik"/>
                <a:cs typeface="Rubik"/>
                <a:sym typeface="Rubik"/>
              </a:rPr>
              <a:t>In order to officially begin, the company will require a budget estimated between $250,000.00 and $300,000.00. This amount will be collected from the following sponsors : </a:t>
            </a:r>
            <a:endParaRPr/>
          </a:p>
          <a:p>
            <a:pPr indent="0" lvl="0" marL="0" marR="0" rtl="0" algn="l">
              <a:lnSpc>
                <a:spcPct val="110000"/>
              </a:lnSpc>
              <a:spcBef>
                <a:spcPts val="0"/>
              </a:spcBef>
              <a:spcAft>
                <a:spcPts val="0"/>
              </a:spcAft>
              <a:buNone/>
            </a:pPr>
            <a:br>
              <a:rPr lang="en-US" sz="2000">
                <a:solidFill>
                  <a:srgbClr val="595959"/>
                </a:solidFill>
                <a:latin typeface="Rubik"/>
                <a:ea typeface="Rubik"/>
                <a:cs typeface="Rubik"/>
                <a:sym typeface="Rubik"/>
              </a:rPr>
            </a:br>
            <a:r>
              <a:rPr lang="en-US" sz="2000">
                <a:solidFill>
                  <a:srgbClr val="595959"/>
                </a:solidFill>
                <a:latin typeface="Rubik"/>
                <a:ea typeface="Rubik"/>
                <a:cs typeface="Rubik"/>
                <a:sym typeface="Rubik"/>
              </a:rPr>
              <a:t>1. Helping Hand Foundation</a:t>
            </a:r>
            <a:endParaRPr/>
          </a:p>
          <a:p>
            <a:pPr indent="0" lvl="0" marL="0" marR="0" rtl="0" algn="l">
              <a:lnSpc>
                <a:spcPct val="110000"/>
              </a:lnSpc>
              <a:spcBef>
                <a:spcPts val="0"/>
              </a:spcBef>
              <a:spcAft>
                <a:spcPts val="0"/>
              </a:spcAft>
              <a:buNone/>
            </a:pPr>
            <a:br>
              <a:rPr lang="en-US" sz="2000">
                <a:solidFill>
                  <a:srgbClr val="595959"/>
                </a:solidFill>
                <a:latin typeface="Rubik"/>
                <a:ea typeface="Rubik"/>
                <a:cs typeface="Rubik"/>
                <a:sym typeface="Rubik"/>
              </a:rPr>
            </a:br>
            <a:r>
              <a:rPr lang="en-US" sz="2000">
                <a:solidFill>
                  <a:srgbClr val="595959"/>
                </a:solidFill>
                <a:latin typeface="Rubik"/>
                <a:ea typeface="Rubik"/>
                <a:cs typeface="Rubik"/>
                <a:sym typeface="Rubik"/>
              </a:rPr>
              <a:t>2. Eco-brick Development Foundation</a:t>
            </a:r>
            <a:endParaRPr/>
          </a:p>
          <a:p>
            <a:pPr indent="0" lvl="0" marL="0" marR="0" rtl="0" algn="l">
              <a:lnSpc>
                <a:spcPct val="110000"/>
              </a:lnSpc>
              <a:spcBef>
                <a:spcPts val="0"/>
              </a:spcBef>
              <a:spcAft>
                <a:spcPts val="0"/>
              </a:spcAft>
              <a:buNone/>
            </a:pPr>
            <a:br>
              <a:rPr lang="en-US" sz="2000">
                <a:solidFill>
                  <a:srgbClr val="595959"/>
                </a:solidFill>
                <a:latin typeface="Rubik"/>
                <a:ea typeface="Rubik"/>
                <a:cs typeface="Rubik"/>
                <a:sym typeface="Rubik"/>
              </a:rPr>
            </a:br>
            <a:r>
              <a:rPr lang="en-US" sz="2000">
                <a:solidFill>
                  <a:srgbClr val="595959"/>
                </a:solidFill>
                <a:latin typeface="Rubik"/>
                <a:ea typeface="Rubik"/>
                <a:cs typeface="Rubik"/>
                <a:sym typeface="Rubik"/>
              </a:rPr>
              <a:t>3. Green Life Foundation Inc.</a:t>
            </a:r>
            <a:endParaRPr/>
          </a:p>
          <a:p>
            <a:pPr indent="0" lvl="0" marL="0" marR="0" rtl="0" algn="l">
              <a:lnSpc>
                <a:spcPct val="110000"/>
              </a:lnSpc>
              <a:spcBef>
                <a:spcPts val="0"/>
              </a:spcBef>
              <a:spcAft>
                <a:spcPts val="0"/>
              </a:spcAft>
              <a:buNone/>
            </a:pPr>
            <a:br>
              <a:rPr lang="en-US" sz="2000">
                <a:solidFill>
                  <a:srgbClr val="595959"/>
                </a:solidFill>
                <a:latin typeface="Rubik"/>
                <a:ea typeface="Rubik"/>
                <a:cs typeface="Rubik"/>
                <a:sym typeface="Rubik"/>
              </a:rPr>
            </a:br>
            <a:r>
              <a:rPr lang="en-US" sz="2000">
                <a:solidFill>
                  <a:srgbClr val="595959"/>
                </a:solidFill>
                <a:latin typeface="Rubik"/>
                <a:ea typeface="Rubik"/>
                <a:cs typeface="Rubik"/>
                <a:sym typeface="Rubik"/>
              </a:rPr>
              <a:t>Each sponsor has agreed to contribute and invest at least $100,000.00 for Joules Investment Fund Inc.</a:t>
            </a:r>
            <a:endParaRPr sz="2000">
              <a:solidFill>
                <a:srgbClr val="595959"/>
              </a:solidFill>
              <a:latin typeface="Rubik"/>
              <a:ea typeface="Rubik"/>
              <a:cs typeface="Rubik"/>
              <a:sym typeface="Rubik"/>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61" name="Shape 261"/>
        <p:cNvGrpSpPr/>
        <p:nvPr/>
      </p:nvGrpSpPr>
      <p:grpSpPr>
        <a:xfrm>
          <a:off x="0" y="0"/>
          <a:ext cx="0" cy="0"/>
          <a:chOff x="0" y="0"/>
          <a:chExt cx="0" cy="0"/>
        </a:xfrm>
      </p:grpSpPr>
      <p:sp>
        <p:nvSpPr>
          <p:cNvPr id="262" name="Google Shape;262;p30"/>
          <p:cNvSpPr/>
          <p:nvPr/>
        </p:nvSpPr>
        <p:spPr>
          <a:xfrm>
            <a:off x="0" y="0"/>
            <a:ext cx="9144000" cy="6857999"/>
          </a:xfrm>
          <a:prstGeom prst="rect">
            <a:avLst/>
          </a:prstGeom>
          <a:blipFill rotWithShape="1">
            <a:blip r:embed="rId3">
              <a:alphaModFix/>
            </a:blip>
            <a:stretch>
              <a:fillRect b="-9442" l="-8748" r="-18539" t="-1942"/>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3" name="Google Shape;263;p30"/>
          <p:cNvSpPr/>
          <p:nvPr/>
        </p:nvSpPr>
        <p:spPr>
          <a:xfrm>
            <a:off x="2286000" y="0"/>
            <a:ext cx="4572000" cy="6858000"/>
          </a:xfrm>
          <a:prstGeom prst="rect">
            <a:avLst/>
          </a:prstGeom>
          <a:solidFill>
            <a:srgbClr val="69C9D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4" name="Google Shape;264;p30"/>
          <p:cNvSpPr/>
          <p:nvPr/>
        </p:nvSpPr>
        <p:spPr>
          <a:xfrm>
            <a:off x="2628267" y="1479943"/>
            <a:ext cx="3978000" cy="4093428"/>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lang="en-US" sz="2000">
                <a:solidFill>
                  <a:schemeClr val="lt1"/>
                </a:solidFill>
                <a:latin typeface="Rubik"/>
                <a:ea typeface="Rubik"/>
                <a:cs typeface="Rubik"/>
                <a:sym typeface="Rubik"/>
              </a:rPr>
              <a:t>Visit our office every Monday to Friday from 9am to 6pm and Saturday from 9am to 4pm at [ADDRESS].</a:t>
            </a:r>
            <a:endParaRPr/>
          </a:p>
          <a:p>
            <a:pPr indent="0" lvl="0" marL="0" marR="0" rtl="0" algn="l">
              <a:lnSpc>
                <a:spcPct val="120000"/>
              </a:lnSpc>
              <a:spcBef>
                <a:spcPts val="0"/>
              </a:spcBef>
              <a:spcAft>
                <a:spcPts val="0"/>
              </a:spcAft>
              <a:buNone/>
            </a:pPr>
            <a:br>
              <a:rPr lang="en-US" sz="2000">
                <a:solidFill>
                  <a:schemeClr val="lt1"/>
                </a:solidFill>
                <a:latin typeface="Rubik"/>
                <a:ea typeface="Rubik"/>
                <a:cs typeface="Rubik"/>
                <a:sym typeface="Rubik"/>
              </a:rPr>
            </a:br>
            <a:br>
              <a:rPr lang="en-US" sz="2000">
                <a:solidFill>
                  <a:schemeClr val="lt1"/>
                </a:solidFill>
                <a:latin typeface="Rubik"/>
                <a:ea typeface="Rubik"/>
                <a:cs typeface="Rubik"/>
                <a:sym typeface="Rubik"/>
              </a:rPr>
            </a:br>
            <a:r>
              <a:rPr lang="en-US" sz="2000">
                <a:solidFill>
                  <a:schemeClr val="lt1"/>
                </a:solidFill>
                <a:latin typeface="Rubik"/>
                <a:ea typeface="Rubik"/>
                <a:cs typeface="Rubik"/>
                <a:sym typeface="Rubik"/>
              </a:rPr>
              <a:t>For more information contact any of these contact details :</a:t>
            </a:r>
            <a:endParaRPr/>
          </a:p>
          <a:p>
            <a:pPr indent="0" lvl="0" marL="0" marR="0" rtl="0" algn="l">
              <a:lnSpc>
                <a:spcPct val="120000"/>
              </a:lnSpc>
              <a:spcBef>
                <a:spcPts val="0"/>
              </a:spcBef>
              <a:spcAft>
                <a:spcPts val="0"/>
              </a:spcAft>
              <a:buNone/>
            </a:pPr>
            <a:br>
              <a:rPr lang="en-US" sz="2000">
                <a:solidFill>
                  <a:schemeClr val="lt1"/>
                </a:solidFill>
                <a:latin typeface="Rubik"/>
                <a:ea typeface="Rubik"/>
                <a:cs typeface="Rubik"/>
                <a:sym typeface="Rubik"/>
              </a:rPr>
            </a:br>
            <a:r>
              <a:rPr lang="en-US" sz="2000">
                <a:solidFill>
                  <a:schemeClr val="lt1"/>
                </a:solidFill>
                <a:latin typeface="Rubik"/>
                <a:ea typeface="Rubik"/>
                <a:cs typeface="Rubik"/>
                <a:sym typeface="Rubik"/>
              </a:rPr>
              <a:t>[Phone Number]</a:t>
            </a:r>
            <a:endParaRPr/>
          </a:p>
          <a:p>
            <a:pPr indent="0" lvl="0" marL="0" marR="0" rtl="0" algn="l">
              <a:lnSpc>
                <a:spcPct val="120000"/>
              </a:lnSpc>
              <a:spcBef>
                <a:spcPts val="0"/>
              </a:spcBef>
              <a:spcAft>
                <a:spcPts val="0"/>
              </a:spcAft>
              <a:buNone/>
            </a:pPr>
            <a:r>
              <a:rPr lang="en-US" sz="2000">
                <a:solidFill>
                  <a:schemeClr val="lt1"/>
                </a:solidFill>
                <a:latin typeface="Rubik"/>
                <a:ea typeface="Rubik"/>
                <a:cs typeface="Rubik"/>
                <a:sym typeface="Rubik"/>
              </a:rPr>
              <a:t>[Email]</a:t>
            </a:r>
            <a:endParaRPr/>
          </a:p>
          <a:p>
            <a:pPr indent="0" lvl="0" marL="0" marR="0" rtl="0" algn="l">
              <a:lnSpc>
                <a:spcPct val="120000"/>
              </a:lnSpc>
              <a:spcBef>
                <a:spcPts val="0"/>
              </a:spcBef>
              <a:spcAft>
                <a:spcPts val="0"/>
              </a:spcAft>
              <a:buNone/>
            </a:pPr>
            <a:r>
              <a:rPr lang="en-US" sz="2000">
                <a:solidFill>
                  <a:schemeClr val="lt1"/>
                </a:solidFill>
                <a:latin typeface="Rubik"/>
                <a:ea typeface="Rubik"/>
                <a:cs typeface="Rubik"/>
                <a:sym typeface="Rubik"/>
              </a:rPr>
              <a:t>[Website]</a:t>
            </a:r>
            <a:endParaRPr/>
          </a:p>
          <a:p>
            <a:pPr indent="0" lvl="0" marL="0" marR="0" rtl="0" algn="l">
              <a:lnSpc>
                <a:spcPct val="120000"/>
              </a:lnSpc>
              <a:spcBef>
                <a:spcPts val="0"/>
              </a:spcBef>
              <a:spcAft>
                <a:spcPts val="0"/>
              </a:spcAft>
              <a:buNone/>
            </a:pPr>
            <a:r>
              <a:rPr lang="en-US" sz="2000">
                <a:solidFill>
                  <a:schemeClr val="lt1"/>
                </a:solidFill>
                <a:latin typeface="Rubik"/>
                <a:ea typeface="Rubik"/>
                <a:cs typeface="Rubik"/>
                <a:sym typeface="Rubik"/>
              </a:rPr>
              <a:t>[Social Media Account/S]</a:t>
            </a:r>
            <a:endParaRPr/>
          </a:p>
        </p:txBody>
      </p:sp>
      <p:sp>
        <p:nvSpPr>
          <p:cNvPr id="265" name="Google Shape;265;p30"/>
          <p:cNvSpPr/>
          <p:nvPr/>
        </p:nvSpPr>
        <p:spPr>
          <a:xfrm>
            <a:off x="2615567" y="939138"/>
            <a:ext cx="2767951"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200">
                <a:solidFill>
                  <a:schemeClr val="lt1"/>
                </a:solidFill>
                <a:latin typeface="Rubik Medium"/>
                <a:ea typeface="Rubik Medium"/>
                <a:cs typeface="Rubik Medium"/>
                <a:sym typeface="Rubik Medium"/>
              </a:rPr>
              <a:t>Contact Us</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69" name="Shape 269"/>
        <p:cNvGrpSpPr/>
        <p:nvPr/>
      </p:nvGrpSpPr>
      <p:grpSpPr>
        <a:xfrm>
          <a:off x="0" y="0"/>
          <a:ext cx="0" cy="0"/>
          <a:chOff x="0" y="0"/>
          <a:chExt cx="0" cy="0"/>
        </a:xfrm>
      </p:grpSpPr>
      <p:sp>
        <p:nvSpPr>
          <p:cNvPr id="270" name="Google Shape;270;p31"/>
          <p:cNvSpPr/>
          <p:nvPr/>
        </p:nvSpPr>
        <p:spPr>
          <a:xfrm>
            <a:off x="0" y="0"/>
            <a:ext cx="9144000" cy="3428999"/>
          </a:xfrm>
          <a:prstGeom prst="rect">
            <a:avLst/>
          </a:prstGeom>
          <a:solidFill>
            <a:srgbClr val="69C9D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1" name="Google Shape;271;p31"/>
          <p:cNvSpPr/>
          <p:nvPr/>
        </p:nvSpPr>
        <p:spPr>
          <a:xfrm>
            <a:off x="361950" y="338981"/>
            <a:ext cx="8420100" cy="6180039"/>
          </a:xfrm>
          <a:prstGeom prst="rect">
            <a:avLst/>
          </a:prstGeom>
          <a:solidFill>
            <a:srgbClr val="FDFEFE"/>
          </a:solidFill>
          <a:ln cap="flat" cmpd="sng" w="12700">
            <a:solidFill>
              <a:srgbClr val="F2F2F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2" name="Google Shape;272;p31"/>
          <p:cNvSpPr/>
          <p:nvPr/>
        </p:nvSpPr>
        <p:spPr>
          <a:xfrm>
            <a:off x="1712360" y="1222271"/>
            <a:ext cx="5719280" cy="1323439"/>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0">
                <a:solidFill>
                  <a:srgbClr val="69C9D5"/>
                </a:solidFill>
                <a:latin typeface="Rubik"/>
                <a:ea typeface="Rubik"/>
                <a:cs typeface="Rubik"/>
                <a:sym typeface="Rubik"/>
              </a:rPr>
              <a:t>Thank You</a:t>
            </a:r>
            <a:endParaRPr/>
          </a:p>
        </p:txBody>
      </p:sp>
      <p:sp>
        <p:nvSpPr>
          <p:cNvPr id="273" name="Google Shape;273;p31"/>
          <p:cNvSpPr/>
          <p:nvPr/>
        </p:nvSpPr>
        <p:spPr>
          <a:xfrm>
            <a:off x="361950" y="3428999"/>
            <a:ext cx="8420100" cy="3090021"/>
          </a:xfrm>
          <a:prstGeom prst="rect">
            <a:avLst/>
          </a:prstGeom>
          <a:blipFill rotWithShape="1">
            <a:blip r:embed="rId3">
              <a:alphaModFix/>
            </a:blip>
            <a:stretch>
              <a:fillRect b="-31928" l="-1355" r="-452" t="-35755"/>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3" name="Shape 93"/>
        <p:cNvGrpSpPr/>
        <p:nvPr/>
      </p:nvGrpSpPr>
      <p:grpSpPr>
        <a:xfrm>
          <a:off x="0" y="0"/>
          <a:ext cx="0" cy="0"/>
          <a:chOff x="0" y="0"/>
          <a:chExt cx="0" cy="0"/>
        </a:xfrm>
      </p:grpSpPr>
      <p:sp>
        <p:nvSpPr>
          <p:cNvPr id="94" name="Google Shape;94;p14"/>
          <p:cNvSpPr/>
          <p:nvPr/>
        </p:nvSpPr>
        <p:spPr>
          <a:xfrm>
            <a:off x="0" y="0"/>
            <a:ext cx="9144000" cy="3428999"/>
          </a:xfrm>
          <a:prstGeom prst="rect">
            <a:avLst/>
          </a:prstGeom>
          <a:solidFill>
            <a:srgbClr val="69C9D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5" name="Google Shape;95;p14"/>
          <p:cNvSpPr/>
          <p:nvPr/>
        </p:nvSpPr>
        <p:spPr>
          <a:xfrm>
            <a:off x="361950" y="338981"/>
            <a:ext cx="8420100" cy="6180039"/>
          </a:xfrm>
          <a:prstGeom prst="rect">
            <a:avLst/>
          </a:prstGeom>
          <a:solidFill>
            <a:srgbClr val="FDFEFE"/>
          </a:solidFill>
          <a:ln cap="flat" cmpd="sng" w="12700">
            <a:solidFill>
              <a:srgbClr val="F2F2F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6" name="Google Shape;96;p14"/>
          <p:cNvSpPr/>
          <p:nvPr/>
        </p:nvSpPr>
        <p:spPr>
          <a:xfrm>
            <a:off x="732649" y="172574"/>
            <a:ext cx="651850" cy="186204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i="0" lang="en-US" sz="11500" u="none" cap="none" strike="noStrike">
                <a:solidFill>
                  <a:srgbClr val="F2F2F2"/>
                </a:solidFill>
                <a:latin typeface="Rubik Medium"/>
                <a:ea typeface="Rubik Medium"/>
                <a:cs typeface="Rubik Medium"/>
                <a:sym typeface="Rubik Medium"/>
              </a:rPr>
              <a:t>2</a:t>
            </a:r>
            <a:endParaRPr b="0" i="0" sz="11500" u="none" cap="none" strike="noStrike">
              <a:solidFill>
                <a:srgbClr val="F2F2F2"/>
              </a:solidFill>
              <a:latin typeface="Rubik Medium"/>
              <a:ea typeface="Rubik Medium"/>
              <a:cs typeface="Rubik Medium"/>
              <a:sym typeface="Rubik Medium"/>
            </a:endParaRPr>
          </a:p>
        </p:txBody>
      </p:sp>
      <p:sp>
        <p:nvSpPr>
          <p:cNvPr id="97" name="Google Shape;97;p14"/>
          <p:cNvSpPr/>
          <p:nvPr/>
        </p:nvSpPr>
        <p:spPr>
          <a:xfrm>
            <a:off x="584589" y="1702887"/>
            <a:ext cx="6759186" cy="1323439"/>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b="0" i="0" lang="en-US" sz="2000" u="none" cap="none" strike="noStrike">
                <a:solidFill>
                  <a:srgbClr val="595959"/>
                </a:solidFill>
                <a:latin typeface="Rubik"/>
                <a:ea typeface="Rubik"/>
                <a:cs typeface="Rubik"/>
                <a:sym typeface="Rubik"/>
              </a:rPr>
              <a:t>Joules Investment Fund Inc. is an investment company based in Denver, Colorado that has been operating since 1990 and founded by Victor Joules, a former stockbroker and businessman.</a:t>
            </a:r>
            <a:endParaRPr b="0" i="0" sz="2000" u="none" cap="none" strike="noStrike">
              <a:solidFill>
                <a:srgbClr val="595959"/>
              </a:solidFill>
              <a:latin typeface="Rubik"/>
              <a:ea typeface="Rubik"/>
              <a:cs typeface="Rubik"/>
              <a:sym typeface="Rubik"/>
            </a:endParaRPr>
          </a:p>
        </p:txBody>
      </p:sp>
      <p:sp>
        <p:nvSpPr>
          <p:cNvPr id="98" name="Google Shape;98;p14"/>
          <p:cNvSpPr/>
          <p:nvPr/>
        </p:nvSpPr>
        <p:spPr>
          <a:xfrm>
            <a:off x="584589" y="1161654"/>
            <a:ext cx="2799964"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3200" u="none" cap="none" strike="noStrike">
                <a:solidFill>
                  <a:srgbClr val="69C9D5"/>
                </a:solidFill>
                <a:latin typeface="Rubik Medium"/>
                <a:ea typeface="Rubik Medium"/>
                <a:cs typeface="Rubik Medium"/>
                <a:sym typeface="Rubik Medium"/>
              </a:rPr>
              <a:t>About Us</a:t>
            </a:r>
            <a:endParaRPr sz="3200">
              <a:solidFill>
                <a:srgbClr val="69C9D5"/>
              </a:solidFill>
              <a:latin typeface="Rubik Medium"/>
              <a:ea typeface="Rubik Medium"/>
              <a:cs typeface="Rubik Medium"/>
              <a:sym typeface="Rubik Medium"/>
            </a:endParaRPr>
          </a:p>
        </p:txBody>
      </p:sp>
      <p:sp>
        <p:nvSpPr>
          <p:cNvPr id="99" name="Google Shape;99;p14"/>
          <p:cNvSpPr/>
          <p:nvPr/>
        </p:nvSpPr>
        <p:spPr>
          <a:xfrm>
            <a:off x="361950" y="3428999"/>
            <a:ext cx="8420100" cy="3090021"/>
          </a:xfrm>
          <a:prstGeom prst="rect">
            <a:avLst/>
          </a:prstGeom>
          <a:blipFill rotWithShape="1">
            <a:blip r:embed="rId3">
              <a:alphaModFix/>
            </a:blip>
            <a:stretch>
              <a:fillRect b="-75964" l="-3843" r="-13798" t="-6813"/>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03" name="Shape 103"/>
        <p:cNvGrpSpPr/>
        <p:nvPr/>
      </p:nvGrpSpPr>
      <p:grpSpPr>
        <a:xfrm>
          <a:off x="0" y="0"/>
          <a:ext cx="0" cy="0"/>
          <a:chOff x="0" y="0"/>
          <a:chExt cx="0" cy="0"/>
        </a:xfrm>
      </p:grpSpPr>
      <p:sp>
        <p:nvSpPr>
          <p:cNvPr id="104" name="Google Shape;104;p15"/>
          <p:cNvSpPr/>
          <p:nvPr/>
        </p:nvSpPr>
        <p:spPr>
          <a:xfrm>
            <a:off x="4572000" y="0"/>
            <a:ext cx="4572000" cy="6858000"/>
          </a:xfrm>
          <a:prstGeom prst="rect">
            <a:avLst/>
          </a:prstGeom>
          <a:solidFill>
            <a:srgbClr val="69C9D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5" name="Google Shape;105;p15"/>
          <p:cNvSpPr/>
          <p:nvPr/>
        </p:nvSpPr>
        <p:spPr>
          <a:xfrm>
            <a:off x="361950" y="338981"/>
            <a:ext cx="8420100" cy="6180039"/>
          </a:xfrm>
          <a:prstGeom prst="rect">
            <a:avLst/>
          </a:prstGeom>
          <a:solidFill>
            <a:srgbClr val="FDFEFE"/>
          </a:solidFill>
          <a:ln cap="flat" cmpd="sng" w="12700">
            <a:solidFill>
              <a:srgbClr val="F2F2F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6" name="Google Shape;106;p15"/>
          <p:cNvSpPr/>
          <p:nvPr/>
        </p:nvSpPr>
        <p:spPr>
          <a:xfrm>
            <a:off x="361951" y="338981"/>
            <a:ext cx="4210050" cy="6180039"/>
          </a:xfrm>
          <a:prstGeom prst="rect">
            <a:avLst/>
          </a:prstGeom>
          <a:blipFill rotWithShape="1">
            <a:blip r:embed="rId3">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7" name="Google Shape;107;p15"/>
          <p:cNvSpPr/>
          <p:nvPr/>
        </p:nvSpPr>
        <p:spPr>
          <a:xfrm>
            <a:off x="5051766" y="1049800"/>
            <a:ext cx="651850" cy="186204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1500">
                <a:solidFill>
                  <a:srgbClr val="F2F2F2"/>
                </a:solidFill>
                <a:latin typeface="Rubik Medium"/>
                <a:ea typeface="Rubik Medium"/>
                <a:cs typeface="Rubik Medium"/>
                <a:sym typeface="Rubik Medium"/>
              </a:rPr>
              <a:t>3</a:t>
            </a:r>
            <a:endParaRPr sz="11500">
              <a:solidFill>
                <a:srgbClr val="F2F2F2"/>
              </a:solidFill>
              <a:latin typeface="Rubik Medium"/>
              <a:ea typeface="Rubik Medium"/>
              <a:cs typeface="Rubik Medium"/>
              <a:sym typeface="Rubik Medium"/>
            </a:endParaRPr>
          </a:p>
        </p:txBody>
      </p:sp>
      <p:sp>
        <p:nvSpPr>
          <p:cNvPr id="108" name="Google Shape;108;p15"/>
          <p:cNvSpPr/>
          <p:nvPr/>
        </p:nvSpPr>
        <p:spPr>
          <a:xfrm>
            <a:off x="4912062" y="2638102"/>
            <a:ext cx="3430450" cy="3170099"/>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lang="en-US" sz="2000">
                <a:solidFill>
                  <a:srgbClr val="595959"/>
                </a:solidFill>
                <a:latin typeface="Rubik"/>
                <a:ea typeface="Rubik"/>
                <a:cs typeface="Rubik"/>
                <a:sym typeface="Rubik"/>
              </a:rPr>
              <a:t>We envision ourselves and aspire to be an investment company accredited and well recognized by Relbanks as one of the leading investment companies in the Colorado area with over 5 branches operating by the year 2030.</a:t>
            </a:r>
            <a:endParaRPr sz="2000">
              <a:solidFill>
                <a:srgbClr val="595959"/>
              </a:solidFill>
              <a:latin typeface="Rubik"/>
              <a:ea typeface="Rubik"/>
              <a:cs typeface="Rubik"/>
              <a:sym typeface="Rubik"/>
            </a:endParaRPr>
          </a:p>
        </p:txBody>
      </p:sp>
      <p:sp>
        <p:nvSpPr>
          <p:cNvPr id="109" name="Google Shape;109;p15"/>
          <p:cNvSpPr/>
          <p:nvPr/>
        </p:nvSpPr>
        <p:spPr>
          <a:xfrm>
            <a:off x="4908524" y="2031624"/>
            <a:ext cx="1416076"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200">
                <a:solidFill>
                  <a:srgbClr val="69C9D5"/>
                </a:solidFill>
                <a:latin typeface="Rubik Medium"/>
                <a:ea typeface="Rubik Medium"/>
                <a:cs typeface="Rubik Medium"/>
                <a:sym typeface="Rubik Medium"/>
              </a:rPr>
              <a:t>Vision</a:t>
            </a:r>
            <a:endParaRPr sz="3200">
              <a:solidFill>
                <a:srgbClr val="69C9D5"/>
              </a:solidFill>
              <a:latin typeface="Rubik Medium"/>
              <a:ea typeface="Rubik Medium"/>
              <a:cs typeface="Rubik Medium"/>
              <a:sym typeface="Rubik Medium"/>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13" name="Shape 113"/>
        <p:cNvGrpSpPr/>
        <p:nvPr/>
      </p:nvGrpSpPr>
      <p:grpSpPr>
        <a:xfrm>
          <a:off x="0" y="0"/>
          <a:ext cx="0" cy="0"/>
          <a:chOff x="0" y="0"/>
          <a:chExt cx="0" cy="0"/>
        </a:xfrm>
      </p:grpSpPr>
      <p:sp>
        <p:nvSpPr>
          <p:cNvPr id="114" name="Google Shape;114;p16"/>
          <p:cNvSpPr/>
          <p:nvPr/>
        </p:nvSpPr>
        <p:spPr>
          <a:xfrm>
            <a:off x="0" y="0"/>
            <a:ext cx="4572000" cy="6858000"/>
          </a:xfrm>
          <a:prstGeom prst="rect">
            <a:avLst/>
          </a:prstGeom>
          <a:solidFill>
            <a:srgbClr val="69C9D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5" name="Google Shape;115;p16"/>
          <p:cNvSpPr/>
          <p:nvPr/>
        </p:nvSpPr>
        <p:spPr>
          <a:xfrm>
            <a:off x="361950" y="338981"/>
            <a:ext cx="8420100" cy="6180039"/>
          </a:xfrm>
          <a:prstGeom prst="rect">
            <a:avLst/>
          </a:prstGeom>
          <a:solidFill>
            <a:srgbClr val="FDFEFE"/>
          </a:solidFill>
          <a:ln cap="flat" cmpd="sng" w="12700">
            <a:solidFill>
              <a:srgbClr val="F2F2F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6" name="Google Shape;116;p16"/>
          <p:cNvSpPr/>
          <p:nvPr/>
        </p:nvSpPr>
        <p:spPr>
          <a:xfrm>
            <a:off x="4572000" y="338981"/>
            <a:ext cx="4210050" cy="6180039"/>
          </a:xfrm>
          <a:prstGeom prst="rect">
            <a:avLst/>
          </a:prstGeom>
          <a:blipFill rotWithShape="1">
            <a:blip r:embed="rId3">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7" name="Google Shape;117;p16"/>
          <p:cNvSpPr/>
          <p:nvPr/>
        </p:nvSpPr>
        <p:spPr>
          <a:xfrm>
            <a:off x="799841" y="795884"/>
            <a:ext cx="651850" cy="186204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1500">
                <a:solidFill>
                  <a:srgbClr val="F2F2F2"/>
                </a:solidFill>
                <a:latin typeface="Rubik Medium"/>
                <a:ea typeface="Rubik Medium"/>
                <a:cs typeface="Rubik Medium"/>
                <a:sym typeface="Rubik Medium"/>
              </a:rPr>
              <a:t>4</a:t>
            </a:r>
            <a:endParaRPr sz="11500">
              <a:solidFill>
                <a:srgbClr val="F2F2F2"/>
              </a:solidFill>
              <a:latin typeface="Rubik Medium"/>
              <a:ea typeface="Rubik Medium"/>
              <a:cs typeface="Rubik Medium"/>
              <a:sym typeface="Rubik Medium"/>
            </a:endParaRPr>
          </a:p>
        </p:txBody>
      </p:sp>
      <p:sp>
        <p:nvSpPr>
          <p:cNvPr id="118" name="Google Shape;118;p16"/>
          <p:cNvSpPr/>
          <p:nvPr/>
        </p:nvSpPr>
        <p:spPr>
          <a:xfrm>
            <a:off x="592020" y="2253247"/>
            <a:ext cx="3578460" cy="2246769"/>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lang="en-US" sz="2000">
                <a:solidFill>
                  <a:srgbClr val="595959"/>
                </a:solidFill>
                <a:latin typeface="Rubik"/>
                <a:ea typeface="Rubik"/>
                <a:cs typeface="Rubik"/>
                <a:sym typeface="Rubik"/>
              </a:rPr>
              <a:t>Our mission is to provide a variety of convenient and reliable investment services and options for all individuals who are in need of financial advice and support.</a:t>
            </a:r>
            <a:endParaRPr sz="2000">
              <a:solidFill>
                <a:srgbClr val="595959"/>
              </a:solidFill>
              <a:latin typeface="Rubik"/>
              <a:ea typeface="Rubik"/>
              <a:cs typeface="Rubik"/>
              <a:sym typeface="Rubik"/>
            </a:endParaRPr>
          </a:p>
        </p:txBody>
      </p:sp>
      <p:sp>
        <p:nvSpPr>
          <p:cNvPr id="119" name="Google Shape;119;p16"/>
          <p:cNvSpPr/>
          <p:nvPr/>
        </p:nvSpPr>
        <p:spPr>
          <a:xfrm>
            <a:off x="582495" y="1726908"/>
            <a:ext cx="1749660"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200">
                <a:solidFill>
                  <a:srgbClr val="69C9D5"/>
                </a:solidFill>
                <a:latin typeface="Rubik Medium"/>
                <a:ea typeface="Rubik Medium"/>
                <a:cs typeface="Rubik Medium"/>
                <a:sym typeface="Rubik Medium"/>
              </a:rPr>
              <a:t>Mission</a:t>
            </a:r>
            <a:endParaRPr sz="3200">
              <a:solidFill>
                <a:srgbClr val="69C9D5"/>
              </a:solidFill>
              <a:latin typeface="Rubik Medium"/>
              <a:ea typeface="Rubik Medium"/>
              <a:cs typeface="Rubik Medium"/>
              <a:sym typeface="Rubik Medium"/>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23" name="Shape 123"/>
        <p:cNvGrpSpPr/>
        <p:nvPr/>
      </p:nvGrpSpPr>
      <p:grpSpPr>
        <a:xfrm>
          <a:off x="0" y="0"/>
          <a:ext cx="0" cy="0"/>
          <a:chOff x="0" y="0"/>
          <a:chExt cx="0" cy="0"/>
        </a:xfrm>
      </p:grpSpPr>
      <p:sp>
        <p:nvSpPr>
          <p:cNvPr id="124" name="Google Shape;124;p17"/>
          <p:cNvSpPr/>
          <p:nvPr/>
        </p:nvSpPr>
        <p:spPr>
          <a:xfrm>
            <a:off x="0" y="0"/>
            <a:ext cx="9144000" cy="3428999"/>
          </a:xfrm>
          <a:prstGeom prst="rect">
            <a:avLst/>
          </a:prstGeom>
          <a:solidFill>
            <a:srgbClr val="69C9D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5" name="Google Shape;125;p17"/>
          <p:cNvSpPr/>
          <p:nvPr/>
        </p:nvSpPr>
        <p:spPr>
          <a:xfrm>
            <a:off x="361950" y="338981"/>
            <a:ext cx="8420100" cy="6180039"/>
          </a:xfrm>
          <a:prstGeom prst="rect">
            <a:avLst/>
          </a:prstGeom>
          <a:solidFill>
            <a:srgbClr val="FDFEFE"/>
          </a:solidFill>
          <a:ln cap="flat" cmpd="sng" w="12700">
            <a:solidFill>
              <a:srgbClr val="F2F2F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6" name="Google Shape;126;p17"/>
          <p:cNvSpPr/>
          <p:nvPr/>
        </p:nvSpPr>
        <p:spPr>
          <a:xfrm>
            <a:off x="3625637" y="5012096"/>
            <a:ext cx="4531340" cy="938719"/>
          </a:xfrm>
          <a:prstGeom prst="rect">
            <a:avLst/>
          </a:prstGeom>
          <a:noFill/>
          <a:ln>
            <a:noFill/>
          </a:ln>
        </p:spPr>
        <p:txBody>
          <a:bodyPr anchorCtr="0" anchor="t" bIns="45700" lIns="91425" spcFirstLastPara="1" rIns="91425" wrap="square" tIns="45700">
            <a:noAutofit/>
          </a:bodyPr>
          <a:lstStyle/>
          <a:p>
            <a:pPr indent="0" lvl="0" marL="0" marR="0" rtl="0" algn="l">
              <a:lnSpc>
                <a:spcPct val="122222"/>
              </a:lnSpc>
              <a:spcBef>
                <a:spcPts val="0"/>
              </a:spcBef>
              <a:spcAft>
                <a:spcPts val="0"/>
              </a:spcAft>
              <a:buNone/>
            </a:pPr>
            <a:r>
              <a:rPr lang="en-US" sz="1800">
                <a:solidFill>
                  <a:schemeClr val="dk1"/>
                </a:solidFill>
                <a:latin typeface="Rubik Light"/>
                <a:ea typeface="Rubik Light"/>
                <a:cs typeface="Rubik Light"/>
                <a:sym typeface="Rubik Light"/>
              </a:rPr>
              <a:t>Assists and guides customers in selecting the most beneficial and convenient investment for them.</a:t>
            </a:r>
            <a:endParaRPr sz="1800">
              <a:solidFill>
                <a:srgbClr val="FF0000"/>
              </a:solidFill>
              <a:latin typeface="Rubik Light"/>
              <a:ea typeface="Rubik Light"/>
              <a:cs typeface="Rubik Light"/>
              <a:sym typeface="Rubik Light"/>
            </a:endParaRPr>
          </a:p>
        </p:txBody>
      </p:sp>
      <p:sp>
        <p:nvSpPr>
          <p:cNvPr id="127" name="Google Shape;127;p17"/>
          <p:cNvSpPr/>
          <p:nvPr/>
        </p:nvSpPr>
        <p:spPr>
          <a:xfrm>
            <a:off x="3620977" y="4302150"/>
            <a:ext cx="2608373" cy="40011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000">
                <a:solidFill>
                  <a:srgbClr val="69C9D5"/>
                </a:solidFill>
                <a:latin typeface="Rubik Medium"/>
                <a:ea typeface="Rubik Medium"/>
                <a:cs typeface="Rubik Medium"/>
                <a:sym typeface="Rubik Medium"/>
              </a:rPr>
              <a:t>Janet Johnson</a:t>
            </a:r>
            <a:endParaRPr sz="2000">
              <a:solidFill>
                <a:srgbClr val="69C9D5"/>
              </a:solidFill>
              <a:latin typeface="Rubik Medium"/>
              <a:ea typeface="Rubik Medium"/>
              <a:cs typeface="Rubik Medium"/>
              <a:sym typeface="Rubik Medium"/>
            </a:endParaRPr>
          </a:p>
        </p:txBody>
      </p:sp>
      <p:sp>
        <p:nvSpPr>
          <p:cNvPr id="128" name="Google Shape;128;p17"/>
          <p:cNvSpPr/>
          <p:nvPr/>
        </p:nvSpPr>
        <p:spPr>
          <a:xfrm>
            <a:off x="3624181" y="4629228"/>
            <a:ext cx="2278532" cy="30777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i="1" lang="en-US" sz="1400">
                <a:solidFill>
                  <a:srgbClr val="7F7F7F"/>
                </a:solidFill>
                <a:latin typeface="Rubik Light"/>
                <a:ea typeface="Rubik Light"/>
                <a:cs typeface="Rubik Light"/>
                <a:sym typeface="Rubik Light"/>
              </a:rPr>
              <a:t>Finance Advisor</a:t>
            </a:r>
            <a:endParaRPr i="1" sz="1400">
              <a:solidFill>
                <a:srgbClr val="7F7F7F"/>
              </a:solidFill>
              <a:latin typeface="Rubik Light"/>
              <a:ea typeface="Rubik Light"/>
              <a:cs typeface="Rubik Light"/>
              <a:sym typeface="Rubik Light"/>
            </a:endParaRPr>
          </a:p>
        </p:txBody>
      </p:sp>
      <p:sp>
        <p:nvSpPr>
          <p:cNvPr id="129" name="Google Shape;129;p17"/>
          <p:cNvSpPr/>
          <p:nvPr/>
        </p:nvSpPr>
        <p:spPr>
          <a:xfrm>
            <a:off x="2036084" y="561843"/>
            <a:ext cx="5526766" cy="58477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3200">
                <a:solidFill>
                  <a:srgbClr val="69C9D5"/>
                </a:solidFill>
                <a:latin typeface="Rubik Medium"/>
                <a:ea typeface="Rubik Medium"/>
                <a:cs typeface="Rubik Medium"/>
                <a:sym typeface="Rubik Medium"/>
              </a:rPr>
              <a:t>Investment Advisory Team</a:t>
            </a:r>
            <a:endParaRPr sz="3200">
              <a:solidFill>
                <a:srgbClr val="69C9D5"/>
              </a:solidFill>
              <a:latin typeface="Rubik Medium"/>
              <a:ea typeface="Rubik Medium"/>
              <a:cs typeface="Rubik Medium"/>
              <a:sym typeface="Rubik Medium"/>
            </a:endParaRPr>
          </a:p>
        </p:txBody>
      </p:sp>
      <p:sp>
        <p:nvSpPr>
          <p:cNvPr id="130" name="Google Shape;130;p17"/>
          <p:cNvSpPr/>
          <p:nvPr/>
        </p:nvSpPr>
        <p:spPr>
          <a:xfrm>
            <a:off x="3622557" y="2056707"/>
            <a:ext cx="1353304" cy="30777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i="1" lang="en-US" sz="1400">
                <a:solidFill>
                  <a:srgbClr val="7F7F7F"/>
                </a:solidFill>
                <a:latin typeface="Rubik Light"/>
                <a:ea typeface="Rubik Light"/>
                <a:cs typeface="Rubik Light"/>
                <a:sym typeface="Rubik Light"/>
              </a:rPr>
              <a:t>Team Leader</a:t>
            </a:r>
            <a:endParaRPr i="1" sz="1400">
              <a:solidFill>
                <a:srgbClr val="7F7F7F"/>
              </a:solidFill>
              <a:latin typeface="Rubik Light"/>
              <a:ea typeface="Rubik Light"/>
              <a:cs typeface="Rubik Light"/>
              <a:sym typeface="Rubik Light"/>
            </a:endParaRPr>
          </a:p>
        </p:txBody>
      </p:sp>
      <p:sp>
        <p:nvSpPr>
          <p:cNvPr id="131" name="Google Shape;131;p17"/>
          <p:cNvSpPr/>
          <p:nvPr/>
        </p:nvSpPr>
        <p:spPr>
          <a:xfrm>
            <a:off x="3627375" y="1734683"/>
            <a:ext cx="2601975" cy="40011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000">
                <a:solidFill>
                  <a:srgbClr val="69C9D5"/>
                </a:solidFill>
                <a:latin typeface="Rubik Medium"/>
                <a:ea typeface="Rubik Medium"/>
                <a:cs typeface="Rubik Medium"/>
                <a:sym typeface="Rubik Medium"/>
              </a:rPr>
              <a:t>Dwayne Hope</a:t>
            </a:r>
            <a:endParaRPr sz="2000">
              <a:solidFill>
                <a:srgbClr val="69C9D5"/>
              </a:solidFill>
              <a:latin typeface="Rubik Medium"/>
              <a:ea typeface="Rubik Medium"/>
              <a:cs typeface="Rubik Medium"/>
              <a:sym typeface="Rubik Medium"/>
            </a:endParaRPr>
          </a:p>
        </p:txBody>
      </p:sp>
      <p:sp>
        <p:nvSpPr>
          <p:cNvPr id="132" name="Google Shape;132;p17"/>
          <p:cNvSpPr/>
          <p:nvPr/>
        </p:nvSpPr>
        <p:spPr>
          <a:xfrm>
            <a:off x="3627376" y="2440367"/>
            <a:ext cx="4408362" cy="938719"/>
          </a:xfrm>
          <a:prstGeom prst="rect">
            <a:avLst/>
          </a:prstGeom>
          <a:noFill/>
          <a:ln>
            <a:noFill/>
          </a:ln>
        </p:spPr>
        <p:txBody>
          <a:bodyPr anchorCtr="0" anchor="t" bIns="45700" lIns="91425" spcFirstLastPara="1" rIns="91425" wrap="square" tIns="45700">
            <a:noAutofit/>
          </a:bodyPr>
          <a:lstStyle/>
          <a:p>
            <a:pPr indent="0" lvl="0" marL="0" marR="0" rtl="0" algn="l">
              <a:lnSpc>
                <a:spcPct val="122222"/>
              </a:lnSpc>
              <a:spcBef>
                <a:spcPts val="0"/>
              </a:spcBef>
              <a:spcAft>
                <a:spcPts val="0"/>
              </a:spcAft>
              <a:buNone/>
            </a:pPr>
            <a:r>
              <a:rPr lang="en-US" sz="1800">
                <a:solidFill>
                  <a:schemeClr val="dk1"/>
                </a:solidFill>
                <a:latin typeface="Rubik Light"/>
                <a:ea typeface="Rubik Light"/>
                <a:cs typeface="Rubik Light"/>
                <a:sym typeface="Rubik Light"/>
              </a:rPr>
              <a:t>Manages the overall performance and work of various teams in all departments.</a:t>
            </a:r>
            <a:endParaRPr sz="1800">
              <a:solidFill>
                <a:schemeClr val="dk1"/>
              </a:solidFill>
              <a:latin typeface="Rubik Light"/>
              <a:ea typeface="Rubik Light"/>
              <a:cs typeface="Rubik Light"/>
              <a:sym typeface="Rubik Light"/>
            </a:endParaRPr>
          </a:p>
        </p:txBody>
      </p:sp>
      <p:sp>
        <p:nvSpPr>
          <p:cNvPr id="133" name="Google Shape;133;p17"/>
          <p:cNvSpPr/>
          <p:nvPr/>
        </p:nvSpPr>
        <p:spPr>
          <a:xfrm>
            <a:off x="1314959" y="1705677"/>
            <a:ext cx="1656176" cy="1656176"/>
          </a:xfrm>
          <a:prstGeom prst="roundRect">
            <a:avLst>
              <a:gd fmla="val 0" name="adj"/>
            </a:avLst>
          </a:prstGeom>
          <a:blipFill rotWithShape="1">
            <a:blip r:embed="rId3">
              <a:alphaModFix/>
            </a:blip>
            <a:stretch>
              <a:fillRect b="0" l="0" r="0" t="0"/>
            </a:stretch>
          </a:blipFill>
          <a:ln cap="flat" cmpd="sng" w="9525">
            <a:solidFill>
              <a:srgbClr val="F2F2F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4" name="Google Shape;134;p17"/>
          <p:cNvSpPr/>
          <p:nvPr/>
        </p:nvSpPr>
        <p:spPr>
          <a:xfrm>
            <a:off x="1299603" y="4203997"/>
            <a:ext cx="1656176" cy="1656176"/>
          </a:xfrm>
          <a:prstGeom prst="roundRect">
            <a:avLst>
              <a:gd fmla="val 0" name="adj"/>
            </a:avLst>
          </a:prstGeom>
          <a:blipFill rotWithShape="1">
            <a:blip r:embed="rId4">
              <a:alphaModFix/>
            </a:blip>
            <a:stretch>
              <a:fillRect b="0" l="0" r="0" t="0"/>
            </a:stretch>
          </a:blipFill>
          <a:ln cap="flat" cmpd="sng" w="9525">
            <a:solidFill>
              <a:srgbClr val="F2F2F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38" name="Shape 138"/>
        <p:cNvGrpSpPr/>
        <p:nvPr/>
      </p:nvGrpSpPr>
      <p:grpSpPr>
        <a:xfrm>
          <a:off x="0" y="0"/>
          <a:ext cx="0" cy="0"/>
          <a:chOff x="0" y="0"/>
          <a:chExt cx="0" cy="0"/>
        </a:xfrm>
      </p:grpSpPr>
      <p:sp>
        <p:nvSpPr>
          <p:cNvPr id="139" name="Google Shape;139;p18"/>
          <p:cNvSpPr/>
          <p:nvPr/>
        </p:nvSpPr>
        <p:spPr>
          <a:xfrm>
            <a:off x="0" y="3429001"/>
            <a:ext cx="9144000" cy="3428999"/>
          </a:xfrm>
          <a:prstGeom prst="rect">
            <a:avLst/>
          </a:prstGeom>
          <a:solidFill>
            <a:srgbClr val="69C9D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0" name="Google Shape;140;p18"/>
          <p:cNvSpPr/>
          <p:nvPr/>
        </p:nvSpPr>
        <p:spPr>
          <a:xfrm>
            <a:off x="361950" y="338981"/>
            <a:ext cx="8420100" cy="6180039"/>
          </a:xfrm>
          <a:prstGeom prst="rect">
            <a:avLst/>
          </a:prstGeom>
          <a:solidFill>
            <a:srgbClr val="FDFEFE"/>
          </a:solidFill>
          <a:ln cap="flat" cmpd="sng" w="12700">
            <a:solidFill>
              <a:srgbClr val="F2F2F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1" name="Google Shape;141;p18"/>
          <p:cNvSpPr/>
          <p:nvPr/>
        </p:nvSpPr>
        <p:spPr>
          <a:xfrm>
            <a:off x="3623865" y="2429565"/>
            <a:ext cx="4663792" cy="938719"/>
          </a:xfrm>
          <a:prstGeom prst="rect">
            <a:avLst/>
          </a:prstGeom>
          <a:noFill/>
          <a:ln>
            <a:noFill/>
          </a:ln>
        </p:spPr>
        <p:txBody>
          <a:bodyPr anchorCtr="0" anchor="t" bIns="45700" lIns="91425" spcFirstLastPara="1" rIns="91425" wrap="square" tIns="45700">
            <a:noAutofit/>
          </a:bodyPr>
          <a:lstStyle/>
          <a:p>
            <a:pPr indent="0" lvl="0" marL="0" marR="0" rtl="0" algn="l">
              <a:lnSpc>
                <a:spcPct val="122222"/>
              </a:lnSpc>
              <a:spcBef>
                <a:spcPts val="0"/>
              </a:spcBef>
              <a:spcAft>
                <a:spcPts val="0"/>
              </a:spcAft>
              <a:buNone/>
            </a:pPr>
            <a:r>
              <a:rPr lang="en-US" sz="1800">
                <a:solidFill>
                  <a:schemeClr val="dk1"/>
                </a:solidFill>
                <a:latin typeface="Rubik Light"/>
                <a:ea typeface="Rubik Light"/>
                <a:cs typeface="Rubik Light"/>
                <a:sym typeface="Rubik Light"/>
              </a:rPr>
              <a:t>Assists and guides customers in selecting the most beneficial and convenient investment for them.</a:t>
            </a:r>
            <a:endParaRPr sz="1800">
              <a:solidFill>
                <a:srgbClr val="FF0000"/>
              </a:solidFill>
              <a:latin typeface="Rubik Light"/>
              <a:ea typeface="Rubik Light"/>
              <a:cs typeface="Rubik Light"/>
              <a:sym typeface="Rubik Light"/>
            </a:endParaRPr>
          </a:p>
        </p:txBody>
      </p:sp>
      <p:sp>
        <p:nvSpPr>
          <p:cNvPr id="142" name="Google Shape;142;p18"/>
          <p:cNvSpPr/>
          <p:nvPr/>
        </p:nvSpPr>
        <p:spPr>
          <a:xfrm>
            <a:off x="3622486" y="2049197"/>
            <a:ext cx="1492439" cy="30777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i="1" lang="en-US" sz="1400">
                <a:solidFill>
                  <a:srgbClr val="7F7F7F"/>
                </a:solidFill>
                <a:latin typeface="Rubik Light"/>
                <a:ea typeface="Rubik Light"/>
                <a:cs typeface="Rubik Light"/>
                <a:sym typeface="Rubik Light"/>
              </a:rPr>
              <a:t>Finance Advisor</a:t>
            </a:r>
            <a:endParaRPr i="1" sz="1400">
              <a:solidFill>
                <a:srgbClr val="7F7F7F"/>
              </a:solidFill>
              <a:latin typeface="Rubik Light"/>
              <a:ea typeface="Rubik Light"/>
              <a:cs typeface="Rubik Light"/>
              <a:sym typeface="Rubik Light"/>
            </a:endParaRPr>
          </a:p>
        </p:txBody>
      </p:sp>
      <p:sp>
        <p:nvSpPr>
          <p:cNvPr id="143" name="Google Shape;143;p18"/>
          <p:cNvSpPr/>
          <p:nvPr/>
        </p:nvSpPr>
        <p:spPr>
          <a:xfrm>
            <a:off x="3624261" y="1730269"/>
            <a:ext cx="2505682" cy="40011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000">
                <a:solidFill>
                  <a:srgbClr val="69C9D5"/>
                </a:solidFill>
                <a:latin typeface="Rubik Medium"/>
                <a:ea typeface="Rubik Medium"/>
                <a:cs typeface="Rubik Medium"/>
                <a:sym typeface="Rubik Medium"/>
              </a:rPr>
              <a:t>Peter Shell</a:t>
            </a:r>
            <a:endParaRPr sz="2000">
              <a:solidFill>
                <a:srgbClr val="69C9D5"/>
              </a:solidFill>
              <a:latin typeface="Rubik Medium"/>
              <a:ea typeface="Rubik Medium"/>
              <a:cs typeface="Rubik Medium"/>
              <a:sym typeface="Rubik Medium"/>
            </a:endParaRPr>
          </a:p>
        </p:txBody>
      </p:sp>
      <p:sp>
        <p:nvSpPr>
          <p:cNvPr id="144" name="Google Shape;144;p18"/>
          <p:cNvSpPr/>
          <p:nvPr/>
        </p:nvSpPr>
        <p:spPr>
          <a:xfrm>
            <a:off x="3623303" y="5009290"/>
            <a:ext cx="4664353" cy="1220847"/>
          </a:xfrm>
          <a:prstGeom prst="rect">
            <a:avLst/>
          </a:prstGeom>
          <a:noFill/>
          <a:ln>
            <a:noFill/>
          </a:ln>
        </p:spPr>
        <p:txBody>
          <a:bodyPr anchorCtr="0" anchor="t" bIns="45700" lIns="91425" spcFirstLastPara="1" rIns="91425" wrap="square" tIns="45700">
            <a:noAutofit/>
          </a:bodyPr>
          <a:lstStyle/>
          <a:p>
            <a:pPr indent="0" lvl="0" marL="0" marR="0" rtl="0" algn="l">
              <a:lnSpc>
                <a:spcPct val="122222"/>
              </a:lnSpc>
              <a:spcBef>
                <a:spcPts val="0"/>
              </a:spcBef>
              <a:spcAft>
                <a:spcPts val="0"/>
              </a:spcAft>
              <a:buNone/>
            </a:pPr>
            <a:r>
              <a:rPr lang="en-US" sz="1800">
                <a:solidFill>
                  <a:schemeClr val="dk1"/>
                </a:solidFill>
                <a:latin typeface="Rubik Light"/>
                <a:ea typeface="Rubik Light"/>
                <a:cs typeface="Rubik Light"/>
                <a:sym typeface="Rubik Light"/>
              </a:rPr>
              <a:t>Provides clients with solutions to their problems as well as provides information on products and services they are interested in.</a:t>
            </a:r>
            <a:endParaRPr sz="1800">
              <a:solidFill>
                <a:srgbClr val="FF0000"/>
              </a:solidFill>
              <a:latin typeface="Rubik Light"/>
              <a:ea typeface="Rubik Light"/>
              <a:cs typeface="Rubik Light"/>
              <a:sym typeface="Rubik Light"/>
            </a:endParaRPr>
          </a:p>
        </p:txBody>
      </p:sp>
      <p:sp>
        <p:nvSpPr>
          <p:cNvPr id="145" name="Google Shape;145;p18"/>
          <p:cNvSpPr/>
          <p:nvPr/>
        </p:nvSpPr>
        <p:spPr>
          <a:xfrm>
            <a:off x="3621519" y="4622724"/>
            <a:ext cx="2908821" cy="30777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i="1" lang="en-US" sz="1400">
                <a:solidFill>
                  <a:srgbClr val="7F7F7F"/>
                </a:solidFill>
                <a:latin typeface="Rubik Light"/>
                <a:ea typeface="Rubik Light"/>
                <a:cs typeface="Rubik Light"/>
                <a:sym typeface="Rubik Light"/>
              </a:rPr>
              <a:t>Customer Service Representative</a:t>
            </a:r>
            <a:endParaRPr i="1" sz="1400">
              <a:solidFill>
                <a:srgbClr val="7F7F7F"/>
              </a:solidFill>
              <a:latin typeface="Rubik Light"/>
              <a:ea typeface="Rubik Light"/>
              <a:cs typeface="Rubik Light"/>
              <a:sym typeface="Rubik Light"/>
            </a:endParaRPr>
          </a:p>
        </p:txBody>
      </p:sp>
      <p:sp>
        <p:nvSpPr>
          <p:cNvPr id="146" name="Google Shape;146;p18"/>
          <p:cNvSpPr/>
          <p:nvPr/>
        </p:nvSpPr>
        <p:spPr>
          <a:xfrm>
            <a:off x="3609620" y="4302828"/>
            <a:ext cx="2086050" cy="40011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000">
                <a:solidFill>
                  <a:srgbClr val="69C9D5"/>
                </a:solidFill>
                <a:latin typeface="Rubik Medium"/>
                <a:ea typeface="Rubik Medium"/>
                <a:cs typeface="Rubik Medium"/>
                <a:sym typeface="Rubik Medium"/>
              </a:rPr>
              <a:t>Vance Kennedy</a:t>
            </a:r>
            <a:endParaRPr sz="2000">
              <a:solidFill>
                <a:srgbClr val="69C9D5"/>
              </a:solidFill>
              <a:latin typeface="Rubik Medium"/>
              <a:ea typeface="Rubik Medium"/>
              <a:cs typeface="Rubik Medium"/>
              <a:sym typeface="Rubik Medium"/>
            </a:endParaRPr>
          </a:p>
        </p:txBody>
      </p:sp>
      <p:sp>
        <p:nvSpPr>
          <p:cNvPr id="147" name="Google Shape;147;p18"/>
          <p:cNvSpPr/>
          <p:nvPr/>
        </p:nvSpPr>
        <p:spPr>
          <a:xfrm>
            <a:off x="1314959" y="1705677"/>
            <a:ext cx="1656176" cy="1656176"/>
          </a:xfrm>
          <a:prstGeom prst="rect">
            <a:avLst/>
          </a:prstGeom>
          <a:blipFill rotWithShape="1">
            <a:blip r:embed="rId3">
              <a:alphaModFix/>
            </a:blip>
            <a:stretch>
              <a:fillRect b="0" l="0" r="0" t="0"/>
            </a:stretch>
          </a:blipFill>
          <a:ln cap="flat" cmpd="sng" w="9525">
            <a:solidFill>
              <a:srgbClr val="F2F2F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8" name="Google Shape;148;p18"/>
          <p:cNvSpPr/>
          <p:nvPr/>
        </p:nvSpPr>
        <p:spPr>
          <a:xfrm>
            <a:off x="1299603" y="4203997"/>
            <a:ext cx="1656176" cy="1656176"/>
          </a:xfrm>
          <a:prstGeom prst="roundRect">
            <a:avLst>
              <a:gd fmla="val 0" name="adj"/>
            </a:avLst>
          </a:prstGeom>
          <a:blipFill rotWithShape="1">
            <a:blip r:embed="rId4">
              <a:alphaModFix/>
            </a:blip>
            <a:stretch>
              <a:fillRect b="0" l="0" r="0" t="0"/>
            </a:stretch>
          </a:blipFill>
          <a:ln cap="flat" cmpd="sng" w="9525">
            <a:solidFill>
              <a:srgbClr val="F2F2F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9" name="Google Shape;149;p18"/>
          <p:cNvSpPr/>
          <p:nvPr/>
        </p:nvSpPr>
        <p:spPr>
          <a:xfrm>
            <a:off x="2036084" y="561843"/>
            <a:ext cx="5526766" cy="58477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3200">
                <a:solidFill>
                  <a:srgbClr val="69C9D5"/>
                </a:solidFill>
                <a:latin typeface="Rubik Medium"/>
                <a:ea typeface="Rubik Medium"/>
                <a:cs typeface="Rubik Medium"/>
                <a:sym typeface="Rubik Medium"/>
              </a:rPr>
              <a:t>Investment Advisory Team</a:t>
            </a:r>
            <a:endParaRPr sz="3200">
              <a:solidFill>
                <a:srgbClr val="69C9D5"/>
              </a:solidFill>
              <a:latin typeface="Rubik Medium"/>
              <a:ea typeface="Rubik Medium"/>
              <a:cs typeface="Rubik Medium"/>
              <a:sym typeface="Rubik Medium"/>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53" name="Shape 153"/>
        <p:cNvGrpSpPr/>
        <p:nvPr/>
      </p:nvGrpSpPr>
      <p:grpSpPr>
        <a:xfrm>
          <a:off x="0" y="0"/>
          <a:ext cx="0" cy="0"/>
          <a:chOff x="0" y="0"/>
          <a:chExt cx="0" cy="0"/>
        </a:xfrm>
      </p:grpSpPr>
      <p:sp>
        <p:nvSpPr>
          <p:cNvPr id="154" name="Google Shape;154;p19"/>
          <p:cNvSpPr/>
          <p:nvPr/>
        </p:nvSpPr>
        <p:spPr>
          <a:xfrm>
            <a:off x="0" y="0"/>
            <a:ext cx="4572000" cy="6858000"/>
          </a:xfrm>
          <a:prstGeom prst="rect">
            <a:avLst/>
          </a:prstGeom>
          <a:solidFill>
            <a:srgbClr val="69C9D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5" name="Google Shape;155;p19"/>
          <p:cNvSpPr/>
          <p:nvPr/>
        </p:nvSpPr>
        <p:spPr>
          <a:xfrm>
            <a:off x="361950" y="338981"/>
            <a:ext cx="8420100" cy="6180039"/>
          </a:xfrm>
          <a:prstGeom prst="rect">
            <a:avLst/>
          </a:prstGeom>
          <a:solidFill>
            <a:srgbClr val="FDFEFE"/>
          </a:solidFill>
          <a:ln cap="flat" cmpd="sng" w="12700">
            <a:solidFill>
              <a:srgbClr val="F2F2F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6" name="Google Shape;156;p19"/>
          <p:cNvSpPr/>
          <p:nvPr/>
        </p:nvSpPr>
        <p:spPr>
          <a:xfrm>
            <a:off x="4572000" y="338980"/>
            <a:ext cx="4210050" cy="6180039"/>
          </a:xfrm>
          <a:prstGeom prst="rect">
            <a:avLst/>
          </a:prstGeom>
          <a:blipFill rotWithShape="1">
            <a:blip r:embed="rId3">
              <a:alphaModFix/>
            </a:blip>
            <a:stretch>
              <a:fillRect b="0" l="0" r="0" t="0"/>
            </a:stretch>
          </a:blipFill>
          <a:ln cap="flat" cmpd="sng" w="12700">
            <a:solidFill>
              <a:srgbClr val="F2F2F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7" name="Google Shape;157;p19"/>
          <p:cNvSpPr/>
          <p:nvPr/>
        </p:nvSpPr>
        <p:spPr>
          <a:xfrm>
            <a:off x="700022" y="435522"/>
            <a:ext cx="651850" cy="186204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1500">
                <a:solidFill>
                  <a:srgbClr val="F2F2F2"/>
                </a:solidFill>
                <a:latin typeface="Rubik Medium"/>
                <a:ea typeface="Rubik Medium"/>
                <a:cs typeface="Rubik Medium"/>
                <a:sym typeface="Rubik Medium"/>
              </a:rPr>
              <a:t>7</a:t>
            </a:r>
            <a:endParaRPr sz="11500">
              <a:solidFill>
                <a:srgbClr val="F2F2F2"/>
              </a:solidFill>
              <a:latin typeface="Rubik Medium"/>
              <a:ea typeface="Rubik Medium"/>
              <a:cs typeface="Rubik Medium"/>
              <a:sym typeface="Rubik Medium"/>
            </a:endParaRPr>
          </a:p>
        </p:txBody>
      </p:sp>
      <p:sp>
        <p:nvSpPr>
          <p:cNvPr id="158" name="Google Shape;158;p19"/>
          <p:cNvSpPr/>
          <p:nvPr/>
        </p:nvSpPr>
        <p:spPr>
          <a:xfrm>
            <a:off x="598425" y="1997914"/>
            <a:ext cx="3568083" cy="3785652"/>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lang="en-US" sz="2000">
                <a:solidFill>
                  <a:srgbClr val="595959"/>
                </a:solidFill>
                <a:latin typeface="Rubik"/>
                <a:ea typeface="Rubik"/>
                <a:cs typeface="Rubik"/>
                <a:sym typeface="Rubik"/>
              </a:rPr>
              <a:t>The Entrepreneur Magazine survey conducted in 2016 showed that 7 out of 10 people around the globe have experienced “boiler room” and “pump and dump” investment scams at least once. Due to this, they have lost confidence in investing their money in another investment company.</a:t>
            </a:r>
            <a:endParaRPr sz="2000">
              <a:solidFill>
                <a:srgbClr val="595959"/>
              </a:solidFill>
              <a:latin typeface="Rubik"/>
              <a:ea typeface="Rubik"/>
              <a:cs typeface="Rubik"/>
              <a:sym typeface="Rubik"/>
            </a:endParaRPr>
          </a:p>
        </p:txBody>
      </p:sp>
      <p:sp>
        <p:nvSpPr>
          <p:cNvPr id="159" name="Google Shape;159;p19"/>
          <p:cNvSpPr/>
          <p:nvPr/>
        </p:nvSpPr>
        <p:spPr>
          <a:xfrm>
            <a:off x="598425" y="1366546"/>
            <a:ext cx="2956724"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200">
                <a:solidFill>
                  <a:srgbClr val="69C9D5"/>
                </a:solidFill>
                <a:latin typeface="Rubik Medium"/>
                <a:ea typeface="Rubik Medium"/>
                <a:cs typeface="Rubik Medium"/>
                <a:sym typeface="Rubik Medium"/>
              </a:rPr>
              <a:t>The Problem</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63" name="Shape 163"/>
        <p:cNvGrpSpPr/>
        <p:nvPr/>
      </p:nvGrpSpPr>
      <p:grpSpPr>
        <a:xfrm>
          <a:off x="0" y="0"/>
          <a:ext cx="0" cy="0"/>
          <a:chOff x="0" y="0"/>
          <a:chExt cx="0" cy="0"/>
        </a:xfrm>
      </p:grpSpPr>
      <p:sp>
        <p:nvSpPr>
          <p:cNvPr id="164" name="Google Shape;164;p20"/>
          <p:cNvSpPr/>
          <p:nvPr/>
        </p:nvSpPr>
        <p:spPr>
          <a:xfrm>
            <a:off x="4572000" y="0"/>
            <a:ext cx="4572000" cy="6858000"/>
          </a:xfrm>
          <a:prstGeom prst="rect">
            <a:avLst/>
          </a:prstGeom>
          <a:solidFill>
            <a:srgbClr val="69C9D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5" name="Google Shape;165;p20"/>
          <p:cNvSpPr/>
          <p:nvPr/>
        </p:nvSpPr>
        <p:spPr>
          <a:xfrm>
            <a:off x="361950" y="338981"/>
            <a:ext cx="8420100" cy="6180039"/>
          </a:xfrm>
          <a:prstGeom prst="rect">
            <a:avLst/>
          </a:prstGeom>
          <a:solidFill>
            <a:srgbClr val="FDFEFE"/>
          </a:solidFill>
          <a:ln cap="flat" cmpd="sng" w="12700">
            <a:solidFill>
              <a:srgbClr val="F2F2F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6" name="Google Shape;166;p20"/>
          <p:cNvSpPr/>
          <p:nvPr/>
        </p:nvSpPr>
        <p:spPr>
          <a:xfrm>
            <a:off x="361951" y="338981"/>
            <a:ext cx="4210050" cy="6180039"/>
          </a:xfrm>
          <a:prstGeom prst="rect">
            <a:avLst/>
          </a:prstGeom>
          <a:blipFill rotWithShape="1">
            <a:blip r:embed="rId3">
              <a:alphaModFix/>
            </a:blip>
            <a:stretch>
              <a:fillRect b="-15195" l="-36197" r="-63116" t="-2617"/>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7" name="Google Shape;167;p20"/>
          <p:cNvSpPr/>
          <p:nvPr/>
        </p:nvSpPr>
        <p:spPr>
          <a:xfrm>
            <a:off x="5070963" y="230650"/>
            <a:ext cx="651850" cy="186204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1500">
                <a:solidFill>
                  <a:srgbClr val="F2F2F2"/>
                </a:solidFill>
                <a:latin typeface="Rubik Medium"/>
                <a:ea typeface="Rubik Medium"/>
                <a:cs typeface="Rubik Medium"/>
                <a:sym typeface="Rubik Medium"/>
              </a:rPr>
              <a:t>8</a:t>
            </a:r>
            <a:endParaRPr sz="11500">
              <a:solidFill>
                <a:srgbClr val="F2F2F2"/>
              </a:solidFill>
              <a:latin typeface="Rubik Medium"/>
              <a:ea typeface="Rubik Medium"/>
              <a:cs typeface="Rubik Medium"/>
              <a:sym typeface="Rubik Medium"/>
            </a:endParaRPr>
          </a:p>
        </p:txBody>
      </p:sp>
      <p:sp>
        <p:nvSpPr>
          <p:cNvPr id="168" name="Google Shape;168;p20"/>
          <p:cNvSpPr/>
          <p:nvPr/>
        </p:nvSpPr>
        <p:spPr>
          <a:xfrm>
            <a:off x="4910943" y="1799681"/>
            <a:ext cx="3749334" cy="3477875"/>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lang="en-US" sz="2000">
                <a:solidFill>
                  <a:srgbClr val="595959"/>
                </a:solidFill>
                <a:latin typeface="Rubik"/>
                <a:ea typeface="Rubik"/>
                <a:cs typeface="Rubik"/>
                <a:sym typeface="Rubik"/>
              </a:rPr>
              <a:t>Joules Investment Fund Inc. offers the most secure investment guide for all who wish to enter the investing industry. We provide confidential legal assistance as well as state of the art security systems that have been developed by the famous Swiss security company, Encryption Inc.</a:t>
            </a:r>
            <a:endParaRPr sz="2000">
              <a:solidFill>
                <a:srgbClr val="595959"/>
              </a:solidFill>
              <a:latin typeface="Rubik"/>
              <a:ea typeface="Rubik"/>
              <a:cs typeface="Rubik"/>
              <a:sym typeface="Rubik"/>
            </a:endParaRPr>
          </a:p>
        </p:txBody>
      </p:sp>
      <p:sp>
        <p:nvSpPr>
          <p:cNvPr id="169" name="Google Shape;169;p20"/>
          <p:cNvSpPr/>
          <p:nvPr/>
        </p:nvSpPr>
        <p:spPr>
          <a:xfrm>
            <a:off x="4891893" y="1215349"/>
            <a:ext cx="3201533"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200">
                <a:solidFill>
                  <a:srgbClr val="69C9D5"/>
                </a:solidFill>
                <a:latin typeface="Rubik Medium"/>
                <a:ea typeface="Rubik Medium"/>
                <a:cs typeface="Rubik Medium"/>
                <a:sym typeface="Rubik Medium"/>
              </a:rPr>
              <a:t>Our Solution</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73" name="Shape 173"/>
        <p:cNvGrpSpPr/>
        <p:nvPr/>
      </p:nvGrpSpPr>
      <p:grpSpPr>
        <a:xfrm>
          <a:off x="0" y="0"/>
          <a:ext cx="0" cy="0"/>
          <a:chOff x="0" y="0"/>
          <a:chExt cx="0" cy="0"/>
        </a:xfrm>
      </p:grpSpPr>
      <p:sp>
        <p:nvSpPr>
          <p:cNvPr id="174" name="Google Shape;174;p21"/>
          <p:cNvSpPr/>
          <p:nvPr/>
        </p:nvSpPr>
        <p:spPr>
          <a:xfrm>
            <a:off x="0" y="0"/>
            <a:ext cx="4572000" cy="6858000"/>
          </a:xfrm>
          <a:prstGeom prst="rect">
            <a:avLst/>
          </a:prstGeom>
          <a:solidFill>
            <a:srgbClr val="69C9D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5" name="Google Shape;175;p21"/>
          <p:cNvSpPr/>
          <p:nvPr/>
        </p:nvSpPr>
        <p:spPr>
          <a:xfrm>
            <a:off x="361950" y="338981"/>
            <a:ext cx="8420100" cy="6180039"/>
          </a:xfrm>
          <a:prstGeom prst="rect">
            <a:avLst/>
          </a:prstGeom>
          <a:solidFill>
            <a:srgbClr val="FDFEFE"/>
          </a:solidFill>
          <a:ln cap="flat" cmpd="sng" w="12700">
            <a:solidFill>
              <a:srgbClr val="F2F2F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6" name="Google Shape;176;p21"/>
          <p:cNvSpPr/>
          <p:nvPr/>
        </p:nvSpPr>
        <p:spPr>
          <a:xfrm>
            <a:off x="772382" y="357719"/>
            <a:ext cx="651850" cy="186204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1500">
                <a:solidFill>
                  <a:srgbClr val="F2F2F2"/>
                </a:solidFill>
                <a:latin typeface="Rubik Medium"/>
                <a:ea typeface="Rubik Medium"/>
                <a:cs typeface="Rubik Medium"/>
                <a:sym typeface="Rubik Medium"/>
              </a:rPr>
              <a:t>9</a:t>
            </a:r>
            <a:endParaRPr sz="11500">
              <a:solidFill>
                <a:srgbClr val="F2F2F2"/>
              </a:solidFill>
              <a:latin typeface="Rubik Medium"/>
              <a:ea typeface="Rubik Medium"/>
              <a:cs typeface="Rubik Medium"/>
              <a:sym typeface="Rubik Medium"/>
            </a:endParaRPr>
          </a:p>
        </p:txBody>
      </p:sp>
      <p:sp>
        <p:nvSpPr>
          <p:cNvPr id="177" name="Google Shape;177;p21"/>
          <p:cNvSpPr/>
          <p:nvPr/>
        </p:nvSpPr>
        <p:spPr>
          <a:xfrm>
            <a:off x="608981" y="1324070"/>
            <a:ext cx="2814582"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200">
                <a:solidFill>
                  <a:srgbClr val="69C9D5"/>
                </a:solidFill>
                <a:latin typeface="Rubik Medium"/>
                <a:ea typeface="Rubik Medium"/>
                <a:cs typeface="Rubik Medium"/>
                <a:sym typeface="Rubik Medium"/>
              </a:rPr>
              <a:t>Advantages</a:t>
            </a:r>
            <a:endParaRPr/>
          </a:p>
        </p:txBody>
      </p:sp>
      <p:sp>
        <p:nvSpPr>
          <p:cNvPr id="178" name="Google Shape;178;p21"/>
          <p:cNvSpPr/>
          <p:nvPr/>
        </p:nvSpPr>
        <p:spPr>
          <a:xfrm>
            <a:off x="608981" y="1934016"/>
            <a:ext cx="7177032" cy="40011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000">
                <a:solidFill>
                  <a:srgbClr val="595959"/>
                </a:solidFill>
                <a:latin typeface="Rubik"/>
                <a:ea typeface="Rubik"/>
                <a:cs typeface="Rubik"/>
                <a:sym typeface="Rubik"/>
              </a:rPr>
              <a:t>Joules Investment Fund Inc. will provide you with</a:t>
            </a:r>
            <a:endParaRPr sz="2000">
              <a:solidFill>
                <a:srgbClr val="595959"/>
              </a:solidFill>
              <a:latin typeface="Rubik"/>
              <a:ea typeface="Rubik"/>
              <a:cs typeface="Rubik"/>
              <a:sym typeface="Rubik"/>
            </a:endParaRPr>
          </a:p>
        </p:txBody>
      </p:sp>
      <p:sp>
        <p:nvSpPr>
          <p:cNvPr id="179" name="Google Shape;179;p21"/>
          <p:cNvSpPr/>
          <p:nvPr/>
        </p:nvSpPr>
        <p:spPr>
          <a:xfrm>
            <a:off x="608975" y="2505526"/>
            <a:ext cx="7664100" cy="4013400"/>
          </a:xfrm>
          <a:prstGeom prst="rect">
            <a:avLst/>
          </a:prstGeom>
          <a:noFill/>
          <a:ln>
            <a:noFill/>
          </a:ln>
        </p:spPr>
        <p:txBody>
          <a:bodyPr anchorCtr="0" anchor="t" bIns="45700" lIns="91425" spcFirstLastPara="1" rIns="91425" wrap="square" tIns="45700">
            <a:noAutofit/>
          </a:bodyPr>
          <a:lstStyle/>
          <a:p>
            <a:pPr indent="-457200" lvl="0" marL="457200" marR="0" rtl="0" algn="l">
              <a:lnSpc>
                <a:spcPct val="110000"/>
              </a:lnSpc>
              <a:spcBef>
                <a:spcPts val="0"/>
              </a:spcBef>
              <a:spcAft>
                <a:spcPts val="0"/>
              </a:spcAft>
              <a:buClr>
                <a:srgbClr val="595959"/>
              </a:buClr>
              <a:buSzPts val="2000"/>
              <a:buFont typeface="Calibri"/>
              <a:buAutoNum type="arabicPeriod"/>
            </a:pPr>
            <a:r>
              <a:rPr lang="en-US" sz="2000">
                <a:solidFill>
                  <a:srgbClr val="595959"/>
                </a:solidFill>
                <a:latin typeface="Rubik"/>
                <a:ea typeface="Rubik"/>
                <a:cs typeface="Rubik"/>
                <a:sym typeface="Rubik"/>
              </a:rPr>
              <a:t>State of the art Swiss banking accounts and systems for maximum security.</a:t>
            </a:r>
            <a:endParaRPr/>
          </a:p>
          <a:p>
            <a:pPr indent="-330200" lvl="0" marL="457200" marR="0" rtl="0" algn="l">
              <a:lnSpc>
                <a:spcPct val="110000"/>
              </a:lnSpc>
              <a:spcBef>
                <a:spcPts val="0"/>
              </a:spcBef>
              <a:spcAft>
                <a:spcPts val="0"/>
              </a:spcAft>
              <a:buClr>
                <a:schemeClr val="dk1"/>
              </a:buClr>
              <a:buSzPts val="2000"/>
              <a:buFont typeface="Calibri"/>
              <a:buNone/>
            </a:pPr>
            <a:r>
              <a:t/>
            </a:r>
            <a:endParaRPr sz="2000">
              <a:solidFill>
                <a:srgbClr val="595959"/>
              </a:solidFill>
              <a:latin typeface="Rubik"/>
              <a:ea typeface="Rubik"/>
              <a:cs typeface="Rubik"/>
              <a:sym typeface="Rubik"/>
            </a:endParaRPr>
          </a:p>
          <a:p>
            <a:pPr indent="-457200" lvl="0" marL="457200" marR="0" rtl="0" algn="l">
              <a:lnSpc>
                <a:spcPct val="110000"/>
              </a:lnSpc>
              <a:spcBef>
                <a:spcPts val="0"/>
              </a:spcBef>
              <a:spcAft>
                <a:spcPts val="0"/>
              </a:spcAft>
              <a:buClr>
                <a:srgbClr val="595959"/>
              </a:buClr>
              <a:buSzPts val="2000"/>
              <a:buFont typeface="Calibri"/>
              <a:buAutoNum type="arabicPeriod"/>
            </a:pPr>
            <a:r>
              <a:rPr lang="en-US" sz="2000">
                <a:solidFill>
                  <a:srgbClr val="595959"/>
                </a:solidFill>
                <a:latin typeface="Rubik"/>
                <a:ea typeface="Rubik"/>
                <a:cs typeface="Rubik"/>
                <a:sym typeface="Rubik"/>
              </a:rPr>
              <a:t>Affordable and convenient investment schemes, plans, and packages.</a:t>
            </a:r>
            <a:endParaRPr/>
          </a:p>
          <a:p>
            <a:pPr indent="-330200" lvl="0" marL="457200" marR="0" rtl="0" algn="l">
              <a:lnSpc>
                <a:spcPct val="110000"/>
              </a:lnSpc>
              <a:spcBef>
                <a:spcPts val="0"/>
              </a:spcBef>
              <a:spcAft>
                <a:spcPts val="0"/>
              </a:spcAft>
              <a:buClr>
                <a:schemeClr val="dk1"/>
              </a:buClr>
              <a:buSzPts val="2000"/>
              <a:buFont typeface="Calibri"/>
              <a:buNone/>
            </a:pPr>
            <a:r>
              <a:t/>
            </a:r>
            <a:endParaRPr sz="2000">
              <a:solidFill>
                <a:srgbClr val="595959"/>
              </a:solidFill>
              <a:latin typeface="Rubik"/>
              <a:ea typeface="Rubik"/>
              <a:cs typeface="Rubik"/>
              <a:sym typeface="Rubik"/>
            </a:endParaRPr>
          </a:p>
          <a:p>
            <a:pPr indent="-457200" lvl="0" marL="457200" marR="0" rtl="0" algn="l">
              <a:lnSpc>
                <a:spcPct val="110000"/>
              </a:lnSpc>
              <a:spcBef>
                <a:spcPts val="0"/>
              </a:spcBef>
              <a:spcAft>
                <a:spcPts val="0"/>
              </a:spcAft>
              <a:buClr>
                <a:srgbClr val="595959"/>
              </a:buClr>
              <a:buSzPts val="2000"/>
              <a:buFont typeface="Calibri"/>
              <a:buAutoNum type="arabicPeriod"/>
            </a:pPr>
            <a:r>
              <a:rPr lang="en-US" sz="2000">
                <a:solidFill>
                  <a:srgbClr val="595959"/>
                </a:solidFill>
                <a:latin typeface="Rubik"/>
                <a:ea typeface="Rubik"/>
                <a:cs typeface="Rubik"/>
                <a:sym typeface="Rubik"/>
              </a:rPr>
              <a:t>Trustworthy lawyers, investment agents, and personnel who will always keep any and all transactions confidential.</a:t>
            </a:r>
            <a:endParaRPr/>
          </a:p>
          <a:p>
            <a:pPr indent="-330200" lvl="0" marL="457200" marR="0" rtl="0" algn="l">
              <a:lnSpc>
                <a:spcPct val="110000"/>
              </a:lnSpc>
              <a:spcBef>
                <a:spcPts val="0"/>
              </a:spcBef>
              <a:spcAft>
                <a:spcPts val="0"/>
              </a:spcAft>
              <a:buClr>
                <a:schemeClr val="dk1"/>
              </a:buClr>
              <a:buSzPts val="2000"/>
              <a:buFont typeface="Calibri"/>
              <a:buNone/>
            </a:pPr>
            <a:r>
              <a:t/>
            </a:r>
            <a:endParaRPr sz="2000">
              <a:solidFill>
                <a:srgbClr val="595959"/>
              </a:solidFill>
              <a:latin typeface="Rubik"/>
              <a:ea typeface="Rubik"/>
              <a:cs typeface="Rubik"/>
              <a:sym typeface="Rubik"/>
            </a:endParaRPr>
          </a:p>
          <a:p>
            <a:pPr indent="-457200" lvl="0" marL="457200" marR="0" rtl="0" algn="l">
              <a:lnSpc>
                <a:spcPct val="110000"/>
              </a:lnSpc>
              <a:spcBef>
                <a:spcPts val="0"/>
              </a:spcBef>
              <a:spcAft>
                <a:spcPts val="0"/>
              </a:spcAft>
              <a:buClr>
                <a:srgbClr val="595959"/>
              </a:buClr>
              <a:buSzPts val="2000"/>
              <a:buFont typeface="Calibri"/>
              <a:buAutoNum type="arabicPeriod"/>
            </a:pPr>
            <a:r>
              <a:rPr lang="en-US" sz="2000">
                <a:solidFill>
                  <a:srgbClr val="595959"/>
                </a:solidFill>
                <a:latin typeface="Rubik"/>
                <a:ea typeface="Rubik"/>
                <a:cs typeface="Rubik"/>
                <a:sym typeface="Rubik"/>
              </a:rPr>
              <a:t>Extensive marketing and an impressive roster of connections with top notch companies and businesses.</a:t>
            </a:r>
            <a:endParaRPr sz="2000">
              <a:solidFill>
                <a:srgbClr val="595959"/>
              </a:solidFill>
              <a:latin typeface="Rubik"/>
              <a:ea typeface="Rubik"/>
              <a:cs typeface="Rubik"/>
              <a:sym typeface="Rubik"/>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