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9753600" cx="13004800"/>
  <p:notesSz cx="6858000" cy="9144000"/>
  <p:embeddedFontLst>
    <p:embeddedFont>
      <p:font typeface="Maven Pro"/>
      <p:regular r:id="rId29"/>
      <p:bold r:id="rId30"/>
    </p:embeddedFont>
    <p:embeddedFont>
      <p:font typeface="EB Garamond"/>
      <p:regular r:id="rId31"/>
      <p:bold r:id="rId32"/>
      <p:italic r:id="rId33"/>
      <p:boldItalic r:id="rId34"/>
    </p:embeddedFont>
    <p:embeddedFont>
      <p:font typeface="Helvetica Neue"/>
      <p:regular r:id="rId35"/>
      <p:bold r:id="rId36"/>
      <p:italic r:id="rId37"/>
      <p:boldItalic r:id="rId38"/>
    </p:embeddedFont>
    <p:embeddedFont>
      <p:font typeface="Helvetica Neue Light"/>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F14BD4C-D843-492A-8604-7DAEEDE51928}">
  <a:tblStyle styleId="{1F14BD4C-D843-492A-8604-7DAEEDE51928}" styleName="Table_0">
    <a:wholeTbl>
      <a:tcTxStyle b="off" i="off">
        <a:font>
          <a:latin typeface="Helvetica Neue"/>
          <a:ea typeface="Helvetica Neue"/>
          <a:cs typeface="Helvetica Neue"/>
        </a:font>
        <a:srgbClr val="000000"/>
      </a:tcTxStyle>
      <a:tcStyle>
        <a:tcBdr>
          <a:left>
            <a:ln cap="flat" cmpd="sng" w="9525">
              <a:solidFill>
                <a:srgbClr val="000000"/>
              </a:solidFill>
              <a:prstDash val="dashDot"/>
              <a:round/>
              <a:headEnd len="sm" w="sm" type="none"/>
              <a:tailEnd len="sm" w="sm" type="none"/>
            </a:ln>
          </a:left>
          <a:right>
            <a:ln cap="flat" cmpd="sng" w="9525">
              <a:solidFill>
                <a:srgbClr val="000000"/>
              </a:solidFill>
              <a:prstDash val="dashDot"/>
              <a:round/>
              <a:headEnd len="sm" w="sm" type="none"/>
              <a:tailEnd len="sm" w="sm" type="none"/>
            </a:ln>
          </a:right>
          <a:top>
            <a:ln cap="flat" cmpd="sng" w="9525">
              <a:solidFill>
                <a:srgbClr val="000000"/>
              </a:solidFill>
              <a:prstDash val="dashDot"/>
              <a:round/>
              <a:headEnd len="sm" w="sm" type="none"/>
              <a:tailEnd len="sm" w="sm" type="none"/>
            </a:ln>
          </a:top>
          <a:bottom>
            <a:ln cap="flat" cmpd="sng" w="9525">
              <a:solidFill>
                <a:srgbClr val="000000"/>
              </a:solidFill>
              <a:prstDash val="dashDot"/>
              <a:round/>
              <a:headEnd len="sm" w="sm" type="none"/>
              <a:tailEnd len="sm" w="sm" type="none"/>
            </a:ln>
          </a:bottom>
          <a:insideH>
            <a:ln cap="flat" cmpd="sng" w="9525">
              <a:solidFill>
                <a:srgbClr val="000000"/>
              </a:solidFill>
              <a:prstDash val="dashDot"/>
              <a:round/>
              <a:headEnd len="sm" w="sm" type="none"/>
              <a:tailEnd len="sm" w="sm" type="none"/>
            </a:ln>
          </a:insideH>
          <a:insideV>
            <a:ln cap="flat" cmpd="sng" w="9525">
              <a:solidFill>
                <a:srgbClr val="000000"/>
              </a:solidFill>
              <a:prstDash val="dashDot"/>
              <a:round/>
              <a:headEnd len="sm" w="sm" type="none"/>
              <a:tailEnd len="sm" w="sm" type="none"/>
            </a:ln>
          </a:insideV>
        </a:tcBdr>
        <a:fill>
          <a:solidFill>
            <a:srgbClr val="FFFFFF">
              <a:alpha val="0"/>
            </a:srgbClr>
          </a:solidFill>
        </a:fill>
      </a:tcStyle>
    </a:wholeTbl>
    <a:band1H>
      <a:tcTxStyle/>
    </a:band1H>
    <a:band2H>
      <a:tcTxStyle b="off" i="off"/>
      <a:tcStyle>
        <a:fill>
          <a:solidFill>
            <a:srgbClr val="EDEEEE"/>
          </a:solidFill>
        </a:fill>
      </a:tcStyle>
    </a:band2H>
    <a:band1V>
      <a:tcTxStyle/>
    </a:band1V>
    <a:band2V>
      <a:tcTxStyle/>
    </a:band2V>
    <a:lastCol>
      <a:tcTxStyle/>
    </a:lastCol>
    <a:firstCol>
      <a:tcTxStyle b="on" i="off">
        <a:font>
          <a:latin typeface="Helvetica Neue"/>
          <a:ea typeface="Helvetica Neue"/>
          <a:cs typeface="Helvetica Neue"/>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dashDot"/>
              <a:round/>
              <a:headEnd len="sm" w="sm" type="none"/>
              <a:tailEnd len="sm" w="sm" type="none"/>
            </a:ln>
          </a:top>
          <a:bottom>
            <a:ln cap="flat" cmpd="sng" w="9525">
              <a:solidFill>
                <a:srgbClr val="000000"/>
              </a:solidFill>
              <a:prstDash val="dashDot"/>
              <a:round/>
              <a:headEnd len="sm" w="sm" type="none"/>
              <a:tailEnd len="sm" w="sm" type="none"/>
            </a:ln>
          </a:bottom>
          <a:insideH>
            <a:ln cap="flat" cmpd="sng" w="9525">
              <a:solidFill>
                <a:srgbClr val="000000"/>
              </a:solidFill>
              <a:prstDash val="dashDot"/>
              <a:round/>
              <a:headEnd len="sm" w="sm" type="none"/>
              <a:tailEnd len="sm" w="sm" type="none"/>
            </a:ln>
          </a:insideH>
          <a:insideV>
            <a:ln cap="flat" cmpd="sng" w="9525">
              <a:solidFill>
                <a:srgbClr val="000000"/>
              </a:solidFill>
              <a:prstDash val="dashDot"/>
              <a:round/>
              <a:headEnd len="sm" w="sm" type="none"/>
              <a:tailEnd len="sm" w="sm" type="none"/>
            </a:ln>
          </a:insideV>
        </a:tcBdr>
        <a:fill>
          <a:solidFill>
            <a:srgbClr val="FFFFFF">
              <a:alpha val="0"/>
            </a:srgbClr>
          </a:solidFill>
        </a:fill>
      </a:tcStyle>
    </a:firstCol>
    <a:lastRow>
      <a:tcTxStyle b="on" i="off">
        <a:font>
          <a:latin typeface="Helvetica Neue"/>
          <a:ea typeface="Helvetica Neue"/>
          <a:cs typeface="Helvetica Neue"/>
        </a:font>
        <a:srgbClr val="000000"/>
      </a:tcTxStyle>
      <a:tcStyle>
        <a:tcBdr>
          <a:left>
            <a:ln cap="flat" cmpd="sng" w="9525">
              <a:solidFill>
                <a:srgbClr val="000000"/>
              </a:solidFill>
              <a:prstDash val="dashDot"/>
              <a:round/>
              <a:headEnd len="sm" w="sm" type="none"/>
              <a:tailEnd len="sm" w="sm" type="none"/>
            </a:ln>
          </a:left>
          <a:right>
            <a:ln cap="flat" cmpd="sng" w="9525">
              <a:solidFill>
                <a:srgbClr val="000000"/>
              </a:solidFill>
              <a:prstDash val="dashDot"/>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solidFill>
              <a:prstDash val="dashDot"/>
              <a:round/>
              <a:headEnd len="sm" w="sm" type="none"/>
              <a:tailEnd len="sm" w="sm" type="none"/>
            </a:ln>
          </a:insideH>
          <a:insideV>
            <a:ln cap="flat" cmpd="sng" w="9525">
              <a:solidFill>
                <a:srgbClr val="000000"/>
              </a:solidFill>
              <a:prstDash val="dashDot"/>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Helvetica Neue"/>
          <a:ea typeface="Helvetica Neue"/>
          <a:cs typeface="Helvetica Neue"/>
        </a:font>
        <a:srgbClr val="000000"/>
      </a:tcTxStyle>
      <a:tcStyle>
        <a:tcBdr>
          <a:left>
            <a:ln cap="flat" cmpd="sng" w="9525">
              <a:solidFill>
                <a:srgbClr val="000000"/>
              </a:solidFill>
              <a:prstDash val="dashDot"/>
              <a:round/>
              <a:headEnd len="sm" w="sm" type="none"/>
              <a:tailEnd len="sm" w="sm" type="none"/>
            </a:ln>
          </a:left>
          <a:right>
            <a:ln cap="flat" cmpd="sng" w="9525">
              <a:solidFill>
                <a:srgbClr val="000000"/>
              </a:solidFill>
              <a:prstDash val="dashDot"/>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dashDot"/>
              <a:round/>
              <a:headEnd len="sm" w="sm" type="none"/>
              <a:tailEnd len="sm" w="sm" type="none"/>
            </a:ln>
          </a:insideH>
          <a:insideV>
            <a:ln cap="flat" cmpd="sng" w="9525">
              <a:solidFill>
                <a:srgbClr val="000000"/>
              </a:solidFill>
              <a:prstDash val="dashDot"/>
              <a:round/>
              <a:headEnd len="sm" w="sm" type="none"/>
              <a:tailEnd len="sm" w="sm" type="none"/>
            </a:ln>
          </a:insideV>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Light-bold.fntdata"/><Relationship Id="rId20" Type="http://schemas.openxmlformats.org/officeDocument/2006/relationships/slide" Target="slides/slide15.xml"/><Relationship Id="rId42" Type="http://schemas.openxmlformats.org/officeDocument/2006/relationships/font" Target="fonts/HelveticaNeueLight-boldItalic.fntdata"/><Relationship Id="rId41" Type="http://schemas.openxmlformats.org/officeDocument/2006/relationships/font" Target="fonts/HelveticaNeueLight-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avenPr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BGaramond-regular.fntdata"/><Relationship Id="rId30" Type="http://schemas.openxmlformats.org/officeDocument/2006/relationships/font" Target="fonts/MavenPro-bold.fntdata"/><Relationship Id="rId11" Type="http://schemas.openxmlformats.org/officeDocument/2006/relationships/slide" Target="slides/slide6.xml"/><Relationship Id="rId33" Type="http://schemas.openxmlformats.org/officeDocument/2006/relationships/font" Target="fonts/EBGaramond-italic.fntdata"/><Relationship Id="rId10" Type="http://schemas.openxmlformats.org/officeDocument/2006/relationships/slide" Target="slides/slide5.xml"/><Relationship Id="rId32" Type="http://schemas.openxmlformats.org/officeDocument/2006/relationships/font" Target="fonts/EBGaramond-bold.fntdata"/><Relationship Id="rId13" Type="http://schemas.openxmlformats.org/officeDocument/2006/relationships/slide" Target="slides/slide8.xml"/><Relationship Id="rId35" Type="http://schemas.openxmlformats.org/officeDocument/2006/relationships/font" Target="fonts/HelveticaNeue-regular.fntdata"/><Relationship Id="rId12" Type="http://schemas.openxmlformats.org/officeDocument/2006/relationships/slide" Target="slides/slide7.xml"/><Relationship Id="rId34" Type="http://schemas.openxmlformats.org/officeDocument/2006/relationships/font" Target="fonts/EBGaramond-boldItalic.fntdata"/><Relationship Id="rId15" Type="http://schemas.openxmlformats.org/officeDocument/2006/relationships/slide" Target="slides/slide10.xml"/><Relationship Id="rId37" Type="http://schemas.openxmlformats.org/officeDocument/2006/relationships/font" Target="fonts/HelveticaNeue-italic.fntdata"/><Relationship Id="rId14" Type="http://schemas.openxmlformats.org/officeDocument/2006/relationships/slide" Target="slides/slide9.xml"/><Relationship Id="rId36" Type="http://schemas.openxmlformats.org/officeDocument/2006/relationships/font" Target="fonts/HelveticaNeue-bold.fntdata"/><Relationship Id="rId17" Type="http://schemas.openxmlformats.org/officeDocument/2006/relationships/slide" Target="slides/slide12.xml"/><Relationship Id="rId39" Type="http://schemas.openxmlformats.org/officeDocument/2006/relationships/font" Target="fonts/HelveticaNeueLight-regular.fntdata"/><Relationship Id="rId16" Type="http://schemas.openxmlformats.org/officeDocument/2006/relationships/slide" Target="slides/slide11.xml"/><Relationship Id="rId38" Type="http://schemas.openxmlformats.org/officeDocument/2006/relationships/font" Target="fonts/HelveticaNeue-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bg>
      <p:bgPr>
        <a:solidFill>
          <a:srgbClr val="F1EBE8"/>
        </a:solid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900853" y="2898986"/>
            <a:ext cx="11203094" cy="4958081"/>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Maven Pro"/>
              <a:buChar char="•"/>
              <a:defRPr sz="3400">
                <a:latin typeface="Maven Pro"/>
                <a:ea typeface="Maven Pro"/>
                <a:cs typeface="Maven Pro"/>
                <a:sym typeface="Maven Pro"/>
              </a:defRPr>
            </a:lvl1pPr>
            <a:lvl2pPr indent="-498475" lvl="1" marL="914400" algn="l">
              <a:lnSpc>
                <a:spcPct val="100000"/>
              </a:lnSpc>
              <a:spcBef>
                <a:spcPts val="4100"/>
              </a:spcBef>
              <a:spcAft>
                <a:spcPts val="0"/>
              </a:spcAft>
              <a:buClr>
                <a:srgbClr val="000000"/>
              </a:buClr>
              <a:buSzPts val="4250"/>
              <a:buFont typeface="Maven Pro"/>
              <a:buChar char="•"/>
              <a:defRPr sz="3400">
                <a:latin typeface="Maven Pro"/>
                <a:ea typeface="Maven Pro"/>
                <a:cs typeface="Maven Pro"/>
                <a:sym typeface="Maven Pro"/>
              </a:defRPr>
            </a:lvl2pPr>
            <a:lvl3pPr indent="-498475" lvl="2" marL="1371600" algn="l">
              <a:lnSpc>
                <a:spcPct val="100000"/>
              </a:lnSpc>
              <a:spcBef>
                <a:spcPts val="4100"/>
              </a:spcBef>
              <a:spcAft>
                <a:spcPts val="0"/>
              </a:spcAft>
              <a:buClr>
                <a:srgbClr val="000000"/>
              </a:buClr>
              <a:buSzPts val="4250"/>
              <a:buFont typeface="Maven Pro"/>
              <a:buChar char="•"/>
              <a:defRPr sz="3400">
                <a:latin typeface="Maven Pro"/>
                <a:ea typeface="Maven Pro"/>
                <a:cs typeface="Maven Pro"/>
                <a:sym typeface="Maven Pro"/>
              </a:defRPr>
            </a:lvl3pPr>
            <a:lvl4pPr indent="-498475" lvl="3" marL="1828800" algn="l">
              <a:lnSpc>
                <a:spcPct val="100000"/>
              </a:lnSpc>
              <a:spcBef>
                <a:spcPts val="4100"/>
              </a:spcBef>
              <a:spcAft>
                <a:spcPts val="0"/>
              </a:spcAft>
              <a:buClr>
                <a:srgbClr val="000000"/>
              </a:buClr>
              <a:buSzPts val="4250"/>
              <a:buFont typeface="Maven Pro"/>
              <a:buChar char="•"/>
              <a:defRPr sz="3400">
                <a:latin typeface="Maven Pro"/>
                <a:ea typeface="Maven Pro"/>
                <a:cs typeface="Maven Pro"/>
                <a:sym typeface="Maven Pro"/>
              </a:defRPr>
            </a:lvl4pPr>
            <a:lvl5pPr indent="-498475" lvl="4" marL="2286000" algn="l">
              <a:lnSpc>
                <a:spcPct val="100000"/>
              </a:lnSpc>
              <a:spcBef>
                <a:spcPts val="4100"/>
              </a:spcBef>
              <a:spcAft>
                <a:spcPts val="0"/>
              </a:spcAft>
              <a:buClr>
                <a:srgbClr val="000000"/>
              </a:buClr>
              <a:buSzPts val="4250"/>
              <a:buFont typeface="Maven Pro"/>
              <a:buChar char="•"/>
              <a:defRPr sz="3400">
                <a:latin typeface="Maven Pro"/>
                <a:ea typeface="Maven Pro"/>
                <a:cs typeface="Maven Pro"/>
                <a:sym typeface="Maven Pro"/>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2" name="Google Shape;12;p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3386" y="5994400"/>
            <a:ext cx="10464802" cy="38926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2200"/>
              <a:buFont typeface="Helvetica Neue"/>
              <a:buNone/>
              <a:defRPr i="1" sz="2200"/>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8" name="Google Shape;48;p11"/>
          <p:cNvSpPr txBox="1"/>
          <p:nvPr>
            <p:ph idx="2" type="body"/>
          </p:nvPr>
        </p:nvSpPr>
        <p:spPr>
          <a:xfrm>
            <a:off x="1273386" y="4399192"/>
            <a:ext cx="10464802" cy="562362"/>
          </a:xfrm>
          <a:prstGeom prst="rect">
            <a:avLst/>
          </a:prstGeom>
          <a:noFill/>
          <a:ln>
            <a:noFill/>
          </a:ln>
        </p:spPr>
        <p:txBody>
          <a:bodyPr anchorCtr="0" anchor="ctr"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9" name="Google Shape;49;p1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1" y="1219199"/>
            <a:ext cx="13004801" cy="731520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6" name="Google Shape;16;p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1667183" y="1578186"/>
            <a:ext cx="9672321" cy="466005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338666" y="6292426"/>
            <a:ext cx="12327468" cy="107018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338666" y="7321973"/>
            <a:ext cx="12327468" cy="846667"/>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1" name="Google Shape;21;p4"/>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948266" y="3637279"/>
            <a:ext cx="11108268" cy="2479042"/>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7021856" y="1727199"/>
            <a:ext cx="5080002"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880533" y="1727199"/>
            <a:ext cx="5452534" cy="295994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5800"/>
              <a:buFont typeface="Helvetica Neue"/>
              <a:buNone/>
              <a:defRPr sz="5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880533" y="4700693"/>
            <a:ext cx="5452534" cy="305477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9" name="Google Shape;29;p6"/>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7023946" y="2898986"/>
            <a:ext cx="5080002" cy="495808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00853" y="2898986"/>
            <a:ext cx="5452534" cy="4958081"/>
          </a:xfrm>
          <a:prstGeom prst="rect">
            <a:avLst/>
          </a:prstGeom>
          <a:noFill/>
          <a:ln>
            <a:noFill/>
          </a:ln>
        </p:spPr>
        <p:txBody>
          <a:bodyPr anchorCtr="0" anchor="ctr" bIns="27075" lIns="27075" spcFirstLastPara="1" rIns="27075" wrap="square" tIns="27075">
            <a:noAutofit/>
          </a:bodyPr>
          <a:lstStyle>
            <a:lvl1pPr indent="-434975" lvl="0" marL="457200" algn="l">
              <a:lnSpc>
                <a:spcPct val="100000"/>
              </a:lnSpc>
              <a:spcBef>
                <a:spcPts val="3200"/>
              </a:spcBef>
              <a:spcAft>
                <a:spcPts val="0"/>
              </a:spcAft>
              <a:buClr>
                <a:srgbClr val="000000"/>
              </a:buClr>
              <a:buSzPts val="3250"/>
              <a:buFont typeface="Helvetica Neue"/>
              <a:buChar char="•"/>
              <a:defRPr sz="2600"/>
            </a:lvl1pPr>
            <a:lvl2pPr indent="-434975" lvl="1" marL="914400" algn="l">
              <a:lnSpc>
                <a:spcPct val="100000"/>
              </a:lnSpc>
              <a:spcBef>
                <a:spcPts val="3200"/>
              </a:spcBef>
              <a:spcAft>
                <a:spcPts val="0"/>
              </a:spcAft>
              <a:buClr>
                <a:srgbClr val="000000"/>
              </a:buClr>
              <a:buSzPts val="3250"/>
              <a:buFont typeface="Helvetica Neue"/>
              <a:buChar char="•"/>
              <a:defRPr sz="2600"/>
            </a:lvl2pPr>
            <a:lvl3pPr indent="-434975" lvl="2" marL="1371600" algn="l">
              <a:lnSpc>
                <a:spcPct val="100000"/>
              </a:lnSpc>
              <a:spcBef>
                <a:spcPts val="3200"/>
              </a:spcBef>
              <a:spcAft>
                <a:spcPts val="0"/>
              </a:spcAft>
              <a:buClr>
                <a:srgbClr val="000000"/>
              </a:buClr>
              <a:buSzPts val="3250"/>
              <a:buFont typeface="Helvetica Neue"/>
              <a:buChar char="•"/>
              <a:defRPr sz="2600"/>
            </a:lvl3pPr>
            <a:lvl4pPr indent="-434975" lvl="3" marL="1828800" algn="l">
              <a:lnSpc>
                <a:spcPct val="100000"/>
              </a:lnSpc>
              <a:spcBef>
                <a:spcPts val="3200"/>
              </a:spcBef>
              <a:spcAft>
                <a:spcPts val="0"/>
              </a:spcAft>
              <a:buClr>
                <a:srgbClr val="000000"/>
              </a:buClr>
              <a:buSzPts val="3250"/>
              <a:buFont typeface="Helvetica Neue"/>
              <a:buChar char="•"/>
              <a:defRPr sz="2600"/>
            </a:lvl4pPr>
            <a:lvl5pPr indent="-434975" lvl="4" marL="2286000" algn="l">
              <a:lnSpc>
                <a:spcPct val="100000"/>
              </a:lnSpc>
              <a:spcBef>
                <a:spcPts val="3200"/>
              </a:spcBef>
              <a:spcAft>
                <a:spcPts val="0"/>
              </a:spcAft>
              <a:buClr>
                <a:srgbClr val="000000"/>
              </a:buClr>
              <a:buSzPts val="3250"/>
              <a:buFont typeface="Helvetica Neue"/>
              <a:buChar char="•"/>
              <a:defRPr sz="26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7" name="Google Shape;37;p8"/>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00853" y="2167466"/>
            <a:ext cx="11203094" cy="5418668"/>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 name="Google Shape;40;p9"/>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8405706" y="4978400"/>
            <a:ext cx="3948855" cy="2959947"/>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8405707" y="1822026"/>
            <a:ext cx="3948854" cy="2959948"/>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643466" y="1822026"/>
            <a:ext cx="7559041"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jp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2.jp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jpg"/><Relationship Id="rId4" Type="http://schemas.openxmlformats.org/officeDocument/2006/relationships/image" Target="../media/image1.jp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3120F"/>
        </a:solidFill>
      </p:bgPr>
    </p:bg>
    <p:spTree>
      <p:nvGrpSpPr>
        <p:cNvPr id="58" name="Shape 58"/>
        <p:cNvGrpSpPr/>
        <p:nvPr/>
      </p:nvGrpSpPr>
      <p:grpSpPr>
        <a:xfrm>
          <a:off x="0" y="0"/>
          <a:ext cx="0" cy="0"/>
          <a:chOff x="0" y="0"/>
          <a:chExt cx="0" cy="0"/>
        </a:xfrm>
      </p:grpSpPr>
      <p:pic>
        <p:nvPicPr>
          <p:cNvPr descr="beef-delicious-dinner-769289 (1).jpg" id="59" name="Google Shape;59;p14"/>
          <p:cNvPicPr preferRelativeResize="0"/>
          <p:nvPr/>
        </p:nvPicPr>
        <p:blipFill rotWithShape="1">
          <a:blip r:embed="rId3">
            <a:alphaModFix/>
          </a:blip>
          <a:srcRect b="6085" l="11461" r="5374" t="0"/>
          <a:stretch/>
        </p:blipFill>
        <p:spPr>
          <a:xfrm>
            <a:off x="-35394" y="-43921"/>
            <a:ext cx="13075589" cy="9841443"/>
          </a:xfrm>
          <a:prstGeom prst="rect">
            <a:avLst/>
          </a:prstGeom>
          <a:noFill/>
          <a:ln>
            <a:noFill/>
          </a:ln>
        </p:spPr>
      </p:pic>
      <p:pic>
        <p:nvPicPr>
          <p:cNvPr descr="natasha-bhogal-7sStoaxfJh0-unsplash.jpg" id="60" name="Google Shape;60;p14"/>
          <p:cNvPicPr preferRelativeResize="0"/>
          <p:nvPr/>
        </p:nvPicPr>
        <p:blipFill rotWithShape="1">
          <a:blip r:embed="rId4">
            <a:alphaModFix/>
          </a:blip>
          <a:srcRect b="0" l="2165" r="1" t="0"/>
          <a:stretch/>
        </p:blipFill>
        <p:spPr>
          <a:xfrm>
            <a:off x="8286598" y="1953319"/>
            <a:ext cx="7156704" cy="9753538"/>
          </a:xfrm>
          <a:custGeom>
            <a:rect b="b" l="l" r="r" t="t"/>
            <a:pathLst>
              <a:path extrusionOk="0" h="21600" w="21600">
                <a:moveTo>
                  <a:pt x="16853" y="0"/>
                </a:moveTo>
                <a:lnTo>
                  <a:pt x="16227" y="0"/>
                </a:lnTo>
                <a:lnTo>
                  <a:pt x="0" y="11906"/>
                </a:lnTo>
                <a:lnTo>
                  <a:pt x="13211" y="21600"/>
                </a:lnTo>
                <a:lnTo>
                  <a:pt x="19869" y="21600"/>
                </a:lnTo>
                <a:lnTo>
                  <a:pt x="21600" y="20330"/>
                </a:lnTo>
                <a:lnTo>
                  <a:pt x="21600" y="3483"/>
                </a:lnTo>
                <a:lnTo>
                  <a:pt x="16853" y="0"/>
                </a:lnTo>
                <a:close/>
              </a:path>
            </a:pathLst>
          </a:custGeom>
          <a:noFill/>
          <a:ln>
            <a:noFill/>
          </a:ln>
        </p:spPr>
      </p:pic>
      <p:pic>
        <p:nvPicPr>
          <p:cNvPr descr="appetizer-delicious-diet-704951.jpg" id="61" name="Google Shape;61;p14"/>
          <p:cNvPicPr preferRelativeResize="0"/>
          <p:nvPr/>
        </p:nvPicPr>
        <p:blipFill rotWithShape="1">
          <a:blip r:embed="rId5">
            <a:alphaModFix/>
          </a:blip>
          <a:srcRect b="9784" l="2458" r="0" t="3081"/>
          <a:stretch/>
        </p:blipFill>
        <p:spPr>
          <a:xfrm>
            <a:off x="313763" y="3865268"/>
            <a:ext cx="10693637" cy="11937006"/>
          </a:xfrm>
          <a:custGeom>
            <a:rect b="b" l="l" r="r" t="t"/>
            <a:pathLst>
              <a:path extrusionOk="0" h="21600" w="21600">
                <a:moveTo>
                  <a:pt x="12056" y="0"/>
                </a:moveTo>
                <a:lnTo>
                  <a:pt x="0" y="10800"/>
                </a:lnTo>
                <a:lnTo>
                  <a:pt x="12056" y="21600"/>
                </a:lnTo>
                <a:lnTo>
                  <a:pt x="21599" y="13050"/>
                </a:lnTo>
                <a:lnTo>
                  <a:pt x="21600" y="8550"/>
                </a:lnTo>
                <a:lnTo>
                  <a:pt x="12056" y="0"/>
                </a:lnTo>
                <a:close/>
              </a:path>
            </a:pathLst>
          </a:custGeom>
          <a:noFill/>
          <a:ln>
            <a:noFill/>
          </a:ln>
        </p:spPr>
      </p:pic>
      <p:sp>
        <p:nvSpPr>
          <p:cNvPr id="62" name="Google Shape;62;p14"/>
          <p:cNvSpPr txBox="1"/>
          <p:nvPr/>
        </p:nvSpPr>
        <p:spPr>
          <a:xfrm>
            <a:off x="3981546" y="-1675840"/>
            <a:ext cx="3788640" cy="507578"/>
          </a:xfrm>
          <a:prstGeom prst="rect">
            <a:avLst/>
          </a:prstGeom>
          <a:noFill/>
          <a:ln>
            <a:noFill/>
          </a:ln>
        </p:spPr>
        <p:txBody>
          <a:bodyPr anchorCtr="0" anchor="ctr" bIns="27075" lIns="27075" spcFirstLastPara="1" rIns="27075" wrap="square" tIns="27075">
            <a:noAutofit/>
          </a:bodyPr>
          <a:lstStyle/>
          <a:p>
            <a:pPr indent="0" lvl="0" marL="0" marR="0" rtl="0" algn="ctr">
              <a:lnSpc>
                <a:spcPct val="110000"/>
              </a:lnSpc>
              <a:spcBef>
                <a:spcPts val="0"/>
              </a:spcBef>
              <a:spcAft>
                <a:spcPts val="0"/>
              </a:spcAft>
              <a:buClr>
                <a:srgbClr val="000000"/>
              </a:buClr>
              <a:buSzPts val="1500"/>
              <a:buFont typeface="Maven Pro"/>
              <a:buNone/>
            </a:pPr>
            <a:r>
              <a:rPr b="0" i="0" lang="en-US" sz="1500" u="none" cap="none" strike="noStrike">
                <a:solidFill>
                  <a:srgbClr val="000000"/>
                </a:solidFill>
                <a:latin typeface="Maven Pro"/>
                <a:ea typeface="Maven Pro"/>
                <a:cs typeface="Maven Pro"/>
                <a:sym typeface="Maven Pro"/>
              </a:rPr>
              <a:t>sunnycareclinic.com | 918-920-5001</a:t>
            </a:r>
            <a:endParaRPr/>
          </a:p>
          <a:p>
            <a:pPr indent="0" lvl="0" marL="0" marR="0" rtl="0" algn="ctr">
              <a:lnSpc>
                <a:spcPct val="110000"/>
              </a:lnSpc>
              <a:spcBef>
                <a:spcPts val="0"/>
              </a:spcBef>
              <a:spcAft>
                <a:spcPts val="0"/>
              </a:spcAft>
              <a:buClr>
                <a:srgbClr val="000000"/>
              </a:buClr>
              <a:buSzPts val="1500"/>
              <a:buFont typeface="Maven Pro"/>
              <a:buNone/>
            </a:pPr>
            <a:r>
              <a:rPr b="0" i="0" lang="en-US" sz="1500" u="none" cap="none" strike="noStrike">
                <a:solidFill>
                  <a:srgbClr val="000000"/>
                </a:solidFill>
                <a:latin typeface="Maven Pro"/>
                <a:ea typeface="Maven Pro"/>
                <a:cs typeface="Maven Pro"/>
                <a:sym typeface="Maven Pro"/>
              </a:rPr>
              <a:t>sunnycareclinic.com</a:t>
            </a:r>
            <a:endParaRPr/>
          </a:p>
        </p:txBody>
      </p:sp>
      <p:pic>
        <p:nvPicPr>
          <p:cNvPr descr="appetizer-bowl-delicious-1640772.jpg" id="63" name="Google Shape;63;p14"/>
          <p:cNvPicPr preferRelativeResize="0"/>
          <p:nvPr/>
        </p:nvPicPr>
        <p:blipFill rotWithShape="1">
          <a:blip r:embed="rId6">
            <a:alphaModFix/>
          </a:blip>
          <a:srcRect b="15998" l="10000" r="14951" t="0"/>
          <a:stretch/>
        </p:blipFill>
        <p:spPr>
          <a:xfrm>
            <a:off x="-3834903" y="-1395173"/>
            <a:ext cx="11937006" cy="10022278"/>
          </a:xfrm>
          <a:custGeom>
            <a:rect b="b" l="l" r="r" t="t"/>
            <a:pathLst>
              <a:path extrusionOk="0" h="21600" w="21600">
                <a:moveTo>
                  <a:pt x="14265" y="1"/>
                </a:moveTo>
                <a:lnTo>
                  <a:pt x="7336" y="0"/>
                </a:lnTo>
                <a:lnTo>
                  <a:pt x="0" y="8737"/>
                </a:lnTo>
                <a:lnTo>
                  <a:pt x="10800" y="21600"/>
                </a:lnTo>
                <a:lnTo>
                  <a:pt x="21600" y="8737"/>
                </a:lnTo>
                <a:lnTo>
                  <a:pt x="14265" y="1"/>
                </a:lnTo>
                <a:close/>
              </a:path>
            </a:pathLst>
          </a:custGeom>
          <a:noFill/>
          <a:ln>
            <a:noFill/>
          </a:ln>
        </p:spPr>
      </p:pic>
      <p:pic>
        <p:nvPicPr>
          <p:cNvPr descr="appetizer-bacon-cuisine-2097090 (1).jpg" id="64" name="Google Shape;64;p14"/>
          <p:cNvPicPr preferRelativeResize="0"/>
          <p:nvPr/>
        </p:nvPicPr>
        <p:blipFill rotWithShape="1">
          <a:blip r:embed="rId7">
            <a:alphaModFix/>
          </a:blip>
          <a:srcRect b="16952" l="0" r="0" t="5210"/>
          <a:stretch/>
        </p:blipFill>
        <p:spPr>
          <a:xfrm>
            <a:off x="3572595" y="-5549666"/>
            <a:ext cx="9246276" cy="9595966"/>
          </a:xfrm>
          <a:custGeom>
            <a:rect b="b" l="l" r="r" t="t"/>
            <a:pathLst>
              <a:path extrusionOk="0" h="21600" w="21600">
                <a:moveTo>
                  <a:pt x="10800" y="0"/>
                </a:moveTo>
                <a:lnTo>
                  <a:pt x="0" y="10406"/>
                </a:lnTo>
                <a:lnTo>
                  <a:pt x="0" y="11194"/>
                </a:lnTo>
                <a:lnTo>
                  <a:pt x="10800" y="21600"/>
                </a:lnTo>
                <a:lnTo>
                  <a:pt x="21600" y="11194"/>
                </a:lnTo>
                <a:lnTo>
                  <a:pt x="21600" y="10406"/>
                </a:lnTo>
                <a:lnTo>
                  <a:pt x="10800" y="0"/>
                </a:lnTo>
                <a:close/>
              </a:path>
            </a:pathLst>
          </a:custGeom>
          <a:noFill/>
          <a:ln>
            <a:noFill/>
          </a:ln>
        </p:spPr>
      </p:pic>
      <p:sp>
        <p:nvSpPr>
          <p:cNvPr id="65" name="Google Shape;65;p14"/>
          <p:cNvSpPr/>
          <p:nvPr/>
        </p:nvSpPr>
        <p:spPr>
          <a:xfrm rot="2700000">
            <a:off x="4398192" y="2772592"/>
            <a:ext cx="4208416" cy="4208416"/>
          </a:xfrm>
          <a:prstGeom prst="rect">
            <a:avLst/>
          </a:prstGeom>
          <a:solidFill>
            <a:srgbClr val="AA201B"/>
          </a:solidFill>
          <a:ln cap="flat" cmpd="sng" w="635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grpSp>
        <p:nvGrpSpPr>
          <p:cNvPr id="66" name="Google Shape;66;p14"/>
          <p:cNvGrpSpPr/>
          <p:nvPr/>
        </p:nvGrpSpPr>
        <p:grpSpPr>
          <a:xfrm>
            <a:off x="4120751" y="3446685"/>
            <a:ext cx="4763300" cy="2081426"/>
            <a:chOff x="0" y="0"/>
            <a:chExt cx="4763299" cy="2081424"/>
          </a:xfrm>
        </p:grpSpPr>
        <p:grpSp>
          <p:nvGrpSpPr>
            <p:cNvPr id="67" name="Google Shape;67;p14"/>
            <p:cNvGrpSpPr/>
            <p:nvPr/>
          </p:nvGrpSpPr>
          <p:grpSpPr>
            <a:xfrm>
              <a:off x="0" y="729718"/>
              <a:ext cx="4763299" cy="1351706"/>
              <a:chOff x="0" y="-1"/>
              <a:chExt cx="4763298" cy="1351705"/>
            </a:xfrm>
          </p:grpSpPr>
          <p:sp>
            <p:nvSpPr>
              <p:cNvPr id="68" name="Google Shape;68;p14"/>
              <p:cNvSpPr txBox="1"/>
              <p:nvPr/>
            </p:nvSpPr>
            <p:spPr>
              <a:xfrm>
                <a:off x="0" y="-1"/>
                <a:ext cx="4763298" cy="10447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6000"/>
                  <a:buFont typeface="EB Garamond"/>
                  <a:buNone/>
                </a:pPr>
                <a:r>
                  <a:rPr b="0" i="0" lang="en-US" sz="6000" u="none" cap="none" strike="noStrike">
                    <a:solidFill>
                      <a:srgbClr val="FFFFFF"/>
                    </a:solidFill>
                    <a:latin typeface="EB Garamond"/>
                    <a:ea typeface="EB Garamond"/>
                    <a:cs typeface="EB Garamond"/>
                    <a:sym typeface="EB Garamond"/>
                  </a:rPr>
                  <a:t>Restaurante </a:t>
                </a:r>
                <a:endParaRPr/>
              </a:p>
            </p:txBody>
          </p:sp>
          <p:sp>
            <p:nvSpPr>
              <p:cNvPr id="69" name="Google Shape;69;p14"/>
              <p:cNvSpPr txBox="1"/>
              <p:nvPr/>
            </p:nvSpPr>
            <p:spPr>
              <a:xfrm>
                <a:off x="0" y="929216"/>
                <a:ext cx="4763298" cy="4224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500"/>
                  <a:buFont typeface="Maven Pro"/>
                  <a:buNone/>
                </a:pPr>
                <a:r>
                  <a:rPr b="1" i="0" lang="en-US" sz="2500" u="none" cap="none" strike="noStrike">
                    <a:solidFill>
                      <a:srgbClr val="FFFFFF"/>
                    </a:solidFill>
                    <a:latin typeface="Maven Pro"/>
                    <a:ea typeface="Maven Pro"/>
                    <a:cs typeface="Maven Pro"/>
                    <a:sym typeface="Maven Pro"/>
                  </a:rPr>
                  <a:t>DE MEXICO</a:t>
                </a:r>
                <a:endParaRPr/>
              </a:p>
            </p:txBody>
          </p:sp>
        </p:grpSp>
        <p:pic>
          <p:nvPicPr>
            <p:cNvPr descr="pasted-image.pdf" id="70" name="Google Shape;70;p14"/>
            <p:cNvPicPr preferRelativeResize="0"/>
            <p:nvPr/>
          </p:nvPicPr>
          <p:blipFill rotWithShape="1">
            <a:blip r:embed="rId8">
              <a:alphaModFix/>
            </a:blip>
            <a:srcRect b="0" l="0" r="0" t="0"/>
            <a:stretch/>
          </p:blipFill>
          <p:spPr>
            <a:xfrm>
              <a:off x="1859255" y="0"/>
              <a:ext cx="1044788" cy="819406"/>
            </a:xfrm>
            <a:prstGeom prst="rect">
              <a:avLst/>
            </a:prstGeom>
            <a:noFill/>
            <a:ln>
              <a:noFill/>
            </a:ln>
          </p:spPr>
        </p:pic>
      </p:grpSp>
      <p:cxnSp>
        <p:nvCxnSpPr>
          <p:cNvPr id="71" name="Google Shape;71;p14"/>
          <p:cNvCxnSpPr/>
          <p:nvPr/>
        </p:nvCxnSpPr>
        <p:spPr>
          <a:xfrm flipH="1" rot="10800000">
            <a:off x="1846864" y="6011333"/>
            <a:ext cx="2860603" cy="2860603"/>
          </a:xfrm>
          <a:prstGeom prst="straightConnector1">
            <a:avLst/>
          </a:prstGeom>
          <a:noFill/>
          <a:ln cap="flat" cmpd="sng" w="63500">
            <a:solidFill>
              <a:srgbClr val="FFFFFF"/>
            </a:solidFill>
            <a:prstDash val="solid"/>
            <a:miter lim="400000"/>
            <a:headEnd len="sm" w="sm" type="none"/>
            <a:tailEnd len="sm" w="sm" type="none"/>
          </a:ln>
        </p:spPr>
      </p:cxnSp>
      <p:cxnSp>
        <p:nvCxnSpPr>
          <p:cNvPr id="72" name="Google Shape;72;p14"/>
          <p:cNvCxnSpPr/>
          <p:nvPr/>
        </p:nvCxnSpPr>
        <p:spPr>
          <a:xfrm flipH="1" rot="10800000">
            <a:off x="8461713" y="812800"/>
            <a:ext cx="3002154" cy="3002154"/>
          </a:xfrm>
          <a:prstGeom prst="straightConnector1">
            <a:avLst/>
          </a:prstGeom>
          <a:noFill/>
          <a:ln cap="flat" cmpd="sng" w="63500">
            <a:solidFill>
              <a:srgbClr val="FFFFFF"/>
            </a:solidFill>
            <a:prstDash val="solid"/>
            <a:miter lim="400000"/>
            <a:headEnd len="sm" w="sm" type="none"/>
            <a:tailEnd len="sm" w="sm" type="none"/>
          </a:ln>
        </p:spPr>
      </p:cxnSp>
      <p:cxnSp>
        <p:nvCxnSpPr>
          <p:cNvPr id="73" name="Google Shape;73;p14"/>
          <p:cNvCxnSpPr/>
          <p:nvPr/>
        </p:nvCxnSpPr>
        <p:spPr>
          <a:xfrm flipH="1" rot="10800000">
            <a:off x="8004513" y="4385733"/>
            <a:ext cx="3205354" cy="3205354"/>
          </a:xfrm>
          <a:prstGeom prst="straightConnector1">
            <a:avLst/>
          </a:prstGeom>
          <a:noFill/>
          <a:ln cap="flat" cmpd="sng" w="63500">
            <a:solidFill>
              <a:srgbClr val="FFFFFF"/>
            </a:solidFill>
            <a:prstDash val="solid"/>
            <a:miter lim="400000"/>
            <a:headEnd len="sm" w="sm" type="none"/>
            <a:tailEnd len="sm" w="sm" type="none"/>
          </a:ln>
        </p:spPr>
      </p:cxnSp>
      <p:sp>
        <p:nvSpPr>
          <p:cNvPr id="74" name="Google Shape;74;p14"/>
          <p:cNvSpPr txBox="1"/>
          <p:nvPr/>
        </p:nvSpPr>
        <p:spPr>
          <a:xfrm>
            <a:off x="4608080" y="5734621"/>
            <a:ext cx="3788640" cy="507578"/>
          </a:xfrm>
          <a:prstGeom prst="rect">
            <a:avLst/>
          </a:prstGeom>
          <a:noFill/>
          <a:ln>
            <a:noFill/>
          </a:ln>
        </p:spPr>
        <p:txBody>
          <a:bodyPr anchorCtr="0" anchor="ctr" bIns="27075" lIns="27075" spcFirstLastPara="1" rIns="27075" wrap="square" tIns="27075">
            <a:noAutofit/>
          </a:bodyPr>
          <a:lstStyle/>
          <a:p>
            <a:pPr indent="0" lvl="0" marL="0" marR="0" rtl="0" algn="ctr">
              <a:lnSpc>
                <a:spcPct val="110000"/>
              </a:lnSpc>
              <a:spcBef>
                <a:spcPts val="0"/>
              </a:spcBef>
              <a:spcAft>
                <a:spcPts val="0"/>
              </a:spcAft>
              <a:buClr>
                <a:srgbClr val="FFFFFF"/>
              </a:buClr>
              <a:buSzPts val="1500"/>
              <a:buFont typeface="Maven Pro"/>
              <a:buNone/>
            </a:pPr>
            <a:r>
              <a:rPr b="0" i="0" lang="en-US" sz="1500" u="none" cap="none" strike="noStrike">
                <a:solidFill>
                  <a:srgbClr val="FFFFFF"/>
                </a:solidFill>
                <a:latin typeface="Maven Pro"/>
                <a:ea typeface="Maven Pro"/>
                <a:cs typeface="Maven Pro"/>
                <a:sym typeface="Maven Pro"/>
              </a:rPr>
              <a:t>restau.com | 918-920-5001</a:t>
            </a:r>
            <a:endParaRPr/>
          </a:p>
          <a:p>
            <a:pPr indent="0" lvl="0" marL="0" marR="0" rtl="0" algn="ctr">
              <a:lnSpc>
                <a:spcPct val="110000"/>
              </a:lnSpc>
              <a:spcBef>
                <a:spcPts val="0"/>
              </a:spcBef>
              <a:spcAft>
                <a:spcPts val="0"/>
              </a:spcAft>
              <a:buClr>
                <a:srgbClr val="FFFFFF"/>
              </a:buClr>
              <a:buSzPts val="1500"/>
              <a:buFont typeface="Maven Pro"/>
              <a:buNone/>
            </a:pPr>
            <a:r>
              <a:rPr b="0" i="0" lang="en-US" sz="1500" u="none" cap="none" strike="noStrike">
                <a:solidFill>
                  <a:srgbClr val="FFFFFF"/>
                </a:solidFill>
                <a:latin typeface="Maven Pro"/>
                <a:ea typeface="Maven Pro"/>
                <a:cs typeface="Maven Pro"/>
                <a:sym typeface="Maven Pro"/>
              </a:rPr>
              <a:t>restau@gmail.com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3"/>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77" name="Google Shape;177;p23"/>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sp>
        <p:nvSpPr>
          <p:cNvPr id="178" name="Google Shape;178;p23"/>
          <p:cNvSpPr txBox="1"/>
          <p:nvPr/>
        </p:nvSpPr>
        <p:spPr>
          <a:xfrm>
            <a:off x="856511" y="3582213"/>
            <a:ext cx="2748879" cy="346288"/>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Maven Pro"/>
              <a:buNone/>
            </a:pPr>
            <a:r>
              <a:rPr b="0" i="0" lang="en-US" sz="2000" u="none" cap="none" strike="noStrike">
                <a:solidFill>
                  <a:srgbClr val="122C3D"/>
                </a:solidFill>
                <a:latin typeface="Maven Pro"/>
                <a:ea typeface="Maven Pro"/>
                <a:cs typeface="Maven Pro"/>
                <a:sym typeface="Maven Pro"/>
              </a:rPr>
              <a:t>Raymond Wallace</a:t>
            </a:r>
            <a:endParaRPr/>
          </a:p>
        </p:txBody>
      </p:sp>
      <p:sp>
        <p:nvSpPr>
          <p:cNvPr id="179" name="Google Shape;179;p23"/>
          <p:cNvSpPr txBox="1"/>
          <p:nvPr/>
        </p:nvSpPr>
        <p:spPr>
          <a:xfrm>
            <a:off x="588984" y="3985054"/>
            <a:ext cx="3283932" cy="384388"/>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EB Garamond"/>
              <a:buNone/>
            </a:pPr>
            <a:r>
              <a:rPr b="0" i="1" lang="en-US" sz="2000" u="none" cap="none" strike="noStrike">
                <a:solidFill>
                  <a:srgbClr val="122C3D"/>
                </a:solidFill>
                <a:latin typeface="EB Garamond"/>
                <a:ea typeface="EB Garamond"/>
                <a:cs typeface="EB Garamond"/>
                <a:sym typeface="EB Garamond"/>
              </a:rPr>
              <a:t>Operations Manager</a:t>
            </a:r>
            <a:endParaRPr/>
          </a:p>
        </p:txBody>
      </p:sp>
      <p:sp>
        <p:nvSpPr>
          <p:cNvPr id="180" name="Google Shape;180;p23"/>
          <p:cNvSpPr/>
          <p:nvPr/>
        </p:nvSpPr>
        <p:spPr>
          <a:xfrm>
            <a:off x="4110078" y="2015298"/>
            <a:ext cx="4800473" cy="4800474"/>
          </a:xfrm>
          <a:custGeom>
            <a:rect b="b" l="l" r="r" t="t"/>
            <a:pathLst>
              <a:path extrusionOk="0" h="21600" w="21600">
                <a:moveTo>
                  <a:pt x="10800" y="0"/>
                </a:moveTo>
                <a:lnTo>
                  <a:pt x="21600" y="21600"/>
                </a:lnTo>
                <a:lnTo>
                  <a:pt x="0" y="21600"/>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dult-beautiful-brunette-1181686.jpg" id="181" name="Google Shape;181;p23"/>
          <p:cNvPicPr preferRelativeResize="0"/>
          <p:nvPr/>
        </p:nvPicPr>
        <p:blipFill rotWithShape="1">
          <a:blip r:embed="rId3">
            <a:alphaModFix/>
          </a:blip>
          <a:srcRect b="43035" l="7206" r="7207" t="0"/>
          <a:stretch/>
        </p:blipFill>
        <p:spPr>
          <a:xfrm>
            <a:off x="5866874" y="1511339"/>
            <a:ext cx="4495404" cy="4488148"/>
          </a:xfrm>
          <a:custGeom>
            <a:rect b="b" l="l" r="r" t="t"/>
            <a:pathLst>
              <a:path extrusionOk="0" h="21600" w="21600">
                <a:moveTo>
                  <a:pt x="10784" y="0"/>
                </a:moveTo>
                <a:lnTo>
                  <a:pt x="0" y="21600"/>
                </a:lnTo>
                <a:lnTo>
                  <a:pt x="21600" y="21600"/>
                </a:lnTo>
                <a:lnTo>
                  <a:pt x="10818" y="0"/>
                </a:lnTo>
                <a:lnTo>
                  <a:pt x="10784" y="0"/>
                </a:lnTo>
                <a:close/>
              </a:path>
            </a:pathLst>
          </a:custGeom>
          <a:noFill/>
          <a:ln>
            <a:noFill/>
          </a:ln>
        </p:spPr>
      </p:pic>
      <p:pic>
        <p:nvPicPr>
          <p:cNvPr descr="adult-asian-blue-936593 (1).jpg" id="182" name="Google Shape;182;p23"/>
          <p:cNvPicPr preferRelativeResize="0"/>
          <p:nvPr/>
        </p:nvPicPr>
        <p:blipFill rotWithShape="1">
          <a:blip r:embed="rId4">
            <a:alphaModFix/>
          </a:blip>
          <a:srcRect b="55023" l="17031" r="17032" t="995"/>
          <a:stretch/>
        </p:blipFill>
        <p:spPr>
          <a:xfrm>
            <a:off x="2820275" y="2778886"/>
            <a:ext cx="4495404" cy="4495404"/>
          </a:xfrm>
          <a:custGeom>
            <a:rect b="b" l="l" r="r" t="t"/>
            <a:pathLst>
              <a:path extrusionOk="0" h="21600" w="21600">
                <a:moveTo>
                  <a:pt x="10801" y="0"/>
                </a:moveTo>
                <a:lnTo>
                  <a:pt x="0" y="21600"/>
                </a:lnTo>
                <a:lnTo>
                  <a:pt x="21600" y="21600"/>
                </a:lnTo>
                <a:lnTo>
                  <a:pt x="10801" y="0"/>
                </a:lnTo>
                <a:close/>
              </a:path>
            </a:pathLst>
          </a:custGeom>
          <a:noFill/>
          <a:ln>
            <a:noFill/>
          </a:ln>
        </p:spPr>
      </p:pic>
      <p:sp>
        <p:nvSpPr>
          <p:cNvPr id="183" name="Google Shape;183;p23"/>
          <p:cNvSpPr txBox="1"/>
          <p:nvPr/>
        </p:nvSpPr>
        <p:spPr>
          <a:xfrm>
            <a:off x="8776648" y="2129584"/>
            <a:ext cx="3283932" cy="346288"/>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Maven Pro"/>
              <a:buNone/>
            </a:pPr>
            <a:r>
              <a:rPr b="0" i="0" lang="en-US" sz="2000" u="none" cap="none" strike="noStrike">
                <a:solidFill>
                  <a:srgbClr val="122C3D"/>
                </a:solidFill>
                <a:latin typeface="Maven Pro"/>
                <a:ea typeface="Maven Pro"/>
                <a:cs typeface="Maven Pro"/>
                <a:sym typeface="Maven Pro"/>
              </a:rPr>
              <a:t>Jacklyn Reynolds</a:t>
            </a:r>
            <a:endParaRPr/>
          </a:p>
        </p:txBody>
      </p:sp>
      <p:sp>
        <p:nvSpPr>
          <p:cNvPr id="184" name="Google Shape;184;p23"/>
          <p:cNvSpPr txBox="1"/>
          <p:nvPr/>
        </p:nvSpPr>
        <p:spPr>
          <a:xfrm>
            <a:off x="8776648" y="2532426"/>
            <a:ext cx="3283932" cy="38438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EB Garamond"/>
              <a:buNone/>
            </a:pPr>
            <a:r>
              <a:rPr b="0" i="1" lang="en-US" sz="2000" u="none" cap="none" strike="noStrike">
                <a:solidFill>
                  <a:srgbClr val="122C3D"/>
                </a:solidFill>
                <a:latin typeface="EB Garamond"/>
                <a:ea typeface="EB Garamond"/>
                <a:cs typeface="EB Garamond"/>
                <a:sym typeface="EB Garamond"/>
              </a:rPr>
              <a:t>General Manager</a:t>
            </a:r>
            <a:endParaRPr/>
          </a:p>
        </p:txBody>
      </p:sp>
      <p:sp>
        <p:nvSpPr>
          <p:cNvPr id="185" name="Google Shape;185;p23"/>
          <p:cNvSpPr txBox="1"/>
          <p:nvPr/>
        </p:nvSpPr>
        <p:spPr>
          <a:xfrm>
            <a:off x="3344174" y="7779090"/>
            <a:ext cx="6332281" cy="10447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Management Team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4"/>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91" name="Google Shape;191;p24"/>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sp>
        <p:nvSpPr>
          <p:cNvPr id="192" name="Google Shape;192;p24"/>
          <p:cNvSpPr txBox="1"/>
          <p:nvPr/>
        </p:nvSpPr>
        <p:spPr>
          <a:xfrm>
            <a:off x="856511" y="3582213"/>
            <a:ext cx="2748879" cy="346288"/>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Maven Pro"/>
              <a:buNone/>
            </a:pPr>
            <a:r>
              <a:rPr b="0" i="0" lang="en-US" sz="2000" u="none" cap="none" strike="noStrike">
                <a:solidFill>
                  <a:srgbClr val="122C3D"/>
                </a:solidFill>
                <a:latin typeface="Maven Pro"/>
                <a:ea typeface="Maven Pro"/>
                <a:cs typeface="Maven Pro"/>
                <a:sym typeface="Maven Pro"/>
              </a:rPr>
              <a:t>Kenneth Moore</a:t>
            </a:r>
            <a:endParaRPr/>
          </a:p>
        </p:txBody>
      </p:sp>
      <p:sp>
        <p:nvSpPr>
          <p:cNvPr id="193" name="Google Shape;193;p24"/>
          <p:cNvSpPr txBox="1"/>
          <p:nvPr/>
        </p:nvSpPr>
        <p:spPr>
          <a:xfrm>
            <a:off x="588984" y="3985054"/>
            <a:ext cx="3283932" cy="384388"/>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EB Garamond"/>
              <a:buNone/>
            </a:pPr>
            <a:r>
              <a:rPr b="0" i="1" lang="en-US" sz="2000" u="none" cap="none" strike="noStrike">
                <a:solidFill>
                  <a:srgbClr val="122C3D"/>
                </a:solidFill>
                <a:latin typeface="EB Garamond"/>
                <a:ea typeface="EB Garamond"/>
                <a:cs typeface="EB Garamond"/>
                <a:sym typeface="EB Garamond"/>
              </a:rPr>
              <a:t>Executive Chef</a:t>
            </a:r>
            <a:endParaRPr/>
          </a:p>
        </p:txBody>
      </p:sp>
      <p:sp>
        <p:nvSpPr>
          <p:cNvPr id="194" name="Google Shape;194;p24"/>
          <p:cNvSpPr/>
          <p:nvPr/>
        </p:nvSpPr>
        <p:spPr>
          <a:xfrm>
            <a:off x="4110078" y="2015298"/>
            <a:ext cx="4800473" cy="4800474"/>
          </a:xfrm>
          <a:custGeom>
            <a:rect b="b" l="l" r="r" t="t"/>
            <a:pathLst>
              <a:path extrusionOk="0" h="21600" w="21600">
                <a:moveTo>
                  <a:pt x="10800" y="0"/>
                </a:moveTo>
                <a:lnTo>
                  <a:pt x="21600" y="21600"/>
                </a:lnTo>
                <a:lnTo>
                  <a:pt x="0" y="21600"/>
                </a:lnTo>
                <a:close/>
              </a:path>
            </a:pathLst>
          </a:cu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dult-blur-business-woman-1181690 (1).jpg" id="195" name="Google Shape;195;p24"/>
          <p:cNvPicPr preferRelativeResize="0"/>
          <p:nvPr/>
        </p:nvPicPr>
        <p:blipFill rotWithShape="1">
          <a:blip r:embed="rId3">
            <a:alphaModFix/>
          </a:blip>
          <a:srcRect b="29005" l="36275" r="7876" t="8005"/>
          <a:stretch/>
        </p:blipFill>
        <p:spPr>
          <a:xfrm>
            <a:off x="5866874" y="1504083"/>
            <a:ext cx="4495404" cy="4495404"/>
          </a:xfrm>
          <a:custGeom>
            <a:rect b="b" l="l" r="r" t="t"/>
            <a:pathLst>
              <a:path extrusionOk="0" h="21600" w="21600">
                <a:moveTo>
                  <a:pt x="10801" y="0"/>
                </a:moveTo>
                <a:lnTo>
                  <a:pt x="0" y="21600"/>
                </a:lnTo>
                <a:lnTo>
                  <a:pt x="21600" y="21600"/>
                </a:lnTo>
                <a:lnTo>
                  <a:pt x="10801" y="0"/>
                </a:lnTo>
                <a:close/>
              </a:path>
            </a:pathLst>
          </a:custGeom>
          <a:noFill/>
          <a:ln>
            <a:noFill/>
          </a:ln>
        </p:spPr>
      </p:pic>
      <p:pic>
        <p:nvPicPr>
          <p:cNvPr descr="businessman-contemporary-corporate-532220 copy.jpg" id="196" name="Google Shape;196;p24"/>
          <p:cNvPicPr preferRelativeResize="0"/>
          <p:nvPr/>
        </p:nvPicPr>
        <p:blipFill rotWithShape="1">
          <a:blip r:embed="rId4">
            <a:alphaModFix/>
          </a:blip>
          <a:srcRect b="8606" l="9338" r="12856" t="13779"/>
          <a:stretch/>
        </p:blipFill>
        <p:spPr>
          <a:xfrm>
            <a:off x="2820275" y="2778886"/>
            <a:ext cx="4495404" cy="4495404"/>
          </a:xfrm>
          <a:custGeom>
            <a:rect b="b" l="l" r="r" t="t"/>
            <a:pathLst>
              <a:path extrusionOk="0" h="21600" w="21600">
                <a:moveTo>
                  <a:pt x="10801" y="0"/>
                </a:moveTo>
                <a:lnTo>
                  <a:pt x="0" y="21600"/>
                </a:lnTo>
                <a:lnTo>
                  <a:pt x="21600" y="21600"/>
                </a:lnTo>
                <a:lnTo>
                  <a:pt x="10801" y="0"/>
                </a:lnTo>
                <a:close/>
              </a:path>
            </a:pathLst>
          </a:custGeom>
          <a:noFill/>
          <a:ln>
            <a:noFill/>
          </a:ln>
        </p:spPr>
      </p:pic>
      <p:sp>
        <p:nvSpPr>
          <p:cNvPr id="197" name="Google Shape;197;p24"/>
          <p:cNvSpPr txBox="1"/>
          <p:nvPr/>
        </p:nvSpPr>
        <p:spPr>
          <a:xfrm>
            <a:off x="8776648" y="2129584"/>
            <a:ext cx="3283932" cy="346288"/>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Maven Pro"/>
              <a:buNone/>
            </a:pPr>
            <a:r>
              <a:rPr b="0" i="0" lang="en-US" sz="2000" u="none" cap="none" strike="noStrike">
                <a:solidFill>
                  <a:srgbClr val="122C3D"/>
                </a:solidFill>
                <a:latin typeface="Maven Pro"/>
                <a:ea typeface="Maven Pro"/>
                <a:cs typeface="Maven Pro"/>
                <a:sym typeface="Maven Pro"/>
              </a:rPr>
              <a:t>Connie Webb</a:t>
            </a:r>
            <a:endParaRPr/>
          </a:p>
        </p:txBody>
      </p:sp>
      <p:sp>
        <p:nvSpPr>
          <p:cNvPr id="198" name="Google Shape;198;p24"/>
          <p:cNvSpPr txBox="1"/>
          <p:nvPr/>
        </p:nvSpPr>
        <p:spPr>
          <a:xfrm>
            <a:off x="8776648" y="2532426"/>
            <a:ext cx="3283933" cy="38438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EB Garamond"/>
              <a:buNone/>
            </a:pPr>
            <a:r>
              <a:rPr b="0" i="1" lang="en-US" sz="2000" u="none" cap="none" strike="noStrike">
                <a:solidFill>
                  <a:srgbClr val="122C3D"/>
                </a:solidFill>
                <a:latin typeface="EB Garamond"/>
                <a:ea typeface="EB Garamond"/>
                <a:cs typeface="EB Garamond"/>
                <a:sym typeface="EB Garamond"/>
              </a:rPr>
              <a:t>Finance Officer</a:t>
            </a:r>
            <a:endParaRPr/>
          </a:p>
        </p:txBody>
      </p:sp>
      <p:sp>
        <p:nvSpPr>
          <p:cNvPr id="199" name="Google Shape;199;p24"/>
          <p:cNvSpPr txBox="1"/>
          <p:nvPr/>
        </p:nvSpPr>
        <p:spPr>
          <a:xfrm>
            <a:off x="3344174" y="7779090"/>
            <a:ext cx="6332280" cy="10447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Management Team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5"/>
          <p:cNvSpPr txBox="1"/>
          <p:nvPr/>
        </p:nvSpPr>
        <p:spPr>
          <a:xfrm>
            <a:off x="3228177" y="2145939"/>
            <a:ext cx="6548446" cy="10447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Company Milestones</a:t>
            </a:r>
            <a:endParaRPr/>
          </a:p>
        </p:txBody>
      </p:sp>
      <p:graphicFrame>
        <p:nvGraphicFramePr>
          <p:cNvPr id="205" name="Google Shape;205;p25"/>
          <p:cNvGraphicFramePr/>
          <p:nvPr/>
        </p:nvGraphicFramePr>
        <p:xfrm>
          <a:off x="1146257" y="3766945"/>
          <a:ext cx="3000000" cy="3000000"/>
        </p:xfrm>
        <a:graphic>
          <a:graphicData uri="http://schemas.openxmlformats.org/drawingml/2006/table">
            <a:tbl>
              <a:tblPr firstCol="1" firstRow="1">
                <a:noFill/>
                <a:tableStyleId>{1F14BD4C-D843-492A-8604-7DAEEDE51928}</a:tableStyleId>
              </a:tblPr>
              <a:tblGrid>
                <a:gridCol w="5356150"/>
                <a:gridCol w="5356150"/>
              </a:tblGrid>
              <a:tr h="1606900">
                <a:tc>
                  <a:txBody>
                    <a:bodyPr/>
                    <a:lstStyle/>
                    <a:p>
                      <a:pPr indent="0" lvl="0" marL="0" marR="0" rtl="0" algn="ctr">
                        <a:lnSpc>
                          <a:spcPct val="100000"/>
                        </a:lnSpc>
                        <a:spcBef>
                          <a:spcPts val="0"/>
                        </a:spcBef>
                        <a:spcAft>
                          <a:spcPts val="0"/>
                        </a:spcAft>
                        <a:buClr>
                          <a:srgbClr val="FFFFFF"/>
                        </a:buClr>
                        <a:buSzPts val="2000"/>
                        <a:buFont typeface="EB Garamond"/>
                        <a:buNone/>
                      </a:pPr>
                      <a:r>
                        <a:rPr b="1" lang="en-US" sz="2000" u="none" cap="none" strike="noStrike">
                          <a:solidFill>
                            <a:srgbClr val="FFFFFF"/>
                          </a:solidFill>
                          <a:latin typeface="EB Garamond"/>
                          <a:ea typeface="EB Garamond"/>
                          <a:cs typeface="EB Garamond"/>
                          <a:sym typeface="EB Garamond"/>
                        </a:rPr>
                        <a:t>Short-Term Goals</a:t>
                      </a:r>
                      <a:endParaRPr/>
                    </a:p>
                  </a:txBody>
                  <a:tcPr marT="50800" marB="50800" marR="50800" marL="50800" anchor="ctr">
                    <a:lnL cap="flat" cmpd="sng" w="9525">
                      <a:solidFill>
                        <a:srgbClr val="000000"/>
                      </a:solidFill>
                      <a:prstDash val="solid"/>
                      <a:round/>
                      <a:headEnd len="sm" w="sm" type="none"/>
                      <a:tailEnd len="sm" w="sm" type="none"/>
                    </a:lnL>
                    <a:solidFill>
                      <a:srgbClr val="AA201B"/>
                    </a:solidFill>
                  </a:tcPr>
                </a:tc>
                <a:tc>
                  <a:txBody>
                    <a:bodyPr/>
                    <a:lstStyle/>
                    <a:p>
                      <a:pPr indent="0" lvl="0" marL="0" marR="0" rtl="0" algn="ctr">
                        <a:lnSpc>
                          <a:spcPct val="100000"/>
                        </a:lnSpc>
                        <a:spcBef>
                          <a:spcPts val="0"/>
                        </a:spcBef>
                        <a:spcAft>
                          <a:spcPts val="0"/>
                        </a:spcAft>
                        <a:buClr>
                          <a:srgbClr val="FFFFFF"/>
                        </a:buClr>
                        <a:buSzPts val="2000"/>
                        <a:buFont typeface="EB Garamond"/>
                        <a:buNone/>
                      </a:pPr>
                      <a:r>
                        <a:rPr b="1" lang="en-US" sz="2000" u="none" cap="none" strike="noStrike">
                          <a:solidFill>
                            <a:srgbClr val="FFFFFF"/>
                          </a:solidFill>
                          <a:latin typeface="EB Garamond"/>
                          <a:ea typeface="EB Garamond"/>
                          <a:cs typeface="EB Garamond"/>
                          <a:sym typeface="EB Garamond"/>
                        </a:rPr>
                        <a:t>Milestones</a:t>
                      </a:r>
                      <a:endParaRPr/>
                    </a:p>
                  </a:txBody>
                  <a:tcPr marT="50800" marB="50800" marR="50800" marL="50800" anchor="ctr">
                    <a:lnR cap="flat" cmpd="sng" w="9525">
                      <a:solidFill>
                        <a:srgbClr val="000000"/>
                      </a:solidFill>
                      <a:prstDash val="solid"/>
                      <a:round/>
                      <a:headEnd len="sm" w="sm" type="none"/>
                      <a:tailEnd len="sm" w="sm" type="none"/>
                    </a:lnR>
                    <a:solidFill>
                      <a:srgbClr val="EFA32F"/>
                    </a:solidFill>
                  </a:tcPr>
                </a:tc>
              </a:tr>
              <a:tr h="1606900">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Gather initial labor force for the restaurant opening</a:t>
                      </a:r>
                      <a:endParaRPr/>
                    </a:p>
                  </a:txBody>
                  <a:tcPr marT="50800" marB="50800" marR="50800" marL="50800" anchor="ctr"/>
                </a:tc>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 Hired kitchen and admin staff on November 23, 2018</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 Employee orientation and training in the first week</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 of December until the present</a:t>
                      </a:r>
                      <a:endParaRPr/>
                    </a:p>
                  </a:txBody>
                  <a:tcPr marT="50800" marB="50800" marR="50800" marL="50800" anchor="ctr">
                    <a:lnR cap="flat" cmpd="sng" w="9525">
                      <a:solidFill>
                        <a:srgbClr val="000000"/>
                      </a:solidFill>
                      <a:prstDash val="solid"/>
                      <a:round/>
                      <a:headEnd len="sm" w="sm" type="none"/>
                      <a:tailEnd len="sm" w="sm" type="none"/>
                    </a:lnR>
                  </a:tcPr>
                </a:tc>
              </a:tr>
              <a:tr h="1606900">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Know more about the main competitors in the area</a:t>
                      </a:r>
                      <a:endParaRPr/>
                    </a:p>
                  </a:txBody>
                  <a:tcPr marT="50800" marB="50800" marR="50800" marL="50800" anchor="ct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 Conducted primary market research for </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the whole month of November</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 Discussed the development of a marketing plan </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with the marketing team</a:t>
                      </a:r>
                      <a:br>
                        <a:rPr lang="en-US" sz="1300" u="none" cap="none" strike="noStrike">
                          <a:latin typeface="Maven Pro"/>
                          <a:ea typeface="Maven Pro"/>
                          <a:cs typeface="Maven Pro"/>
                          <a:sym typeface="Maven Pro"/>
                        </a:rPr>
                      </a:br>
                      <a:endParaRPr/>
                    </a:p>
                  </a:txBody>
                  <a:tcPr marT="50800" marB="50800" marR="50800" marL="50800" anchor="ctr">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
        <p:nvSpPr>
          <p:cNvPr id="206" name="Google Shape;206;p25"/>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07" name="Google Shape;207;p25"/>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6"/>
          <p:cNvSpPr txBox="1"/>
          <p:nvPr/>
        </p:nvSpPr>
        <p:spPr>
          <a:xfrm>
            <a:off x="3228177" y="2145939"/>
            <a:ext cx="6548446" cy="10447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Company Milestones</a:t>
            </a:r>
            <a:endParaRPr/>
          </a:p>
        </p:txBody>
      </p:sp>
      <p:graphicFrame>
        <p:nvGraphicFramePr>
          <p:cNvPr id="213" name="Google Shape;213;p26"/>
          <p:cNvGraphicFramePr/>
          <p:nvPr/>
        </p:nvGraphicFramePr>
        <p:xfrm>
          <a:off x="1146257" y="3766945"/>
          <a:ext cx="3000000" cy="3000000"/>
        </p:xfrm>
        <a:graphic>
          <a:graphicData uri="http://schemas.openxmlformats.org/drawingml/2006/table">
            <a:tbl>
              <a:tblPr firstCol="1" firstRow="1">
                <a:noFill/>
                <a:tableStyleId>{1F14BD4C-D843-492A-8604-7DAEEDE51928}</a:tableStyleId>
              </a:tblPr>
              <a:tblGrid>
                <a:gridCol w="4973150"/>
                <a:gridCol w="5739125"/>
              </a:tblGrid>
              <a:tr h="1606900">
                <a:tc>
                  <a:txBody>
                    <a:bodyPr/>
                    <a:lstStyle/>
                    <a:p>
                      <a:pPr indent="0" lvl="0" marL="0" marR="0" rtl="0" algn="ctr">
                        <a:lnSpc>
                          <a:spcPct val="100000"/>
                        </a:lnSpc>
                        <a:spcBef>
                          <a:spcPts val="0"/>
                        </a:spcBef>
                        <a:spcAft>
                          <a:spcPts val="0"/>
                        </a:spcAft>
                        <a:buClr>
                          <a:srgbClr val="FFFFFF"/>
                        </a:buClr>
                        <a:buSzPts val="2000"/>
                        <a:buFont typeface="EB Garamond"/>
                        <a:buNone/>
                      </a:pPr>
                      <a:r>
                        <a:rPr b="1" lang="en-US" sz="2000" u="none" cap="none" strike="noStrike">
                          <a:solidFill>
                            <a:srgbClr val="FFFFFF"/>
                          </a:solidFill>
                          <a:latin typeface="EB Garamond"/>
                          <a:ea typeface="EB Garamond"/>
                          <a:cs typeface="EB Garamond"/>
                          <a:sym typeface="EB Garamond"/>
                        </a:rPr>
                        <a:t>Long-Term Goals</a:t>
                      </a:r>
                      <a:endParaRPr/>
                    </a:p>
                  </a:txBody>
                  <a:tcPr marT="50800" marB="50800" marR="50800" marL="50800" anchor="ctr">
                    <a:lnL cap="flat" cmpd="sng" w="9525">
                      <a:solidFill>
                        <a:srgbClr val="000000"/>
                      </a:solidFill>
                      <a:prstDash val="solid"/>
                      <a:round/>
                      <a:headEnd len="sm" w="sm" type="none"/>
                      <a:tailEnd len="sm" w="sm" type="none"/>
                    </a:lnL>
                    <a:solidFill>
                      <a:srgbClr val="AA201B"/>
                    </a:solidFill>
                  </a:tcPr>
                </a:tc>
                <a:tc>
                  <a:txBody>
                    <a:bodyPr/>
                    <a:lstStyle/>
                    <a:p>
                      <a:pPr indent="0" lvl="0" marL="0" marR="0" rtl="0" algn="ctr">
                        <a:lnSpc>
                          <a:spcPct val="100000"/>
                        </a:lnSpc>
                        <a:spcBef>
                          <a:spcPts val="0"/>
                        </a:spcBef>
                        <a:spcAft>
                          <a:spcPts val="0"/>
                        </a:spcAft>
                        <a:buClr>
                          <a:srgbClr val="FFFFFF"/>
                        </a:buClr>
                        <a:buSzPts val="2000"/>
                        <a:buFont typeface="EB Garamond"/>
                        <a:buNone/>
                      </a:pPr>
                      <a:r>
                        <a:rPr b="1" lang="en-US" sz="2000" u="none" cap="none" strike="noStrike">
                          <a:solidFill>
                            <a:srgbClr val="FFFFFF"/>
                          </a:solidFill>
                          <a:latin typeface="EB Garamond"/>
                          <a:ea typeface="EB Garamond"/>
                          <a:cs typeface="EB Garamond"/>
                          <a:sym typeface="EB Garamond"/>
                        </a:rPr>
                        <a:t>Milestones</a:t>
                      </a:r>
                      <a:endParaRPr/>
                    </a:p>
                  </a:txBody>
                  <a:tcPr marT="50800" marB="50800" marR="50800" marL="50800" anchor="ctr">
                    <a:lnR cap="flat" cmpd="sng" w="9525">
                      <a:solidFill>
                        <a:srgbClr val="000000"/>
                      </a:solidFill>
                      <a:prstDash val="solid"/>
                      <a:round/>
                      <a:headEnd len="sm" w="sm" type="none"/>
                      <a:tailEnd len="sm" w="sm" type="none"/>
                    </a:lnR>
                    <a:solidFill>
                      <a:srgbClr val="EFA32F"/>
                    </a:solidFill>
                  </a:tcPr>
                </a:tc>
              </a:tr>
              <a:tr h="1606900">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Achieve positive customer feedback for </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the restaurant service and products</a:t>
                      </a:r>
                      <a:endParaRPr/>
                    </a:p>
                  </a:txBody>
                  <a:tcPr marT="50800" marB="50800" marR="50800" marL="50800" anchor="ctr"/>
                </a:tc>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 Conduct research on the preferences of potential </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    customers starting in the first week of December</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 Employee training on effective customer service</a:t>
                      </a:r>
                      <a:endParaRPr/>
                    </a:p>
                  </a:txBody>
                  <a:tcPr marT="50800" marB="50800" marR="50800" marL="50800" anchor="ctr">
                    <a:lnR cap="flat" cmpd="sng" w="9525">
                      <a:solidFill>
                        <a:srgbClr val="000000"/>
                      </a:solidFill>
                      <a:prstDash val="solid"/>
                      <a:round/>
                      <a:headEnd len="sm" w="sm" type="none"/>
                      <a:tailEnd len="sm" w="sm" type="none"/>
                    </a:lnR>
                  </a:tcPr>
                </a:tc>
              </a:tr>
              <a:tr h="1606900">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Achieve a steady 3-5% increase in sales </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every quarter for the fiscal year 2019</a:t>
                      </a:r>
                      <a:endParaRPr/>
                    </a:p>
                  </a:txBody>
                  <a:tcPr marT="50800" marB="50800" marR="50800" marL="50800" anchor="ct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 Execute the sales and marketing plans for the fiscal year (ongoing)</a:t>
                      </a: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 Initial sales plan for Q1 and Q2 of 2019 submitted for approval (December 12, 2018)</a:t>
                      </a:r>
                      <a:br>
                        <a:rPr lang="en-US" sz="1300" u="none" cap="none" strike="noStrike">
                          <a:latin typeface="Maven Pro"/>
                          <a:ea typeface="Maven Pro"/>
                          <a:cs typeface="Maven Pro"/>
                          <a:sym typeface="Maven Pro"/>
                        </a:rPr>
                      </a:br>
                      <a:endParaRPr/>
                    </a:p>
                  </a:txBody>
                  <a:tcPr marT="50800" marB="50800" marR="50800" marL="50800" anchor="ctr">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
        <p:nvSpPr>
          <p:cNvPr id="214" name="Google Shape;214;p26"/>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15" name="Google Shape;215;p26"/>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7"/>
          <p:cNvSpPr txBox="1"/>
          <p:nvPr/>
        </p:nvSpPr>
        <p:spPr>
          <a:xfrm>
            <a:off x="1095031" y="6929054"/>
            <a:ext cx="5320144" cy="1768687"/>
          </a:xfrm>
          <a:prstGeom prst="rect">
            <a:avLst/>
          </a:prstGeom>
          <a:noFill/>
          <a:ln>
            <a:noFill/>
          </a:ln>
        </p:spPr>
        <p:txBody>
          <a:bodyPr anchorCtr="0" anchor="ctr" bIns="27075" lIns="27075" spcFirstLastPara="1" rIns="27075" wrap="square" tIns="27075">
            <a:noAutofit/>
          </a:bodyPr>
          <a:lstStyle/>
          <a:p>
            <a:pPr indent="0" lvl="0" marL="0" marR="0" rtl="0" algn="just">
              <a:lnSpc>
                <a:spcPct val="11875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Everyone is family here at Restaurante de Mexico." This follows the business philosophy of enjoying a meal in the spirit of togetherness. The proximity of Restaurante de Mexico to its primary target market is also a strong selling point since its main competitors are located mostly in Charlotte &amp; Greensboro.</a:t>
            </a:r>
            <a:endParaRPr/>
          </a:p>
        </p:txBody>
      </p:sp>
      <p:sp>
        <p:nvSpPr>
          <p:cNvPr id="221" name="Google Shape;221;p27"/>
          <p:cNvSpPr txBox="1"/>
          <p:nvPr/>
        </p:nvSpPr>
        <p:spPr>
          <a:xfrm>
            <a:off x="1067506" y="4698167"/>
            <a:ext cx="4640270" cy="2035387"/>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Value Proposition</a:t>
            </a:r>
            <a:endParaRPr/>
          </a:p>
        </p:txBody>
      </p:sp>
      <p:sp>
        <p:nvSpPr>
          <p:cNvPr id="222" name="Google Shape;222;p27"/>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23" name="Google Shape;223;p27"/>
          <p:cNvSpPr txBox="1"/>
          <p:nvPr/>
        </p:nvSpPr>
        <p:spPr>
          <a:xfrm>
            <a:off x="1850525" y="1134533"/>
            <a:ext cx="3809157"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Products and Services</a:t>
            </a:r>
            <a:endParaRPr/>
          </a:p>
        </p:txBody>
      </p:sp>
      <p:pic>
        <p:nvPicPr>
          <p:cNvPr descr="adult-bar-beautiful-1537635.jpg" id="224" name="Google Shape;224;p27"/>
          <p:cNvPicPr preferRelativeResize="0"/>
          <p:nvPr/>
        </p:nvPicPr>
        <p:blipFill rotWithShape="1">
          <a:blip r:embed="rId3">
            <a:alphaModFix/>
          </a:blip>
          <a:srcRect b="43579" l="31012" r="24119" t="0"/>
          <a:stretch/>
        </p:blipFill>
        <p:spPr>
          <a:xfrm>
            <a:off x="5588297" y="-1"/>
            <a:ext cx="5543154" cy="5502971"/>
          </a:xfrm>
          <a:custGeom>
            <a:rect b="b" l="l" r="r" t="t"/>
            <a:pathLst>
              <a:path extrusionOk="0" h="21600" w="21600">
                <a:moveTo>
                  <a:pt x="10722" y="0"/>
                </a:moveTo>
                <a:lnTo>
                  <a:pt x="0" y="21600"/>
                </a:lnTo>
                <a:lnTo>
                  <a:pt x="21600" y="21600"/>
                </a:lnTo>
                <a:lnTo>
                  <a:pt x="10878" y="0"/>
                </a:lnTo>
                <a:lnTo>
                  <a:pt x="10722" y="0"/>
                </a:lnTo>
                <a:close/>
              </a:path>
            </a:pathLst>
          </a:custGeom>
          <a:noFill/>
          <a:ln>
            <a:noFill/>
          </a:ln>
        </p:spPr>
      </p:pic>
      <p:pic>
        <p:nvPicPr>
          <p:cNvPr descr="cheese-delicious-dinner-2232.jpg" id="225" name="Google Shape;225;p27"/>
          <p:cNvPicPr preferRelativeResize="0"/>
          <p:nvPr/>
        </p:nvPicPr>
        <p:blipFill rotWithShape="1">
          <a:blip r:embed="rId4">
            <a:alphaModFix/>
          </a:blip>
          <a:srcRect b="3379" l="30938" r="4423" t="147"/>
          <a:stretch/>
        </p:blipFill>
        <p:spPr>
          <a:xfrm>
            <a:off x="8958030" y="1644552"/>
            <a:ext cx="8142686" cy="8142685"/>
          </a:xfrm>
          <a:custGeom>
            <a:rect b="b" l="l" r="r" t="t"/>
            <a:pathLst>
              <a:path extrusionOk="0" h="21600" w="21600">
                <a:moveTo>
                  <a:pt x="10799" y="0"/>
                </a:moveTo>
                <a:lnTo>
                  <a:pt x="0" y="21600"/>
                </a:lnTo>
                <a:lnTo>
                  <a:pt x="21600" y="21600"/>
                </a:lnTo>
                <a:lnTo>
                  <a:pt x="10799" y="0"/>
                </a:lnTo>
                <a:close/>
              </a:path>
            </a:pathLst>
          </a:custGeom>
          <a:noFill/>
          <a:ln>
            <a:noFill/>
          </a:ln>
        </p:spPr>
      </p:pic>
      <p:sp>
        <p:nvSpPr>
          <p:cNvPr id="226" name="Google Shape;226;p27"/>
          <p:cNvSpPr/>
          <p:nvPr/>
        </p:nvSpPr>
        <p:spPr>
          <a:xfrm rot="10800000">
            <a:off x="8219361" y="-250693"/>
            <a:ext cx="5778818" cy="5762494"/>
          </a:xfrm>
          <a:custGeom>
            <a:rect b="b" l="l" r="r" t="t"/>
            <a:pathLst>
              <a:path extrusionOk="0" h="21600" w="21600">
                <a:moveTo>
                  <a:pt x="10800" y="0"/>
                </a:moveTo>
                <a:lnTo>
                  <a:pt x="21600" y="21600"/>
                </a:lnTo>
                <a:lnTo>
                  <a:pt x="0" y="21600"/>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28"/>
          <p:cNvSpPr txBox="1"/>
          <p:nvPr/>
        </p:nvSpPr>
        <p:spPr>
          <a:xfrm>
            <a:off x="1095031" y="7158077"/>
            <a:ext cx="5320144" cy="1471508"/>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The restaurant owners are confident that the target customers can afford the fairly priced offerings. Each price has been computed considering the costs for making the dish (ingredients, labor, profit). Price bundling will be utilized in the special menu offering.</a:t>
            </a:r>
            <a:endParaRPr/>
          </a:p>
        </p:txBody>
      </p:sp>
      <p:sp>
        <p:nvSpPr>
          <p:cNvPr id="232" name="Google Shape;232;p28"/>
          <p:cNvSpPr txBox="1"/>
          <p:nvPr/>
        </p:nvSpPr>
        <p:spPr>
          <a:xfrm>
            <a:off x="1067506" y="4799767"/>
            <a:ext cx="4640270" cy="2035387"/>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Pricing</a:t>
            </a:r>
            <a:endParaRPr/>
          </a:p>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Strategy</a:t>
            </a:r>
            <a:endParaRPr/>
          </a:p>
        </p:txBody>
      </p:sp>
      <p:sp>
        <p:nvSpPr>
          <p:cNvPr id="233" name="Google Shape;233;p28"/>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34" name="Google Shape;234;p28"/>
          <p:cNvSpPr txBox="1"/>
          <p:nvPr/>
        </p:nvSpPr>
        <p:spPr>
          <a:xfrm>
            <a:off x="1850525" y="1134533"/>
            <a:ext cx="3809157"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Products and Services</a:t>
            </a:r>
            <a:endParaRPr/>
          </a:p>
        </p:txBody>
      </p:sp>
      <p:sp>
        <p:nvSpPr>
          <p:cNvPr id="235" name="Google Shape;235;p28"/>
          <p:cNvSpPr/>
          <p:nvPr/>
        </p:nvSpPr>
        <p:spPr>
          <a:xfrm rot="10800000">
            <a:off x="7415807" y="5585485"/>
            <a:ext cx="5630930" cy="5630930"/>
          </a:xfrm>
          <a:custGeom>
            <a:rect b="b" l="l" r="r" t="t"/>
            <a:pathLst>
              <a:path extrusionOk="0" h="21600" w="21600">
                <a:moveTo>
                  <a:pt x="0" y="0"/>
                </a:moveTo>
                <a:lnTo>
                  <a:pt x="0" y="21600"/>
                </a:lnTo>
                <a:lnTo>
                  <a:pt x="21600" y="21600"/>
                </a:lnTo>
                <a:close/>
              </a:path>
            </a:pathLst>
          </a:cu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diner-dining-dinner-761854.jpg" id="236" name="Google Shape;236;p28"/>
          <p:cNvPicPr preferRelativeResize="0"/>
          <p:nvPr/>
        </p:nvPicPr>
        <p:blipFill rotWithShape="1">
          <a:blip r:embed="rId3">
            <a:alphaModFix/>
          </a:blip>
          <a:srcRect b="22901" l="26728" r="21346" t="0"/>
          <a:stretch/>
        </p:blipFill>
        <p:spPr>
          <a:xfrm>
            <a:off x="7415807" y="-12533"/>
            <a:ext cx="5630864" cy="5607016"/>
          </a:xfrm>
          <a:custGeom>
            <a:rect b="b" l="l" r="r" t="t"/>
            <a:pathLst>
              <a:path extrusionOk="0" h="21600" w="21600">
                <a:moveTo>
                  <a:pt x="0" y="0"/>
                </a:moveTo>
                <a:lnTo>
                  <a:pt x="0" y="21600"/>
                </a:lnTo>
                <a:lnTo>
                  <a:pt x="21600" y="21600"/>
                </a:lnTo>
                <a:lnTo>
                  <a:pt x="91" y="0"/>
                </a:lnTo>
                <a:lnTo>
                  <a:pt x="0" y="0"/>
                </a:lnTo>
                <a:close/>
              </a:path>
            </a:pathLst>
          </a:custGeom>
          <a:noFill/>
          <a:ln>
            <a:noFill/>
          </a:ln>
        </p:spPr>
      </p:pic>
      <p:sp>
        <p:nvSpPr>
          <p:cNvPr id="237" name="Google Shape;237;p28"/>
          <p:cNvSpPr/>
          <p:nvPr/>
        </p:nvSpPr>
        <p:spPr>
          <a:xfrm rot="10800000">
            <a:off x="10836341" y="3396026"/>
            <a:ext cx="5630929" cy="5630929"/>
          </a:xfrm>
          <a:custGeom>
            <a:rect b="b" l="l" r="r" t="t"/>
            <a:pathLst>
              <a:path extrusionOk="0" h="21600" w="21600">
                <a:moveTo>
                  <a:pt x="0" y="0"/>
                </a:moveTo>
                <a:lnTo>
                  <a:pt x="0" y="21600"/>
                </a:lnTo>
                <a:lnTo>
                  <a:pt x="21600" y="21600"/>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9"/>
          <p:cNvSpPr txBox="1"/>
          <p:nvPr/>
        </p:nvSpPr>
        <p:spPr>
          <a:xfrm>
            <a:off x="7085051" y="4880530"/>
            <a:ext cx="4400518" cy="2957408"/>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Considering the size of Hickory, marketing the Restaurante de Mexico brand will involve mostly traditional means such as print advertisements &amp; word-of-mouth announcements. To stick with the traditional Mexican vibe, a fiesta will be held at the town square. Door-to-door sampling will also be done by the general manager &amp; executive chef themselves along with a couple of assistants.  </a:t>
            </a:r>
            <a:endParaRPr/>
          </a:p>
        </p:txBody>
      </p:sp>
      <p:sp>
        <p:nvSpPr>
          <p:cNvPr id="243" name="Google Shape;243;p29"/>
          <p:cNvSpPr txBox="1"/>
          <p:nvPr/>
        </p:nvSpPr>
        <p:spPr>
          <a:xfrm>
            <a:off x="7057525" y="3608844"/>
            <a:ext cx="4738235" cy="97804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Marketing Plan</a:t>
            </a:r>
            <a:endParaRPr/>
          </a:p>
        </p:txBody>
      </p:sp>
      <p:sp>
        <p:nvSpPr>
          <p:cNvPr id="244" name="Google Shape;244;p29"/>
          <p:cNvSpPr/>
          <p:nvPr/>
        </p:nvSpPr>
        <p:spPr>
          <a:xfrm rot="3814657">
            <a:off x="3980296" y="1961527"/>
            <a:ext cx="2787989" cy="2787988"/>
          </a:xfrm>
          <a:custGeom>
            <a:rect b="b" l="l" r="r" t="t"/>
            <a:pathLst>
              <a:path extrusionOk="0" h="21600" w="21600">
                <a:moveTo>
                  <a:pt x="10800" y="0"/>
                </a:moveTo>
                <a:lnTo>
                  <a:pt x="21600" y="21600"/>
                </a:lnTo>
                <a:lnTo>
                  <a:pt x="0" y="21600"/>
                </a:lnTo>
                <a:close/>
              </a:path>
            </a:pathLst>
          </a:cu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bakery-bar-breads-2253643.jpg" id="245" name="Google Shape;245;p29"/>
          <p:cNvPicPr preferRelativeResize="0"/>
          <p:nvPr/>
        </p:nvPicPr>
        <p:blipFill rotWithShape="1">
          <a:blip r:embed="rId3">
            <a:alphaModFix/>
          </a:blip>
          <a:srcRect b="31050" l="18913" r="2768" t="10211"/>
          <a:stretch/>
        </p:blipFill>
        <p:spPr>
          <a:xfrm>
            <a:off x="-800630" y="2721570"/>
            <a:ext cx="8611792" cy="8611791"/>
          </a:xfrm>
          <a:custGeom>
            <a:rect b="b" l="l" r="r" t="t"/>
            <a:pathLst>
              <a:path extrusionOk="0" h="21600" w="21600">
                <a:moveTo>
                  <a:pt x="10800" y="0"/>
                </a:moveTo>
                <a:lnTo>
                  <a:pt x="0" y="21600"/>
                </a:lnTo>
                <a:lnTo>
                  <a:pt x="21600" y="21600"/>
                </a:lnTo>
                <a:lnTo>
                  <a:pt x="10800" y="0"/>
                </a:lnTo>
                <a:close/>
              </a:path>
            </a:pathLst>
          </a:custGeom>
          <a:noFill/>
          <a:ln>
            <a:noFill/>
          </a:ln>
        </p:spPr>
      </p:pic>
      <p:sp>
        <p:nvSpPr>
          <p:cNvPr id="246" name="Google Shape;246;p29"/>
          <p:cNvSpPr/>
          <p:nvPr/>
        </p:nvSpPr>
        <p:spPr>
          <a:xfrm rot="3814656">
            <a:off x="5693894" y="-1155306"/>
            <a:ext cx="3346012" cy="3346012"/>
          </a:xfrm>
          <a:custGeom>
            <a:rect b="b" l="l" r="r" t="t"/>
            <a:pathLst>
              <a:path extrusionOk="0" h="21600" w="21600">
                <a:moveTo>
                  <a:pt x="10800" y="0"/>
                </a:moveTo>
                <a:lnTo>
                  <a:pt x="21600" y="21600"/>
                </a:lnTo>
                <a:lnTo>
                  <a:pt x="0" y="21600"/>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47" name="Google Shape;247;p29"/>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48" name="Google Shape;248;p29"/>
          <p:cNvSpPr txBox="1"/>
          <p:nvPr/>
        </p:nvSpPr>
        <p:spPr>
          <a:xfrm>
            <a:off x="1850525" y="1134533"/>
            <a:ext cx="3809157"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Products and Services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0"/>
          <p:cNvSpPr txBox="1"/>
          <p:nvPr/>
        </p:nvSpPr>
        <p:spPr>
          <a:xfrm>
            <a:off x="1146747" y="5138340"/>
            <a:ext cx="3680542" cy="3254588"/>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A recent study revealed that more people prefer casual &amp; affordable dining with dishes served in small plates. A growing trend in Mexican restaurants is to offer fusion menu, combining Mexican with either Japanese or Chinese dishes. Online applications are also changing the restaurant business. Restaurante de Mexico will focus in providing casual &amp; affordable dishes.</a:t>
            </a:r>
            <a:endParaRPr/>
          </a:p>
        </p:txBody>
      </p:sp>
      <p:sp>
        <p:nvSpPr>
          <p:cNvPr id="254" name="Google Shape;254;p30"/>
          <p:cNvSpPr txBox="1"/>
          <p:nvPr/>
        </p:nvSpPr>
        <p:spPr>
          <a:xfrm>
            <a:off x="1119221" y="2788073"/>
            <a:ext cx="3223823" cy="20353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Marketing </a:t>
            </a:r>
            <a:endParaRPr/>
          </a:p>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Research</a:t>
            </a:r>
            <a:endParaRPr/>
          </a:p>
        </p:txBody>
      </p:sp>
      <p:sp>
        <p:nvSpPr>
          <p:cNvPr id="255" name="Google Shape;255;p30"/>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56" name="Google Shape;256;p30"/>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Execution</a:t>
            </a:r>
            <a:endParaRPr/>
          </a:p>
        </p:txBody>
      </p:sp>
      <p:pic>
        <p:nvPicPr>
          <p:cNvPr descr="architecture-dining-furniture-1581384.jpg" id="257" name="Google Shape;257;p30"/>
          <p:cNvPicPr preferRelativeResize="0"/>
          <p:nvPr/>
        </p:nvPicPr>
        <p:blipFill rotWithShape="1">
          <a:blip r:embed="rId3">
            <a:alphaModFix/>
          </a:blip>
          <a:srcRect b="12478" l="0" r="0" t="12478"/>
          <a:stretch/>
        </p:blipFill>
        <p:spPr>
          <a:xfrm>
            <a:off x="5785643" y="1819275"/>
            <a:ext cx="6111479" cy="6115051"/>
          </a:xfrm>
          <a:custGeom>
            <a:rect b="b" l="l" r="r" t="t"/>
            <a:pathLst>
              <a:path extrusionOk="0" h="21600" w="21600">
                <a:moveTo>
                  <a:pt x="10806" y="0"/>
                </a:moveTo>
                <a:lnTo>
                  <a:pt x="5514" y="5289"/>
                </a:lnTo>
                <a:lnTo>
                  <a:pt x="10806" y="10579"/>
                </a:lnTo>
                <a:lnTo>
                  <a:pt x="16099" y="5289"/>
                </a:lnTo>
                <a:lnTo>
                  <a:pt x="10806" y="0"/>
                </a:lnTo>
                <a:close/>
                <a:moveTo>
                  <a:pt x="5292" y="5511"/>
                </a:moveTo>
                <a:lnTo>
                  <a:pt x="0" y="10800"/>
                </a:lnTo>
                <a:lnTo>
                  <a:pt x="5292" y="16089"/>
                </a:lnTo>
                <a:lnTo>
                  <a:pt x="10585" y="10800"/>
                </a:lnTo>
                <a:lnTo>
                  <a:pt x="5292" y="5511"/>
                </a:lnTo>
                <a:close/>
                <a:moveTo>
                  <a:pt x="16308" y="5511"/>
                </a:moveTo>
                <a:lnTo>
                  <a:pt x="11015" y="10800"/>
                </a:lnTo>
                <a:lnTo>
                  <a:pt x="16308" y="16089"/>
                </a:lnTo>
                <a:lnTo>
                  <a:pt x="21600" y="10800"/>
                </a:lnTo>
                <a:lnTo>
                  <a:pt x="16308" y="5511"/>
                </a:lnTo>
                <a:close/>
                <a:moveTo>
                  <a:pt x="10794" y="11021"/>
                </a:moveTo>
                <a:lnTo>
                  <a:pt x="5501" y="16311"/>
                </a:lnTo>
                <a:lnTo>
                  <a:pt x="10794" y="21600"/>
                </a:lnTo>
                <a:lnTo>
                  <a:pt x="16086" y="16311"/>
                </a:lnTo>
                <a:lnTo>
                  <a:pt x="10794" y="11021"/>
                </a:lnTo>
                <a:close/>
              </a:path>
            </a:pathLst>
          </a:custGeom>
          <a:noFill/>
          <a:ln>
            <a:noFill/>
          </a:ln>
        </p:spPr>
      </p:pic>
      <p:sp>
        <p:nvSpPr>
          <p:cNvPr id="258" name="Google Shape;258;p30"/>
          <p:cNvSpPr/>
          <p:nvPr/>
        </p:nvSpPr>
        <p:spPr>
          <a:xfrm rot="2700000">
            <a:off x="8368588" y="4404006"/>
            <a:ext cx="945590" cy="945589"/>
          </a:xfrm>
          <a:prstGeom prst="rect">
            <a:avLst/>
          </a:prstGeom>
          <a:solidFill>
            <a:srgbClr val="EFA32F"/>
          </a:solid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1"/>
          <p:cNvSpPr txBox="1"/>
          <p:nvPr/>
        </p:nvSpPr>
        <p:spPr>
          <a:xfrm>
            <a:off x="3228177" y="2145939"/>
            <a:ext cx="6548446" cy="10447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Market Research</a:t>
            </a:r>
            <a:endParaRPr/>
          </a:p>
        </p:txBody>
      </p:sp>
      <p:graphicFrame>
        <p:nvGraphicFramePr>
          <p:cNvPr id="264" name="Google Shape;264;p31"/>
          <p:cNvGraphicFramePr/>
          <p:nvPr/>
        </p:nvGraphicFramePr>
        <p:xfrm>
          <a:off x="722924" y="3766945"/>
          <a:ext cx="3000000" cy="3000000"/>
        </p:xfrm>
        <a:graphic>
          <a:graphicData uri="http://schemas.openxmlformats.org/drawingml/2006/table">
            <a:tbl>
              <a:tblPr firstCol="1" firstRow="1">
                <a:noFill/>
                <a:tableStyleId>{1F14BD4C-D843-492A-8604-7DAEEDE51928}</a:tableStyleId>
              </a:tblPr>
              <a:tblGrid>
                <a:gridCol w="1758775"/>
                <a:gridCol w="2781825"/>
                <a:gridCol w="2508300"/>
                <a:gridCol w="2304975"/>
                <a:gridCol w="2205075"/>
              </a:tblGrid>
              <a:tr h="1333950">
                <a:tc>
                  <a:txBody>
                    <a:bodyPr/>
                    <a:lstStyle/>
                    <a:p>
                      <a:pPr indent="0" lvl="0" marL="0" marR="0" rtl="0" algn="ctr">
                        <a:lnSpc>
                          <a:spcPct val="100000"/>
                        </a:lnSpc>
                        <a:spcBef>
                          <a:spcPts val="0"/>
                        </a:spcBef>
                        <a:spcAft>
                          <a:spcPts val="0"/>
                        </a:spcAft>
                        <a:buClr>
                          <a:srgbClr val="FFFFFF"/>
                        </a:buClr>
                        <a:buSzPts val="2000"/>
                        <a:buFont typeface="EB Garamond"/>
                        <a:buNone/>
                      </a:pPr>
                      <a:r>
                        <a:rPr b="1" lang="en-US" sz="2000" u="none" cap="none" strike="noStrike">
                          <a:solidFill>
                            <a:srgbClr val="FFFFFF"/>
                          </a:solidFill>
                          <a:latin typeface="EB Garamond"/>
                          <a:ea typeface="EB Garamond"/>
                          <a:cs typeface="EB Garamond"/>
                          <a:sym typeface="EB Garamond"/>
                        </a:rPr>
                        <a:t>Company</a:t>
                      </a:r>
                      <a:endParaRPr/>
                    </a:p>
                  </a:txBody>
                  <a:tcPr marT="50800" marB="50800" marR="50800" marL="50800" anchor="ctr">
                    <a:lnL cap="flat" cmpd="sng" w="9525">
                      <a:solidFill>
                        <a:srgbClr val="000000"/>
                      </a:solidFill>
                      <a:prstDash val="solid"/>
                      <a:round/>
                      <a:headEnd len="sm" w="sm" type="none"/>
                      <a:tailEnd len="sm" w="sm" type="none"/>
                    </a:lnL>
                    <a:solidFill>
                      <a:srgbClr val="AA201B"/>
                    </a:solidFill>
                  </a:tcPr>
                </a:tc>
                <a:tc>
                  <a:txBody>
                    <a:bodyPr/>
                    <a:lstStyle/>
                    <a:p>
                      <a:pPr indent="0" lvl="0" marL="0" marR="0" rtl="0" algn="ctr">
                        <a:lnSpc>
                          <a:spcPct val="100000"/>
                        </a:lnSpc>
                        <a:spcBef>
                          <a:spcPts val="0"/>
                        </a:spcBef>
                        <a:spcAft>
                          <a:spcPts val="0"/>
                        </a:spcAft>
                        <a:buClr>
                          <a:srgbClr val="FFFFFF"/>
                        </a:buClr>
                        <a:buSzPts val="2000"/>
                        <a:buFont typeface="EB Garamond"/>
                        <a:buNone/>
                      </a:pPr>
                      <a:r>
                        <a:rPr b="1" lang="en-US" sz="2000" u="none" cap="none" strike="noStrike">
                          <a:solidFill>
                            <a:srgbClr val="FFFFFF"/>
                          </a:solidFill>
                          <a:latin typeface="EB Garamond"/>
                          <a:ea typeface="EB Garamond"/>
                          <a:cs typeface="EB Garamond"/>
                          <a:sym typeface="EB Garamond"/>
                        </a:rPr>
                        <a:t>Strengths</a:t>
                      </a:r>
                      <a:endParaRPr/>
                    </a:p>
                  </a:txBody>
                  <a:tcPr marT="50800" marB="50800" marR="50800" marL="50800" anchor="ctr">
                    <a:solidFill>
                      <a:srgbClr val="EFA32F"/>
                    </a:solidFill>
                  </a:tcPr>
                </a:tc>
                <a:tc>
                  <a:txBody>
                    <a:bodyPr/>
                    <a:lstStyle/>
                    <a:p>
                      <a:pPr indent="0" lvl="0" marL="0" marR="0" rtl="0" algn="ctr">
                        <a:lnSpc>
                          <a:spcPct val="100000"/>
                        </a:lnSpc>
                        <a:spcBef>
                          <a:spcPts val="0"/>
                        </a:spcBef>
                        <a:spcAft>
                          <a:spcPts val="0"/>
                        </a:spcAft>
                        <a:buClr>
                          <a:srgbClr val="FFFFFF"/>
                        </a:buClr>
                        <a:buSzPts val="2000"/>
                        <a:buFont typeface="EB Garamond"/>
                        <a:buNone/>
                      </a:pPr>
                      <a:r>
                        <a:rPr b="1" lang="en-US" sz="2000" u="none" cap="none" strike="noStrike">
                          <a:solidFill>
                            <a:srgbClr val="FFFFFF"/>
                          </a:solidFill>
                          <a:latin typeface="EB Garamond"/>
                          <a:ea typeface="EB Garamond"/>
                          <a:cs typeface="EB Garamond"/>
                          <a:sym typeface="EB Garamond"/>
                        </a:rPr>
                        <a:t>Weaknesses</a:t>
                      </a:r>
                      <a:endParaRPr/>
                    </a:p>
                  </a:txBody>
                  <a:tcPr marT="50800" marB="50800" marR="50800" marL="50800" anchor="ctr">
                    <a:solidFill>
                      <a:srgbClr val="EFA32F"/>
                    </a:solidFill>
                  </a:tcPr>
                </a:tc>
                <a:tc>
                  <a:txBody>
                    <a:bodyPr/>
                    <a:lstStyle/>
                    <a:p>
                      <a:pPr indent="0" lvl="0" marL="0" marR="0" rtl="0" algn="ctr">
                        <a:lnSpc>
                          <a:spcPct val="100000"/>
                        </a:lnSpc>
                        <a:spcBef>
                          <a:spcPts val="0"/>
                        </a:spcBef>
                        <a:spcAft>
                          <a:spcPts val="0"/>
                        </a:spcAft>
                        <a:buClr>
                          <a:srgbClr val="FFFFFF"/>
                        </a:buClr>
                        <a:buSzPts val="2000"/>
                        <a:buFont typeface="EB Garamond"/>
                        <a:buNone/>
                      </a:pPr>
                      <a:r>
                        <a:rPr b="1" lang="en-US" sz="2000" u="none" cap="none" strike="noStrike">
                          <a:solidFill>
                            <a:srgbClr val="FFFFFF"/>
                          </a:solidFill>
                          <a:latin typeface="EB Garamond"/>
                          <a:ea typeface="EB Garamond"/>
                          <a:cs typeface="EB Garamond"/>
                          <a:sym typeface="EB Garamond"/>
                        </a:rPr>
                        <a:t>Opportunities</a:t>
                      </a:r>
                      <a:endParaRPr/>
                    </a:p>
                  </a:txBody>
                  <a:tcPr marT="50800" marB="50800" marR="50800" marL="50800" anchor="ctr">
                    <a:solidFill>
                      <a:srgbClr val="EFA32F"/>
                    </a:solidFill>
                  </a:tcPr>
                </a:tc>
                <a:tc>
                  <a:txBody>
                    <a:bodyPr/>
                    <a:lstStyle/>
                    <a:p>
                      <a:pPr indent="0" lvl="0" marL="0" marR="0" rtl="0" algn="ctr">
                        <a:lnSpc>
                          <a:spcPct val="100000"/>
                        </a:lnSpc>
                        <a:spcBef>
                          <a:spcPts val="0"/>
                        </a:spcBef>
                        <a:spcAft>
                          <a:spcPts val="0"/>
                        </a:spcAft>
                        <a:buClr>
                          <a:srgbClr val="FFFFFF"/>
                        </a:buClr>
                        <a:buSzPts val="2000"/>
                        <a:buFont typeface="EB Garamond"/>
                        <a:buNone/>
                      </a:pPr>
                      <a:r>
                        <a:rPr b="1" lang="en-US" sz="2000" u="none" cap="none" strike="noStrike">
                          <a:solidFill>
                            <a:srgbClr val="FFFFFF"/>
                          </a:solidFill>
                          <a:latin typeface="EB Garamond"/>
                          <a:ea typeface="EB Garamond"/>
                          <a:cs typeface="EB Garamond"/>
                          <a:sym typeface="EB Garamond"/>
                        </a:rPr>
                        <a:t>Threats</a:t>
                      </a:r>
                      <a:endParaRPr/>
                    </a:p>
                  </a:txBody>
                  <a:tcPr marT="50800" marB="50800" marR="50800" marL="50800" anchor="ctr">
                    <a:lnR cap="flat" cmpd="sng" w="9525">
                      <a:solidFill>
                        <a:srgbClr val="000000"/>
                      </a:solidFill>
                      <a:prstDash val="solid"/>
                      <a:round/>
                      <a:headEnd len="sm" w="sm" type="none"/>
                      <a:tailEnd len="sm" w="sm" type="none"/>
                    </a:lnR>
                    <a:solidFill>
                      <a:srgbClr val="EFA32F"/>
                    </a:solidFill>
                  </a:tcPr>
                </a:tc>
              </a:tr>
              <a:tr h="3486725">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Restaurante de Mexico</a:t>
                      </a:r>
                      <a:endParaRPr/>
                    </a:p>
                  </a:txBody>
                  <a:tcPr marT="50800" marB="50800" marR="50800" marL="50800" anchor="ct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Close proximity to the primary target market</a:t>
                      </a:r>
                      <a:br>
                        <a:rPr lang="en-US" sz="1300" u="none" cap="none" strike="noStrike">
                          <a:latin typeface="Maven Pro"/>
                          <a:ea typeface="Maven Pro"/>
                          <a:cs typeface="Maven Pro"/>
                          <a:sym typeface="Maven Pro"/>
                        </a:rPr>
                      </a:b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Products will be prepared by an expert chef specializing in Latin cuisine, ensuring an authentic Mexican taste</a:t>
                      </a:r>
                      <a:br>
                        <a:rPr lang="en-US" sz="1300" u="none" cap="none" strike="noStrike">
                          <a:latin typeface="Maven Pro"/>
                          <a:ea typeface="Maven Pro"/>
                          <a:cs typeface="Maven Pro"/>
                          <a:sym typeface="Maven Pro"/>
                        </a:rPr>
                      </a:br>
                      <a:endParaRPr/>
                    </a:p>
                  </a:txBody>
                  <a:tcPr marT="50800" marB="50800" marR="50800" marL="50800" anchor="ct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Newly established, less customer base</a:t>
                      </a:r>
                      <a:br>
                        <a:rPr lang="en-US" sz="1300" u="none" cap="none" strike="noStrike">
                          <a:latin typeface="Maven Pro"/>
                          <a:ea typeface="Maven Pro"/>
                          <a:cs typeface="Maven Pro"/>
                          <a:sym typeface="Maven Pro"/>
                        </a:rPr>
                      </a:b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Higher operational costs due to the need for the importation of raw ingredients</a:t>
                      </a:r>
                      <a:br>
                        <a:rPr lang="en-US" sz="1300" u="none" cap="none" strike="noStrike">
                          <a:latin typeface="Maven Pro"/>
                          <a:ea typeface="Maven Pro"/>
                          <a:cs typeface="Maven Pro"/>
                          <a:sym typeface="Maven Pro"/>
                        </a:rPr>
                      </a:br>
                      <a:endParaRPr/>
                    </a:p>
                  </a:txBody>
                  <a:tcPr marT="50800" marB="50800" marR="50800" marL="50800" anchor="ct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Hickory citizens are always on the lookout for exciting gastronomic experiences </a:t>
                      </a:r>
                      <a:br>
                        <a:rPr lang="en-US" sz="1300" u="none" cap="none" strike="noStrike">
                          <a:latin typeface="Maven Pro"/>
                          <a:ea typeface="Maven Pro"/>
                          <a:cs typeface="Maven Pro"/>
                          <a:sym typeface="Maven Pro"/>
                        </a:rPr>
                      </a:b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Improving local economy</a:t>
                      </a:r>
                      <a:br>
                        <a:rPr lang="en-US" sz="1300" u="none" cap="none" strike="noStrike">
                          <a:latin typeface="Maven Pro"/>
                          <a:ea typeface="Maven Pro"/>
                          <a:cs typeface="Maven Pro"/>
                          <a:sym typeface="Maven Pro"/>
                        </a:rPr>
                      </a:br>
                      <a:endParaRPr/>
                    </a:p>
                  </a:txBody>
                  <a:tcPr marT="50800" marB="50800" marR="50800" marL="50800" anchor="ctr">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Maven Pro"/>
                        <a:buNone/>
                      </a:pPr>
                      <a:r>
                        <a:rPr lang="en-US" sz="1300" u="none" cap="none" strike="noStrike">
                          <a:latin typeface="Maven Pro"/>
                          <a:ea typeface="Maven Pro"/>
                          <a:cs typeface="Maven Pro"/>
                          <a:sym typeface="Maven Pro"/>
                        </a:rPr>
                        <a:t>Taco Bell will always be a cheaper and faster alternative</a:t>
                      </a:r>
                      <a:br>
                        <a:rPr lang="en-US" sz="1300" u="none" cap="none" strike="noStrike">
                          <a:latin typeface="Maven Pro"/>
                          <a:ea typeface="Maven Pro"/>
                          <a:cs typeface="Maven Pro"/>
                          <a:sym typeface="Maven Pro"/>
                        </a:rPr>
                      </a:br>
                      <a:br>
                        <a:rPr lang="en-US" sz="1300" u="none" cap="none" strike="noStrike">
                          <a:latin typeface="Maven Pro"/>
                          <a:ea typeface="Maven Pro"/>
                          <a:cs typeface="Maven Pro"/>
                          <a:sym typeface="Maven Pro"/>
                        </a:rPr>
                      </a:br>
                      <a:r>
                        <a:rPr lang="en-US" sz="1300" u="none" cap="none" strike="noStrike">
                          <a:latin typeface="Maven Pro"/>
                          <a:ea typeface="Maven Pro"/>
                          <a:cs typeface="Maven Pro"/>
                          <a:sym typeface="Maven Pro"/>
                        </a:rPr>
                        <a:t>Traditional marketing strategies may not be effective considering the changing dynamics of the market</a:t>
                      </a:r>
                      <a:br>
                        <a:rPr lang="en-US" sz="1300" u="none" cap="none" strike="noStrike">
                          <a:latin typeface="Maven Pro"/>
                          <a:ea typeface="Maven Pro"/>
                          <a:cs typeface="Maven Pro"/>
                          <a:sym typeface="Maven Pro"/>
                        </a:rPr>
                      </a:br>
                      <a:endParaRPr/>
                    </a:p>
                  </a:txBody>
                  <a:tcPr marT="50800" marB="50800" marR="50800" marL="50800" anchor="ctr">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
        <p:nvSpPr>
          <p:cNvPr id="265" name="Google Shape;265;p31"/>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66" name="Google Shape;266;p31"/>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Execution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2"/>
          <p:cNvSpPr txBox="1"/>
          <p:nvPr/>
        </p:nvSpPr>
        <p:spPr>
          <a:xfrm>
            <a:off x="1116050" y="3663209"/>
            <a:ext cx="4539226" cy="579968"/>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The financial plan for Restaurante de Mexico is based on the following assumptions:</a:t>
            </a:r>
            <a:endParaRPr/>
          </a:p>
        </p:txBody>
      </p:sp>
      <p:sp>
        <p:nvSpPr>
          <p:cNvPr id="272" name="Google Shape;272;p32"/>
          <p:cNvSpPr txBox="1"/>
          <p:nvPr/>
        </p:nvSpPr>
        <p:spPr>
          <a:xfrm>
            <a:off x="1088525" y="2419773"/>
            <a:ext cx="4283678" cy="10447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Financial Plan</a:t>
            </a:r>
            <a:endParaRPr/>
          </a:p>
        </p:txBody>
      </p:sp>
      <p:sp>
        <p:nvSpPr>
          <p:cNvPr id="273" name="Google Shape;273;p32"/>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74" name="Google Shape;274;p32"/>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Financial Plan</a:t>
            </a:r>
            <a:endParaRPr/>
          </a:p>
        </p:txBody>
      </p:sp>
      <p:sp>
        <p:nvSpPr>
          <p:cNvPr id="275" name="Google Shape;275;p32"/>
          <p:cNvSpPr txBox="1"/>
          <p:nvPr/>
        </p:nvSpPr>
        <p:spPr>
          <a:xfrm>
            <a:off x="7449117" y="5432848"/>
            <a:ext cx="4404024" cy="3254588"/>
          </a:xfrm>
          <a:prstGeom prst="rect">
            <a:avLst/>
          </a:prstGeom>
          <a:noFill/>
          <a:ln>
            <a:noFill/>
          </a:ln>
        </p:spPr>
        <p:txBody>
          <a:bodyPr anchorCtr="0" anchor="ctr" bIns="27075" lIns="27075" spcFirstLastPara="1" rIns="27075" wrap="square" tIns="27075">
            <a:noAutofit/>
          </a:bodyPr>
          <a:lstStyle/>
          <a:p>
            <a:pPr indent="-211666" lvl="0" marL="211666" marR="0" rtl="0" algn="just">
              <a:lnSpc>
                <a:spcPct val="110000"/>
              </a:lnSpc>
              <a:spcBef>
                <a:spcPts val="0"/>
              </a:spcBef>
              <a:spcAft>
                <a:spcPts val="0"/>
              </a:spcAft>
              <a:buClr>
                <a:srgbClr val="122C3D"/>
              </a:buClr>
              <a:buSzPts val="2000"/>
              <a:buFont typeface="Maven Pro"/>
              <a:buChar char="•"/>
            </a:pPr>
            <a:r>
              <a:rPr b="0" i="0" lang="en-US" sz="1600" u="none" cap="none" strike="noStrike">
                <a:solidFill>
                  <a:srgbClr val="122C3D"/>
                </a:solidFill>
                <a:latin typeface="Maven Pro"/>
                <a:ea typeface="Maven Pro"/>
                <a:cs typeface="Maven Pro"/>
                <a:sym typeface="Maven Pro"/>
              </a:rPr>
              <a:t>The economic growth of Hickory will be the steady despite being slow within the first three years of operation.</a:t>
            </a:r>
            <a:endParaRPr/>
          </a:p>
          <a:p>
            <a:pPr indent="-52916" lvl="0" marL="211666" marR="0" rtl="0" algn="just">
              <a:lnSpc>
                <a:spcPct val="110000"/>
              </a:lnSpc>
              <a:spcBef>
                <a:spcPts val="0"/>
              </a:spcBef>
              <a:spcAft>
                <a:spcPts val="0"/>
              </a:spcAft>
              <a:buClr>
                <a:srgbClr val="122C3D"/>
              </a:buClr>
              <a:buSzPts val="2500"/>
              <a:buFont typeface="Maven Pro"/>
              <a:buNone/>
            </a:pPr>
            <a:r>
              <a:t/>
            </a:r>
            <a:endParaRPr b="1" i="0" sz="2000" u="none" cap="none" strike="noStrike">
              <a:solidFill>
                <a:srgbClr val="000000"/>
              </a:solidFill>
              <a:latin typeface="Helvetica Neue"/>
              <a:ea typeface="Helvetica Neue"/>
              <a:cs typeface="Helvetica Neue"/>
              <a:sym typeface="Helvetica Neue"/>
            </a:endParaRPr>
          </a:p>
          <a:p>
            <a:pPr indent="-211666" lvl="0" marL="211666" marR="0" rtl="0" algn="just">
              <a:lnSpc>
                <a:spcPct val="110000"/>
              </a:lnSpc>
              <a:spcBef>
                <a:spcPts val="0"/>
              </a:spcBef>
              <a:spcAft>
                <a:spcPts val="0"/>
              </a:spcAft>
              <a:buClr>
                <a:srgbClr val="122C3D"/>
              </a:buClr>
              <a:buSzPts val="2000"/>
              <a:buFont typeface="Maven Pro"/>
              <a:buChar char="•"/>
            </a:pPr>
            <a:r>
              <a:rPr b="0" i="0" lang="en-US" sz="1600" u="none" cap="none" strike="noStrike">
                <a:solidFill>
                  <a:srgbClr val="122C3D"/>
                </a:solidFill>
                <a:latin typeface="Maven Pro"/>
                <a:ea typeface="Maven Pro"/>
                <a:cs typeface="Maven Pro"/>
                <a:sym typeface="Maven Pro"/>
              </a:rPr>
              <a:t>Operational expenses will increase by a mere 0.7% every year.</a:t>
            </a:r>
            <a:endParaRPr/>
          </a:p>
          <a:p>
            <a:pPr indent="-52916" lvl="0" marL="211666" marR="0" rtl="0" algn="just">
              <a:lnSpc>
                <a:spcPct val="110000"/>
              </a:lnSpc>
              <a:spcBef>
                <a:spcPts val="0"/>
              </a:spcBef>
              <a:spcAft>
                <a:spcPts val="0"/>
              </a:spcAft>
              <a:buClr>
                <a:srgbClr val="122C3D"/>
              </a:buClr>
              <a:buSzPts val="2500"/>
              <a:buFont typeface="Maven Pro"/>
              <a:buNone/>
            </a:pPr>
            <a:r>
              <a:t/>
            </a:r>
            <a:endParaRPr b="1" i="0" sz="2000" u="none" cap="none" strike="noStrike">
              <a:solidFill>
                <a:srgbClr val="000000"/>
              </a:solidFill>
              <a:latin typeface="Helvetica Neue"/>
              <a:ea typeface="Helvetica Neue"/>
              <a:cs typeface="Helvetica Neue"/>
              <a:sym typeface="Helvetica Neue"/>
            </a:endParaRPr>
          </a:p>
          <a:p>
            <a:pPr indent="-211666" lvl="0" marL="211666" marR="0" rtl="0" algn="just">
              <a:lnSpc>
                <a:spcPct val="110000"/>
              </a:lnSpc>
              <a:spcBef>
                <a:spcPts val="0"/>
              </a:spcBef>
              <a:spcAft>
                <a:spcPts val="0"/>
              </a:spcAft>
              <a:buClr>
                <a:srgbClr val="122C3D"/>
              </a:buClr>
              <a:buSzPts val="2000"/>
              <a:buFont typeface="Maven Pro"/>
              <a:buChar char="•"/>
            </a:pPr>
            <a:r>
              <a:rPr b="0" i="0" lang="en-US" sz="1600" u="none" cap="none" strike="noStrike">
                <a:solidFill>
                  <a:srgbClr val="122C3D"/>
                </a:solidFill>
                <a:latin typeface="Maven Pro"/>
                <a:ea typeface="Maven Pro"/>
                <a:cs typeface="Maven Pro"/>
                <a:sym typeface="Maven Pro"/>
              </a:rPr>
              <a:t>The business will be in high demand between the 2nd and 3rd quarter of the first year of operations, thereby increasing sales by 2.5% to 3.5%.</a:t>
            </a:r>
            <a:endParaRPr/>
          </a:p>
        </p:txBody>
      </p:sp>
      <p:sp>
        <p:nvSpPr>
          <p:cNvPr id="276" name="Google Shape;276;p32"/>
          <p:cNvSpPr/>
          <p:nvPr/>
        </p:nvSpPr>
        <p:spPr>
          <a:xfrm rot="2700000">
            <a:off x="1930484" y="5934060"/>
            <a:ext cx="1862697" cy="1862698"/>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77" name="Google Shape;277;p32"/>
          <p:cNvSpPr/>
          <p:nvPr/>
        </p:nvSpPr>
        <p:spPr>
          <a:xfrm rot="2700000">
            <a:off x="3623817" y="5934060"/>
            <a:ext cx="1862698" cy="1862698"/>
          </a:xfrm>
          <a:prstGeom prst="rect">
            <a:avLst/>
          </a:pr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78" name="Google Shape;278;p32"/>
          <p:cNvSpPr txBox="1"/>
          <p:nvPr/>
        </p:nvSpPr>
        <p:spPr>
          <a:xfrm>
            <a:off x="2126485" y="6590665"/>
            <a:ext cx="848924"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EB Garamond"/>
              <a:buNone/>
            </a:pPr>
            <a:r>
              <a:rPr b="0" i="0" lang="en-US" sz="3000" u="none" cap="none" strike="noStrike">
                <a:solidFill>
                  <a:srgbClr val="FFFFFF"/>
                </a:solidFill>
                <a:latin typeface="EB Garamond"/>
                <a:ea typeface="EB Garamond"/>
                <a:cs typeface="EB Garamond"/>
                <a:sym typeface="EB Garamond"/>
              </a:rPr>
              <a:t>2.5%</a:t>
            </a:r>
            <a:endParaRPr/>
          </a:p>
        </p:txBody>
      </p:sp>
      <p:sp>
        <p:nvSpPr>
          <p:cNvPr id="279" name="Google Shape;279;p32"/>
          <p:cNvSpPr txBox="1"/>
          <p:nvPr/>
        </p:nvSpPr>
        <p:spPr>
          <a:xfrm>
            <a:off x="4130704" y="6590665"/>
            <a:ext cx="848924"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3000"/>
              <a:buFont typeface="EB Garamond"/>
              <a:buNone/>
            </a:pPr>
            <a:r>
              <a:rPr b="0" i="0" lang="en-US" sz="3000" u="none" cap="none" strike="noStrike">
                <a:solidFill>
                  <a:srgbClr val="FFFFFF"/>
                </a:solidFill>
                <a:latin typeface="EB Garamond"/>
                <a:ea typeface="EB Garamond"/>
                <a:cs typeface="EB Garamond"/>
                <a:sym typeface="EB Garamond"/>
              </a:rPr>
              <a:t>3.5%</a:t>
            </a:r>
            <a:endParaRPr/>
          </a:p>
        </p:txBody>
      </p:sp>
      <p:sp>
        <p:nvSpPr>
          <p:cNvPr id="280" name="Google Shape;280;p32"/>
          <p:cNvSpPr/>
          <p:nvPr/>
        </p:nvSpPr>
        <p:spPr>
          <a:xfrm rot="2700000">
            <a:off x="8719780" y="2010818"/>
            <a:ext cx="1862698" cy="1862698"/>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81" name="Google Shape;281;p32"/>
          <p:cNvSpPr txBox="1"/>
          <p:nvPr/>
        </p:nvSpPr>
        <p:spPr>
          <a:xfrm>
            <a:off x="8945481" y="2419773"/>
            <a:ext cx="1411296" cy="9431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700"/>
              <a:buFont typeface="EB Garamond"/>
              <a:buNone/>
            </a:pPr>
            <a:r>
              <a:rPr b="0" i="0" lang="en-US" sz="2700" u="none" cap="none" strike="noStrike">
                <a:solidFill>
                  <a:srgbClr val="FFFFFF"/>
                </a:solidFill>
                <a:latin typeface="EB Garamond"/>
                <a:ea typeface="EB Garamond"/>
                <a:cs typeface="EB Garamond"/>
                <a:sym typeface="EB Garamond"/>
              </a:rPr>
              <a:t>0.7%</a:t>
            </a:r>
            <a:endParaRPr/>
          </a:p>
          <a:p>
            <a:pPr indent="0" lvl="0" marL="0" marR="0" rtl="0" algn="ctr">
              <a:lnSpc>
                <a:spcPct val="100000"/>
              </a:lnSpc>
              <a:spcBef>
                <a:spcPts val="0"/>
              </a:spcBef>
              <a:spcAft>
                <a:spcPts val="0"/>
              </a:spcAft>
              <a:buClr>
                <a:srgbClr val="FFFFFF"/>
              </a:buClr>
              <a:buSzPts val="2700"/>
              <a:buFont typeface="EB Garamond"/>
              <a:buNone/>
            </a:pPr>
            <a:r>
              <a:rPr b="0" i="0" lang="en-US" sz="2700" u="none" cap="none" strike="noStrike">
                <a:solidFill>
                  <a:srgbClr val="FFFFFF"/>
                </a:solidFill>
                <a:latin typeface="EB Garamond"/>
                <a:ea typeface="EB Garamond"/>
                <a:cs typeface="EB Garamond"/>
                <a:sym typeface="EB Garamond"/>
              </a:rPr>
              <a:t>Every year</a:t>
            </a:r>
            <a:endParaRPr/>
          </a:p>
        </p:txBody>
      </p:sp>
      <p:cxnSp>
        <p:nvCxnSpPr>
          <p:cNvPr id="282" name="Google Shape;282;p32"/>
          <p:cNvCxnSpPr/>
          <p:nvPr/>
        </p:nvCxnSpPr>
        <p:spPr>
          <a:xfrm flipH="1" rot="10800000">
            <a:off x="3094076" y="7374466"/>
            <a:ext cx="1164658" cy="1164658"/>
          </a:xfrm>
          <a:prstGeom prst="straightConnector1">
            <a:avLst/>
          </a:prstGeom>
          <a:noFill/>
          <a:ln cap="flat" cmpd="sng" w="12700">
            <a:solidFill>
              <a:srgbClr val="000000"/>
            </a:solidFill>
            <a:prstDash val="solid"/>
            <a:miter lim="400000"/>
            <a:headEnd len="sm" w="sm"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5"/>
          <p:cNvSpPr/>
          <p:nvPr/>
        </p:nvSpPr>
        <p:spPr>
          <a:xfrm rot="2700000">
            <a:off x="8319758" y="1589287"/>
            <a:ext cx="1043249" cy="1043250"/>
          </a:xfrm>
          <a:prstGeom prst="rect">
            <a:avLst/>
          </a:prstGeom>
          <a:solidFill>
            <a:srgbClr val="AA201B"/>
          </a:solid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0" name="Google Shape;80;p15"/>
          <p:cNvSpPr txBox="1"/>
          <p:nvPr/>
        </p:nvSpPr>
        <p:spPr>
          <a:xfrm>
            <a:off x="1181658" y="2487506"/>
            <a:ext cx="3622419" cy="6637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700"/>
              <a:buFont typeface="EB Garamond"/>
              <a:buNone/>
            </a:pPr>
            <a:r>
              <a:rPr b="0" i="0" lang="en-US" sz="3700" u="none" cap="none" strike="noStrike">
                <a:solidFill>
                  <a:srgbClr val="122C3D"/>
                </a:solidFill>
                <a:latin typeface="EB Garamond"/>
                <a:ea typeface="EB Garamond"/>
                <a:cs typeface="EB Garamond"/>
                <a:sym typeface="EB Garamond"/>
              </a:rPr>
              <a:t>The Company</a:t>
            </a:r>
            <a:endParaRPr/>
          </a:p>
        </p:txBody>
      </p:sp>
      <p:sp>
        <p:nvSpPr>
          <p:cNvPr id="81" name="Google Shape;81;p15"/>
          <p:cNvSpPr txBox="1"/>
          <p:nvPr/>
        </p:nvSpPr>
        <p:spPr>
          <a:xfrm>
            <a:off x="1181658" y="3536049"/>
            <a:ext cx="3938982" cy="624102"/>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700"/>
              <a:buFont typeface="EB Garamond"/>
              <a:buNone/>
            </a:pPr>
            <a:r>
              <a:rPr b="0" i="0" lang="en-US" sz="3700" u="none" cap="none" strike="noStrike">
                <a:solidFill>
                  <a:srgbClr val="122C3D"/>
                </a:solidFill>
                <a:latin typeface="EB Garamond"/>
                <a:ea typeface="EB Garamond"/>
                <a:cs typeface="EB Garamond"/>
                <a:sym typeface="EB Garamond"/>
              </a:rPr>
              <a:t>Products &amp; Services</a:t>
            </a:r>
            <a:endParaRPr/>
          </a:p>
        </p:txBody>
      </p:sp>
      <p:sp>
        <p:nvSpPr>
          <p:cNvPr id="82" name="Google Shape;82;p15"/>
          <p:cNvSpPr txBox="1"/>
          <p:nvPr/>
        </p:nvSpPr>
        <p:spPr>
          <a:xfrm>
            <a:off x="1181658" y="4544906"/>
            <a:ext cx="3622419" cy="6637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700"/>
              <a:buFont typeface="EB Garamond"/>
              <a:buNone/>
            </a:pPr>
            <a:r>
              <a:rPr b="0" i="0" lang="en-US" sz="3700" u="none" cap="none" strike="noStrike">
                <a:solidFill>
                  <a:srgbClr val="122C3D"/>
                </a:solidFill>
                <a:latin typeface="EB Garamond"/>
                <a:ea typeface="EB Garamond"/>
                <a:cs typeface="EB Garamond"/>
                <a:sym typeface="EB Garamond"/>
              </a:rPr>
              <a:t>Execution</a:t>
            </a:r>
            <a:endParaRPr/>
          </a:p>
        </p:txBody>
      </p:sp>
      <p:sp>
        <p:nvSpPr>
          <p:cNvPr id="83" name="Google Shape;83;p15"/>
          <p:cNvSpPr txBox="1"/>
          <p:nvPr/>
        </p:nvSpPr>
        <p:spPr>
          <a:xfrm>
            <a:off x="1181658" y="5573606"/>
            <a:ext cx="3622419" cy="6637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700"/>
              <a:buFont typeface="EB Garamond"/>
              <a:buNone/>
            </a:pPr>
            <a:r>
              <a:rPr b="0" i="0" lang="en-US" sz="3700" u="none" cap="none" strike="noStrike">
                <a:solidFill>
                  <a:srgbClr val="122C3D"/>
                </a:solidFill>
                <a:latin typeface="EB Garamond"/>
                <a:ea typeface="EB Garamond"/>
                <a:cs typeface="EB Garamond"/>
                <a:sym typeface="EB Garamond"/>
              </a:rPr>
              <a:t>Financial Plan</a:t>
            </a:r>
            <a:endParaRPr/>
          </a:p>
        </p:txBody>
      </p:sp>
      <p:sp>
        <p:nvSpPr>
          <p:cNvPr id="84" name="Google Shape;84;p15"/>
          <p:cNvSpPr txBox="1"/>
          <p:nvPr/>
        </p:nvSpPr>
        <p:spPr>
          <a:xfrm>
            <a:off x="1181658" y="6602306"/>
            <a:ext cx="4297238" cy="6637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700"/>
              <a:buFont typeface="EB Garamond"/>
              <a:buNone/>
            </a:pPr>
            <a:r>
              <a:rPr b="0" i="0" lang="en-US" sz="3700" u="none" cap="none" strike="noStrike">
                <a:solidFill>
                  <a:srgbClr val="122C3D"/>
                </a:solidFill>
                <a:latin typeface="EB Garamond"/>
                <a:ea typeface="EB Garamond"/>
                <a:cs typeface="EB Garamond"/>
                <a:sym typeface="EB Garamond"/>
              </a:rPr>
              <a:t>Client Commentary</a:t>
            </a:r>
            <a:endParaRPr/>
          </a:p>
        </p:txBody>
      </p:sp>
      <p:pic>
        <p:nvPicPr>
          <p:cNvPr descr="appetizer-delicious-diet-704951.jpg" id="85" name="Google Shape;85;p15"/>
          <p:cNvPicPr preferRelativeResize="0"/>
          <p:nvPr/>
        </p:nvPicPr>
        <p:blipFill rotWithShape="1">
          <a:blip r:embed="rId3">
            <a:alphaModFix/>
          </a:blip>
          <a:srcRect b="34705" l="10851" r="10851" t="2599"/>
          <a:stretch/>
        </p:blipFill>
        <p:spPr>
          <a:xfrm>
            <a:off x="5785643" y="1819275"/>
            <a:ext cx="6111479" cy="6115050"/>
          </a:xfrm>
          <a:custGeom>
            <a:rect b="b" l="l" r="r" t="t"/>
            <a:pathLst>
              <a:path extrusionOk="0" h="21600" w="21600">
                <a:moveTo>
                  <a:pt x="10806" y="0"/>
                </a:moveTo>
                <a:lnTo>
                  <a:pt x="5514" y="5289"/>
                </a:lnTo>
                <a:lnTo>
                  <a:pt x="10806" y="10579"/>
                </a:lnTo>
                <a:lnTo>
                  <a:pt x="16099" y="5289"/>
                </a:lnTo>
                <a:lnTo>
                  <a:pt x="10806" y="0"/>
                </a:lnTo>
                <a:close/>
                <a:moveTo>
                  <a:pt x="5292" y="5511"/>
                </a:moveTo>
                <a:lnTo>
                  <a:pt x="0" y="10800"/>
                </a:lnTo>
                <a:lnTo>
                  <a:pt x="5292" y="16089"/>
                </a:lnTo>
                <a:lnTo>
                  <a:pt x="10585" y="10800"/>
                </a:lnTo>
                <a:lnTo>
                  <a:pt x="5292" y="5511"/>
                </a:lnTo>
                <a:close/>
                <a:moveTo>
                  <a:pt x="16308" y="5511"/>
                </a:moveTo>
                <a:lnTo>
                  <a:pt x="11015" y="10800"/>
                </a:lnTo>
                <a:lnTo>
                  <a:pt x="16308" y="16089"/>
                </a:lnTo>
                <a:lnTo>
                  <a:pt x="21600" y="10800"/>
                </a:lnTo>
                <a:lnTo>
                  <a:pt x="16308" y="5511"/>
                </a:lnTo>
                <a:close/>
                <a:moveTo>
                  <a:pt x="10794" y="11021"/>
                </a:moveTo>
                <a:lnTo>
                  <a:pt x="5501" y="16311"/>
                </a:lnTo>
                <a:lnTo>
                  <a:pt x="10794" y="21600"/>
                </a:lnTo>
                <a:lnTo>
                  <a:pt x="16086" y="16311"/>
                </a:lnTo>
                <a:lnTo>
                  <a:pt x="10794" y="11021"/>
                </a:lnTo>
                <a:close/>
              </a:path>
            </a:pathLst>
          </a:cu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3"/>
          <p:cNvSpPr/>
          <p:nvPr/>
        </p:nvSpPr>
        <p:spPr>
          <a:xfrm rot="2700000">
            <a:off x="8186182" y="2432917"/>
            <a:ext cx="2863903" cy="2863902"/>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88" name="Google Shape;288;p33"/>
          <p:cNvSpPr/>
          <p:nvPr/>
        </p:nvSpPr>
        <p:spPr>
          <a:xfrm rot="2700000">
            <a:off x="7111984" y="4423652"/>
            <a:ext cx="1862698" cy="1862698"/>
          </a:xfrm>
          <a:prstGeom prst="rect">
            <a:avLst/>
          </a:pr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89" name="Google Shape;289;p33"/>
          <p:cNvSpPr txBox="1"/>
          <p:nvPr/>
        </p:nvSpPr>
        <p:spPr>
          <a:xfrm>
            <a:off x="7274351" y="5105658"/>
            <a:ext cx="1537965" cy="4986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700"/>
              <a:buFont typeface="EB Garamond"/>
              <a:buNone/>
            </a:pPr>
            <a:r>
              <a:rPr b="0" i="0" lang="en-US" sz="2700" u="none" cap="none" strike="noStrike">
                <a:solidFill>
                  <a:srgbClr val="FFFFFF"/>
                </a:solidFill>
                <a:latin typeface="EB Garamond"/>
                <a:ea typeface="EB Garamond"/>
                <a:cs typeface="EB Garamond"/>
                <a:sym typeface="EB Garamond"/>
              </a:rPr>
              <a:t>$60,000.00</a:t>
            </a:r>
            <a:endParaRPr/>
          </a:p>
        </p:txBody>
      </p:sp>
      <p:sp>
        <p:nvSpPr>
          <p:cNvPr id="290" name="Google Shape;290;p33"/>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91" name="Google Shape;291;p33"/>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Financial Plan</a:t>
            </a:r>
            <a:endParaRPr/>
          </a:p>
        </p:txBody>
      </p:sp>
      <p:sp>
        <p:nvSpPr>
          <p:cNvPr id="292" name="Google Shape;292;p33"/>
          <p:cNvSpPr txBox="1"/>
          <p:nvPr/>
        </p:nvSpPr>
        <p:spPr>
          <a:xfrm>
            <a:off x="1095031" y="7208877"/>
            <a:ext cx="5320144" cy="1471507"/>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Each partner will contribute $35,000.00. The company will also acquire a business loan worth $60,000, payable in 5 years time with an interest of 6.7% annually. Loan installments will be paid through a portion of the restaurant's net profits. </a:t>
            </a:r>
            <a:endParaRPr/>
          </a:p>
        </p:txBody>
      </p:sp>
      <p:sp>
        <p:nvSpPr>
          <p:cNvPr id="293" name="Google Shape;293;p33"/>
          <p:cNvSpPr txBox="1"/>
          <p:nvPr/>
        </p:nvSpPr>
        <p:spPr>
          <a:xfrm>
            <a:off x="1067506" y="4854800"/>
            <a:ext cx="3308358" cy="20353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Business </a:t>
            </a:r>
            <a:endParaRPr/>
          </a:p>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Financing</a:t>
            </a:r>
            <a:endParaRPr/>
          </a:p>
        </p:txBody>
      </p:sp>
      <p:sp>
        <p:nvSpPr>
          <p:cNvPr id="294" name="Google Shape;294;p33"/>
          <p:cNvSpPr/>
          <p:nvPr/>
        </p:nvSpPr>
        <p:spPr>
          <a:xfrm rot="2700000">
            <a:off x="5571051" y="3543119"/>
            <a:ext cx="1862698" cy="1862698"/>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95" name="Google Shape;295;p33"/>
          <p:cNvSpPr txBox="1"/>
          <p:nvPr/>
        </p:nvSpPr>
        <p:spPr>
          <a:xfrm>
            <a:off x="5733418" y="4225124"/>
            <a:ext cx="1537964" cy="4986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700"/>
              <a:buFont typeface="EB Garamond"/>
              <a:buNone/>
            </a:pPr>
            <a:r>
              <a:rPr b="0" i="0" lang="en-US" sz="2700" u="none" cap="none" strike="noStrike">
                <a:solidFill>
                  <a:srgbClr val="FFFFFF"/>
                </a:solidFill>
                <a:latin typeface="EB Garamond"/>
                <a:ea typeface="EB Garamond"/>
                <a:cs typeface="EB Garamond"/>
                <a:sym typeface="EB Garamond"/>
              </a:rPr>
              <a:t>$35,000.00</a:t>
            </a:r>
            <a:endParaRPr/>
          </a:p>
        </p:txBody>
      </p:sp>
      <p:sp>
        <p:nvSpPr>
          <p:cNvPr id="296" name="Google Shape;296;p33"/>
          <p:cNvSpPr txBox="1"/>
          <p:nvPr/>
        </p:nvSpPr>
        <p:spPr>
          <a:xfrm>
            <a:off x="8849151" y="3393274"/>
            <a:ext cx="1537965" cy="9431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700"/>
              <a:buFont typeface="EB Garamond"/>
              <a:buNone/>
            </a:pPr>
            <a:r>
              <a:rPr b="0" i="0" lang="en-US" sz="2700" u="none" cap="none" strike="noStrike">
                <a:solidFill>
                  <a:srgbClr val="FFFFFF"/>
                </a:solidFill>
                <a:latin typeface="EB Garamond"/>
                <a:ea typeface="EB Garamond"/>
                <a:cs typeface="EB Garamond"/>
                <a:sym typeface="EB Garamond"/>
              </a:rPr>
              <a:t>6.7%</a:t>
            </a:r>
            <a:endParaRPr/>
          </a:p>
          <a:p>
            <a:pPr indent="0" lvl="0" marL="0" marR="0" rtl="0" algn="ctr">
              <a:lnSpc>
                <a:spcPct val="100000"/>
              </a:lnSpc>
              <a:spcBef>
                <a:spcPts val="0"/>
              </a:spcBef>
              <a:spcAft>
                <a:spcPts val="0"/>
              </a:spcAft>
              <a:buClr>
                <a:srgbClr val="FFFFFF"/>
              </a:buClr>
              <a:buSzPts val="2700"/>
              <a:buFont typeface="EB Garamond"/>
              <a:buNone/>
            </a:pPr>
            <a:r>
              <a:rPr b="0" i="0" lang="en-US" sz="2700" u="none" cap="none" strike="noStrike">
                <a:solidFill>
                  <a:srgbClr val="FFFFFF"/>
                </a:solidFill>
                <a:latin typeface="EB Garamond"/>
                <a:ea typeface="EB Garamond"/>
                <a:cs typeface="EB Garamond"/>
                <a:sym typeface="EB Garamond"/>
              </a:rPr>
              <a:t>Annually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4"/>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02" name="Google Shape;302;p34"/>
          <p:cNvSpPr txBox="1"/>
          <p:nvPr/>
        </p:nvSpPr>
        <p:spPr>
          <a:xfrm>
            <a:off x="1850525" y="1134533"/>
            <a:ext cx="3507571"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Client Complimentary</a:t>
            </a:r>
            <a:endParaRPr/>
          </a:p>
        </p:txBody>
      </p:sp>
      <p:sp>
        <p:nvSpPr>
          <p:cNvPr id="303" name="Google Shape;303;p34"/>
          <p:cNvSpPr txBox="1"/>
          <p:nvPr/>
        </p:nvSpPr>
        <p:spPr>
          <a:xfrm>
            <a:off x="1178244" y="4022142"/>
            <a:ext cx="2748879" cy="346288"/>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Maven Pro"/>
              <a:buNone/>
            </a:pPr>
            <a:r>
              <a:rPr b="0" i="0" lang="en-US" sz="2000" u="none" cap="none" strike="noStrike">
                <a:solidFill>
                  <a:srgbClr val="122C3D"/>
                </a:solidFill>
                <a:latin typeface="Maven Pro"/>
                <a:ea typeface="Maven Pro"/>
                <a:cs typeface="Maven Pro"/>
                <a:sym typeface="Maven Pro"/>
              </a:rPr>
              <a:t>Faith Diaz, 27</a:t>
            </a:r>
            <a:endParaRPr/>
          </a:p>
        </p:txBody>
      </p:sp>
      <p:sp>
        <p:nvSpPr>
          <p:cNvPr id="304" name="Google Shape;304;p34"/>
          <p:cNvSpPr txBox="1"/>
          <p:nvPr/>
        </p:nvSpPr>
        <p:spPr>
          <a:xfrm>
            <a:off x="910717" y="4424984"/>
            <a:ext cx="3283933" cy="38438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EB Garamond"/>
              <a:buNone/>
            </a:pPr>
            <a:r>
              <a:rPr b="0" i="1" lang="en-US" sz="2000" u="none" cap="none" strike="noStrike">
                <a:solidFill>
                  <a:srgbClr val="122C3D"/>
                </a:solidFill>
                <a:latin typeface="EB Garamond"/>
                <a:ea typeface="EB Garamond"/>
                <a:cs typeface="EB Garamond"/>
                <a:sym typeface="EB Garamond"/>
              </a:rPr>
              <a:t>Entrepreneur</a:t>
            </a:r>
            <a:endParaRPr/>
          </a:p>
        </p:txBody>
      </p:sp>
      <p:pic>
        <p:nvPicPr>
          <p:cNvPr descr="adult-bar-beautiful-1537635.jpg" id="305" name="Google Shape;305;p34"/>
          <p:cNvPicPr preferRelativeResize="0"/>
          <p:nvPr/>
        </p:nvPicPr>
        <p:blipFill rotWithShape="1">
          <a:blip r:embed="rId3">
            <a:alphaModFix/>
          </a:blip>
          <a:srcRect b="24691" l="24897" r="15991" t="434"/>
          <a:stretch/>
        </p:blipFill>
        <p:spPr>
          <a:xfrm>
            <a:off x="3091208" y="3066752"/>
            <a:ext cx="4495404" cy="4495404"/>
          </a:xfrm>
          <a:custGeom>
            <a:rect b="b" l="l" r="r" t="t"/>
            <a:pathLst>
              <a:path extrusionOk="0" h="21600" w="21600">
                <a:moveTo>
                  <a:pt x="10801" y="0"/>
                </a:moveTo>
                <a:lnTo>
                  <a:pt x="0" y="21600"/>
                </a:lnTo>
                <a:lnTo>
                  <a:pt x="21600" y="21600"/>
                </a:lnTo>
                <a:lnTo>
                  <a:pt x="10801" y="0"/>
                </a:lnTo>
                <a:close/>
              </a:path>
            </a:pathLst>
          </a:custGeom>
          <a:noFill/>
          <a:ln>
            <a:noFill/>
          </a:ln>
        </p:spPr>
      </p:pic>
      <p:sp>
        <p:nvSpPr>
          <p:cNvPr id="306" name="Google Shape;306;p34"/>
          <p:cNvSpPr txBox="1"/>
          <p:nvPr/>
        </p:nvSpPr>
        <p:spPr>
          <a:xfrm>
            <a:off x="7944417" y="3680003"/>
            <a:ext cx="3507572" cy="1471508"/>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If you’re hungry, there’s no other place to go but here. Restaurante de Mexico is the best Mexican restaurant in town. Prompt service &amp; superb food awaits you!</a:t>
            </a:r>
            <a:endParaRPr/>
          </a:p>
        </p:txBody>
      </p:sp>
      <p:sp>
        <p:nvSpPr>
          <p:cNvPr id="307" name="Google Shape;307;p34"/>
          <p:cNvSpPr/>
          <p:nvPr/>
        </p:nvSpPr>
        <p:spPr>
          <a:xfrm rot="3814656">
            <a:off x="6130829" y="5449794"/>
            <a:ext cx="2787989" cy="2787988"/>
          </a:xfrm>
          <a:custGeom>
            <a:rect b="b" l="l" r="r" t="t"/>
            <a:pathLst>
              <a:path extrusionOk="0" h="21600" w="21600">
                <a:moveTo>
                  <a:pt x="10800" y="0"/>
                </a:moveTo>
                <a:lnTo>
                  <a:pt x="21600" y="21600"/>
                </a:lnTo>
                <a:lnTo>
                  <a:pt x="0" y="21600"/>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08" name="Google Shape;308;p34"/>
          <p:cNvSpPr txBox="1"/>
          <p:nvPr/>
        </p:nvSpPr>
        <p:spPr>
          <a:xfrm>
            <a:off x="7319992" y="2614083"/>
            <a:ext cx="664094" cy="16543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9600"/>
              <a:buFont typeface="EB Garamond"/>
              <a:buNone/>
            </a:pPr>
            <a:r>
              <a:rPr b="0" i="0" lang="en-US" sz="9600" u="none" cap="none" strike="noStrike">
                <a:solidFill>
                  <a:srgbClr val="122C3D"/>
                </a:solidFill>
                <a:latin typeface="EB Garamond"/>
                <a:ea typeface="EB Garamond"/>
                <a:cs typeface="EB Garamond"/>
                <a:sym typeface="EB Garamond"/>
              </a:rPr>
              <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35"/>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14" name="Google Shape;314;p35"/>
          <p:cNvSpPr txBox="1"/>
          <p:nvPr/>
        </p:nvSpPr>
        <p:spPr>
          <a:xfrm>
            <a:off x="1850525" y="1134533"/>
            <a:ext cx="3507571"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Client Complimentary</a:t>
            </a:r>
            <a:endParaRPr/>
          </a:p>
        </p:txBody>
      </p:sp>
      <p:sp>
        <p:nvSpPr>
          <p:cNvPr id="315" name="Google Shape;315;p35"/>
          <p:cNvSpPr txBox="1"/>
          <p:nvPr/>
        </p:nvSpPr>
        <p:spPr>
          <a:xfrm>
            <a:off x="1178244" y="4022142"/>
            <a:ext cx="2748879" cy="346288"/>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Maven Pro"/>
              <a:buNone/>
            </a:pPr>
            <a:r>
              <a:rPr b="0" i="0" lang="en-US" sz="2000" u="none" cap="none" strike="noStrike">
                <a:solidFill>
                  <a:srgbClr val="122C3D"/>
                </a:solidFill>
                <a:latin typeface="Maven Pro"/>
                <a:ea typeface="Maven Pro"/>
                <a:cs typeface="Maven Pro"/>
                <a:sym typeface="Maven Pro"/>
              </a:rPr>
              <a:t>Steven Crozier, 30</a:t>
            </a:r>
            <a:endParaRPr/>
          </a:p>
        </p:txBody>
      </p:sp>
      <p:sp>
        <p:nvSpPr>
          <p:cNvPr id="316" name="Google Shape;316;p35"/>
          <p:cNvSpPr txBox="1"/>
          <p:nvPr/>
        </p:nvSpPr>
        <p:spPr>
          <a:xfrm>
            <a:off x="910717" y="4424984"/>
            <a:ext cx="3283933" cy="38438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EB Garamond"/>
              <a:buNone/>
            </a:pPr>
            <a:r>
              <a:rPr b="0" i="1" lang="en-US" sz="2000" u="none" cap="none" strike="noStrike">
                <a:solidFill>
                  <a:srgbClr val="122C3D"/>
                </a:solidFill>
                <a:latin typeface="EB Garamond"/>
                <a:ea typeface="EB Garamond"/>
                <a:cs typeface="EB Garamond"/>
                <a:sym typeface="EB Garamond"/>
              </a:rPr>
              <a:t>Engineer</a:t>
            </a:r>
            <a:endParaRPr/>
          </a:p>
        </p:txBody>
      </p:sp>
      <p:pic>
        <p:nvPicPr>
          <p:cNvPr descr="gregory-hayes-775806-unsplash.jpg" id="317" name="Google Shape;317;p35"/>
          <p:cNvPicPr preferRelativeResize="0"/>
          <p:nvPr/>
        </p:nvPicPr>
        <p:blipFill rotWithShape="1">
          <a:blip r:embed="rId3">
            <a:alphaModFix/>
          </a:blip>
          <a:srcRect b="49435" l="10335" r="14577" t="505"/>
          <a:stretch/>
        </p:blipFill>
        <p:spPr>
          <a:xfrm>
            <a:off x="3091208" y="3066752"/>
            <a:ext cx="4495404" cy="4495404"/>
          </a:xfrm>
          <a:custGeom>
            <a:rect b="b" l="l" r="r" t="t"/>
            <a:pathLst>
              <a:path extrusionOk="0" h="21600" w="21600">
                <a:moveTo>
                  <a:pt x="10801" y="0"/>
                </a:moveTo>
                <a:lnTo>
                  <a:pt x="0" y="21600"/>
                </a:lnTo>
                <a:lnTo>
                  <a:pt x="21600" y="21600"/>
                </a:lnTo>
                <a:lnTo>
                  <a:pt x="10801" y="0"/>
                </a:lnTo>
                <a:close/>
              </a:path>
            </a:pathLst>
          </a:custGeom>
          <a:noFill/>
          <a:ln>
            <a:noFill/>
          </a:ln>
        </p:spPr>
      </p:pic>
      <p:sp>
        <p:nvSpPr>
          <p:cNvPr id="318" name="Google Shape;318;p35"/>
          <p:cNvSpPr txBox="1"/>
          <p:nvPr/>
        </p:nvSpPr>
        <p:spPr>
          <a:xfrm>
            <a:off x="7944418" y="3732834"/>
            <a:ext cx="3507571" cy="1768687"/>
          </a:xfrm>
          <a:prstGeom prst="rect">
            <a:avLst/>
          </a:prstGeom>
          <a:noFill/>
          <a:ln>
            <a:noFill/>
          </a:ln>
        </p:spPr>
        <p:txBody>
          <a:bodyPr anchorCtr="0" anchor="ctr" bIns="27075" lIns="27075" spcFirstLastPara="1" rIns="27075" wrap="square" tIns="27075">
            <a:noAutofit/>
          </a:bodyPr>
          <a:lstStyle/>
          <a:p>
            <a:pPr indent="0" lvl="0" marL="0" marR="0" rtl="0" algn="just">
              <a:lnSpc>
                <a:spcPct val="11875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So far, this is my favorite Mexican restaurant in Hickory. Their tacos &amp; quesadillas are unbeatable, but my favorite will always be burritos. Try them all now &amp; you’ll never regret a day of gastronomic feast.</a:t>
            </a:r>
            <a:endParaRPr/>
          </a:p>
        </p:txBody>
      </p:sp>
      <p:sp>
        <p:nvSpPr>
          <p:cNvPr id="319" name="Google Shape;319;p35"/>
          <p:cNvSpPr/>
          <p:nvPr/>
        </p:nvSpPr>
        <p:spPr>
          <a:xfrm rot="3814656">
            <a:off x="6130830" y="5449794"/>
            <a:ext cx="2787988" cy="2787988"/>
          </a:xfrm>
          <a:custGeom>
            <a:rect b="b" l="l" r="r" t="t"/>
            <a:pathLst>
              <a:path extrusionOk="0" h="21600" w="21600">
                <a:moveTo>
                  <a:pt x="10800" y="0"/>
                </a:moveTo>
                <a:lnTo>
                  <a:pt x="21600" y="21600"/>
                </a:lnTo>
                <a:lnTo>
                  <a:pt x="0" y="21600"/>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20" name="Google Shape;320;p35"/>
          <p:cNvSpPr txBox="1"/>
          <p:nvPr/>
        </p:nvSpPr>
        <p:spPr>
          <a:xfrm>
            <a:off x="7319991" y="2614083"/>
            <a:ext cx="664095" cy="16543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9600"/>
              <a:buFont typeface="EB Garamond"/>
              <a:buNone/>
            </a:pPr>
            <a:r>
              <a:rPr b="0" i="0" lang="en-US" sz="9600" u="none" cap="none" strike="noStrike">
                <a:solidFill>
                  <a:srgbClr val="122C3D"/>
                </a:solidFill>
                <a:latin typeface="EB Garamond"/>
                <a:ea typeface="EB Garamond"/>
                <a:cs typeface="EB Garamond"/>
                <a:sym typeface="EB Garamond"/>
              </a:rPr>
              <a: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3120F"/>
        </a:solidFill>
      </p:bgPr>
    </p:bg>
    <p:spTree>
      <p:nvGrpSpPr>
        <p:cNvPr id="324" name="Shape 324"/>
        <p:cNvGrpSpPr/>
        <p:nvPr/>
      </p:nvGrpSpPr>
      <p:grpSpPr>
        <a:xfrm>
          <a:off x="0" y="0"/>
          <a:ext cx="0" cy="0"/>
          <a:chOff x="0" y="0"/>
          <a:chExt cx="0" cy="0"/>
        </a:xfrm>
      </p:grpSpPr>
      <p:pic>
        <p:nvPicPr>
          <p:cNvPr descr="beef-delicious-dinner-769289 (1).jpg" id="325" name="Google Shape;325;p36"/>
          <p:cNvPicPr preferRelativeResize="0"/>
          <p:nvPr/>
        </p:nvPicPr>
        <p:blipFill rotWithShape="1">
          <a:blip r:embed="rId3">
            <a:alphaModFix/>
          </a:blip>
          <a:srcRect b="6085" l="11461" r="5374" t="0"/>
          <a:stretch/>
        </p:blipFill>
        <p:spPr>
          <a:xfrm>
            <a:off x="-35394" y="-43921"/>
            <a:ext cx="13075589" cy="9841443"/>
          </a:xfrm>
          <a:prstGeom prst="rect">
            <a:avLst/>
          </a:prstGeom>
          <a:noFill/>
          <a:ln>
            <a:noFill/>
          </a:ln>
        </p:spPr>
      </p:pic>
      <p:pic>
        <p:nvPicPr>
          <p:cNvPr descr="natasha-bhogal-7sStoaxfJh0-unsplash.jpg" id="326" name="Google Shape;326;p36"/>
          <p:cNvPicPr preferRelativeResize="0"/>
          <p:nvPr/>
        </p:nvPicPr>
        <p:blipFill rotWithShape="1">
          <a:blip r:embed="rId4">
            <a:alphaModFix/>
          </a:blip>
          <a:srcRect b="0" l="2165" r="1" t="0"/>
          <a:stretch/>
        </p:blipFill>
        <p:spPr>
          <a:xfrm>
            <a:off x="8286598" y="1953319"/>
            <a:ext cx="7156704" cy="9753538"/>
          </a:xfrm>
          <a:custGeom>
            <a:rect b="b" l="l" r="r" t="t"/>
            <a:pathLst>
              <a:path extrusionOk="0" h="21600" w="21600">
                <a:moveTo>
                  <a:pt x="16853" y="0"/>
                </a:moveTo>
                <a:lnTo>
                  <a:pt x="16227" y="0"/>
                </a:lnTo>
                <a:lnTo>
                  <a:pt x="0" y="11906"/>
                </a:lnTo>
                <a:lnTo>
                  <a:pt x="13211" y="21600"/>
                </a:lnTo>
                <a:lnTo>
                  <a:pt x="19869" y="21600"/>
                </a:lnTo>
                <a:lnTo>
                  <a:pt x="21600" y="20330"/>
                </a:lnTo>
                <a:lnTo>
                  <a:pt x="21600" y="3483"/>
                </a:lnTo>
                <a:lnTo>
                  <a:pt x="16853" y="0"/>
                </a:lnTo>
                <a:close/>
              </a:path>
            </a:pathLst>
          </a:custGeom>
          <a:noFill/>
          <a:ln>
            <a:noFill/>
          </a:ln>
        </p:spPr>
      </p:pic>
      <p:pic>
        <p:nvPicPr>
          <p:cNvPr descr="appetizer-delicious-diet-704951.jpg" id="327" name="Google Shape;327;p36"/>
          <p:cNvPicPr preferRelativeResize="0"/>
          <p:nvPr/>
        </p:nvPicPr>
        <p:blipFill rotWithShape="1">
          <a:blip r:embed="rId5">
            <a:alphaModFix/>
          </a:blip>
          <a:srcRect b="9784" l="2458" r="0" t="3081"/>
          <a:stretch/>
        </p:blipFill>
        <p:spPr>
          <a:xfrm>
            <a:off x="313763" y="3865268"/>
            <a:ext cx="10693637" cy="11937006"/>
          </a:xfrm>
          <a:custGeom>
            <a:rect b="b" l="l" r="r" t="t"/>
            <a:pathLst>
              <a:path extrusionOk="0" h="21600" w="21600">
                <a:moveTo>
                  <a:pt x="12056" y="0"/>
                </a:moveTo>
                <a:lnTo>
                  <a:pt x="0" y="10800"/>
                </a:lnTo>
                <a:lnTo>
                  <a:pt x="12056" y="21600"/>
                </a:lnTo>
                <a:lnTo>
                  <a:pt x="21599" y="13050"/>
                </a:lnTo>
                <a:lnTo>
                  <a:pt x="21600" y="8550"/>
                </a:lnTo>
                <a:lnTo>
                  <a:pt x="12056" y="0"/>
                </a:lnTo>
                <a:close/>
              </a:path>
            </a:pathLst>
          </a:custGeom>
          <a:noFill/>
          <a:ln>
            <a:noFill/>
          </a:ln>
        </p:spPr>
      </p:pic>
      <p:sp>
        <p:nvSpPr>
          <p:cNvPr id="328" name="Google Shape;328;p36"/>
          <p:cNvSpPr txBox="1"/>
          <p:nvPr/>
        </p:nvSpPr>
        <p:spPr>
          <a:xfrm>
            <a:off x="3981546" y="-1675840"/>
            <a:ext cx="3788640" cy="507578"/>
          </a:xfrm>
          <a:prstGeom prst="rect">
            <a:avLst/>
          </a:prstGeom>
          <a:noFill/>
          <a:ln>
            <a:noFill/>
          </a:ln>
        </p:spPr>
        <p:txBody>
          <a:bodyPr anchorCtr="0" anchor="ctr" bIns="27075" lIns="27075" spcFirstLastPara="1" rIns="27075" wrap="square" tIns="27075">
            <a:noAutofit/>
          </a:bodyPr>
          <a:lstStyle/>
          <a:p>
            <a:pPr indent="0" lvl="0" marL="0" marR="0" rtl="0" algn="ctr">
              <a:lnSpc>
                <a:spcPct val="110000"/>
              </a:lnSpc>
              <a:spcBef>
                <a:spcPts val="0"/>
              </a:spcBef>
              <a:spcAft>
                <a:spcPts val="0"/>
              </a:spcAft>
              <a:buClr>
                <a:srgbClr val="000000"/>
              </a:buClr>
              <a:buSzPts val="1500"/>
              <a:buFont typeface="Maven Pro"/>
              <a:buNone/>
            </a:pPr>
            <a:r>
              <a:rPr b="0" i="0" lang="en-US" sz="1500" u="none" cap="none" strike="noStrike">
                <a:solidFill>
                  <a:srgbClr val="000000"/>
                </a:solidFill>
                <a:latin typeface="Maven Pro"/>
                <a:ea typeface="Maven Pro"/>
                <a:cs typeface="Maven Pro"/>
                <a:sym typeface="Maven Pro"/>
              </a:rPr>
              <a:t>sunnycareclinic.com | 918-920-5001</a:t>
            </a:r>
            <a:endParaRPr/>
          </a:p>
          <a:p>
            <a:pPr indent="0" lvl="0" marL="0" marR="0" rtl="0" algn="ctr">
              <a:lnSpc>
                <a:spcPct val="110000"/>
              </a:lnSpc>
              <a:spcBef>
                <a:spcPts val="0"/>
              </a:spcBef>
              <a:spcAft>
                <a:spcPts val="0"/>
              </a:spcAft>
              <a:buClr>
                <a:srgbClr val="000000"/>
              </a:buClr>
              <a:buSzPts val="1500"/>
              <a:buFont typeface="Maven Pro"/>
              <a:buNone/>
            </a:pPr>
            <a:r>
              <a:rPr b="0" i="0" lang="en-US" sz="1500" u="none" cap="none" strike="noStrike">
                <a:solidFill>
                  <a:srgbClr val="000000"/>
                </a:solidFill>
                <a:latin typeface="Maven Pro"/>
                <a:ea typeface="Maven Pro"/>
                <a:cs typeface="Maven Pro"/>
                <a:sym typeface="Maven Pro"/>
              </a:rPr>
              <a:t>sunnycareclinic.com</a:t>
            </a:r>
            <a:endParaRPr/>
          </a:p>
        </p:txBody>
      </p:sp>
      <p:pic>
        <p:nvPicPr>
          <p:cNvPr descr="appetizer-bowl-delicious-1640772.jpg" id="329" name="Google Shape;329;p36"/>
          <p:cNvPicPr preferRelativeResize="0"/>
          <p:nvPr/>
        </p:nvPicPr>
        <p:blipFill rotWithShape="1">
          <a:blip r:embed="rId6">
            <a:alphaModFix/>
          </a:blip>
          <a:srcRect b="15998" l="10000" r="14951" t="0"/>
          <a:stretch/>
        </p:blipFill>
        <p:spPr>
          <a:xfrm>
            <a:off x="-3834903" y="-1395173"/>
            <a:ext cx="11937006" cy="10022278"/>
          </a:xfrm>
          <a:custGeom>
            <a:rect b="b" l="l" r="r" t="t"/>
            <a:pathLst>
              <a:path extrusionOk="0" h="21600" w="21600">
                <a:moveTo>
                  <a:pt x="14265" y="1"/>
                </a:moveTo>
                <a:lnTo>
                  <a:pt x="7336" y="0"/>
                </a:lnTo>
                <a:lnTo>
                  <a:pt x="0" y="8737"/>
                </a:lnTo>
                <a:lnTo>
                  <a:pt x="10800" y="21600"/>
                </a:lnTo>
                <a:lnTo>
                  <a:pt x="21600" y="8737"/>
                </a:lnTo>
                <a:lnTo>
                  <a:pt x="14265" y="1"/>
                </a:lnTo>
                <a:close/>
              </a:path>
            </a:pathLst>
          </a:custGeom>
          <a:noFill/>
          <a:ln>
            <a:noFill/>
          </a:ln>
        </p:spPr>
      </p:pic>
      <p:pic>
        <p:nvPicPr>
          <p:cNvPr descr="appetizer-bacon-cuisine-2097090 (1).jpg" id="330" name="Google Shape;330;p36"/>
          <p:cNvPicPr preferRelativeResize="0"/>
          <p:nvPr/>
        </p:nvPicPr>
        <p:blipFill rotWithShape="1">
          <a:blip r:embed="rId7">
            <a:alphaModFix/>
          </a:blip>
          <a:srcRect b="16952" l="0" r="0" t="5210"/>
          <a:stretch/>
        </p:blipFill>
        <p:spPr>
          <a:xfrm>
            <a:off x="3572595" y="-5549666"/>
            <a:ext cx="9246276" cy="9595966"/>
          </a:xfrm>
          <a:custGeom>
            <a:rect b="b" l="l" r="r" t="t"/>
            <a:pathLst>
              <a:path extrusionOk="0" h="21600" w="21600">
                <a:moveTo>
                  <a:pt x="10800" y="0"/>
                </a:moveTo>
                <a:lnTo>
                  <a:pt x="0" y="10406"/>
                </a:lnTo>
                <a:lnTo>
                  <a:pt x="0" y="11194"/>
                </a:lnTo>
                <a:lnTo>
                  <a:pt x="10800" y="21600"/>
                </a:lnTo>
                <a:lnTo>
                  <a:pt x="21600" y="11194"/>
                </a:lnTo>
                <a:lnTo>
                  <a:pt x="21600" y="10406"/>
                </a:lnTo>
                <a:lnTo>
                  <a:pt x="10800" y="0"/>
                </a:lnTo>
                <a:close/>
              </a:path>
            </a:pathLst>
          </a:custGeom>
          <a:noFill/>
          <a:ln>
            <a:noFill/>
          </a:ln>
        </p:spPr>
      </p:pic>
      <p:sp>
        <p:nvSpPr>
          <p:cNvPr id="331" name="Google Shape;331;p36"/>
          <p:cNvSpPr/>
          <p:nvPr/>
        </p:nvSpPr>
        <p:spPr>
          <a:xfrm rot="2700000">
            <a:off x="4398192" y="2772592"/>
            <a:ext cx="4208416" cy="4208416"/>
          </a:xfrm>
          <a:prstGeom prst="rect">
            <a:avLst/>
          </a:prstGeom>
          <a:solidFill>
            <a:srgbClr val="AA201B"/>
          </a:solidFill>
          <a:ln cap="flat" cmpd="sng" w="635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32" name="Google Shape;332;p36"/>
          <p:cNvSpPr txBox="1"/>
          <p:nvPr/>
        </p:nvSpPr>
        <p:spPr>
          <a:xfrm>
            <a:off x="4120751" y="3694006"/>
            <a:ext cx="4763298" cy="23655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7000"/>
              <a:buFont typeface="EB Garamond"/>
              <a:buNone/>
            </a:pPr>
            <a:r>
              <a:rPr b="0" i="0" lang="en-US" sz="7000" u="none" cap="none" strike="noStrike">
                <a:solidFill>
                  <a:srgbClr val="FFFFFF"/>
                </a:solidFill>
                <a:latin typeface="EB Garamond"/>
                <a:ea typeface="EB Garamond"/>
                <a:cs typeface="EB Garamond"/>
                <a:sym typeface="EB Garamond"/>
              </a:rPr>
              <a:t>Thank</a:t>
            </a:r>
            <a:endParaRPr/>
          </a:p>
          <a:p>
            <a:pPr indent="0" lvl="0" marL="0" marR="0" rtl="0" algn="ctr">
              <a:lnSpc>
                <a:spcPct val="100000"/>
              </a:lnSpc>
              <a:spcBef>
                <a:spcPts val="0"/>
              </a:spcBef>
              <a:spcAft>
                <a:spcPts val="0"/>
              </a:spcAft>
              <a:buClr>
                <a:srgbClr val="FFFFFF"/>
              </a:buClr>
              <a:buSzPts val="7000"/>
              <a:buFont typeface="EB Garamond"/>
              <a:buNone/>
            </a:pPr>
            <a:r>
              <a:rPr b="0" i="0" lang="en-US" sz="7000" u="none" cap="none" strike="noStrike">
                <a:solidFill>
                  <a:srgbClr val="FFFFFF"/>
                </a:solidFill>
                <a:latin typeface="EB Garamond"/>
                <a:ea typeface="EB Garamond"/>
                <a:cs typeface="EB Garamond"/>
                <a:sym typeface="EB Garamond"/>
              </a:rPr>
              <a:t>You!</a:t>
            </a:r>
            <a:endParaRPr/>
          </a:p>
        </p:txBody>
      </p:sp>
      <p:cxnSp>
        <p:nvCxnSpPr>
          <p:cNvPr id="333" name="Google Shape;333;p36"/>
          <p:cNvCxnSpPr/>
          <p:nvPr/>
        </p:nvCxnSpPr>
        <p:spPr>
          <a:xfrm flipH="1" rot="10800000">
            <a:off x="1846864" y="6011333"/>
            <a:ext cx="2860603" cy="2860603"/>
          </a:xfrm>
          <a:prstGeom prst="straightConnector1">
            <a:avLst/>
          </a:prstGeom>
          <a:noFill/>
          <a:ln cap="flat" cmpd="sng" w="63500">
            <a:solidFill>
              <a:srgbClr val="FFFFFF"/>
            </a:solidFill>
            <a:prstDash val="solid"/>
            <a:miter lim="400000"/>
            <a:headEnd len="sm" w="sm" type="none"/>
            <a:tailEnd len="sm" w="sm" type="none"/>
          </a:ln>
        </p:spPr>
      </p:cxnSp>
      <p:cxnSp>
        <p:nvCxnSpPr>
          <p:cNvPr id="334" name="Google Shape;334;p36"/>
          <p:cNvCxnSpPr/>
          <p:nvPr/>
        </p:nvCxnSpPr>
        <p:spPr>
          <a:xfrm flipH="1" rot="10800000">
            <a:off x="8461713" y="812800"/>
            <a:ext cx="3002154" cy="3002154"/>
          </a:xfrm>
          <a:prstGeom prst="straightConnector1">
            <a:avLst/>
          </a:prstGeom>
          <a:noFill/>
          <a:ln cap="flat" cmpd="sng" w="63500">
            <a:solidFill>
              <a:srgbClr val="FFFFFF"/>
            </a:solidFill>
            <a:prstDash val="solid"/>
            <a:miter lim="400000"/>
            <a:headEnd len="sm" w="sm" type="none"/>
            <a:tailEnd len="sm" w="sm" type="none"/>
          </a:ln>
        </p:spPr>
      </p:cxnSp>
      <p:cxnSp>
        <p:nvCxnSpPr>
          <p:cNvPr id="335" name="Google Shape;335;p36"/>
          <p:cNvCxnSpPr/>
          <p:nvPr/>
        </p:nvCxnSpPr>
        <p:spPr>
          <a:xfrm flipH="1" rot="10800000">
            <a:off x="8004513" y="4385733"/>
            <a:ext cx="3205354" cy="3205354"/>
          </a:xfrm>
          <a:prstGeom prst="straightConnector1">
            <a:avLst/>
          </a:prstGeom>
          <a:noFill/>
          <a:ln cap="flat" cmpd="sng" w="63500">
            <a:solidFill>
              <a:srgbClr val="FFFFFF"/>
            </a:solidFill>
            <a:prstDash val="solid"/>
            <a:miter lim="4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6"/>
          <p:cNvSpPr/>
          <p:nvPr/>
        </p:nvSpPr>
        <p:spPr>
          <a:xfrm>
            <a:off x="7048764" y="-177333"/>
            <a:ext cx="6013183" cy="6085906"/>
          </a:xfrm>
          <a:custGeom>
            <a:rect b="b" l="l" r="r" t="t"/>
            <a:pathLst>
              <a:path extrusionOk="0" h="21600" w="21600">
                <a:moveTo>
                  <a:pt x="0" y="356"/>
                </a:moveTo>
                <a:lnTo>
                  <a:pt x="21412" y="21600"/>
                </a:lnTo>
                <a:lnTo>
                  <a:pt x="21600" y="0"/>
                </a:lnTo>
                <a:lnTo>
                  <a:pt x="0" y="356"/>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91" name="Google Shape;91;p16"/>
          <p:cNvSpPr txBox="1"/>
          <p:nvPr/>
        </p:nvSpPr>
        <p:spPr>
          <a:xfrm>
            <a:off x="1116050" y="5022109"/>
            <a:ext cx="4852824" cy="3551768"/>
          </a:xfrm>
          <a:prstGeom prst="rect">
            <a:avLst/>
          </a:prstGeom>
          <a:noFill/>
          <a:ln>
            <a:noFill/>
          </a:ln>
        </p:spPr>
        <p:txBody>
          <a:bodyPr anchorCtr="0" anchor="ctr" bIns="27075" lIns="27075" spcFirstLastPara="1" rIns="27075" wrap="square" tIns="27075">
            <a:noAutofit/>
          </a:bodyPr>
          <a:lstStyle/>
          <a:p>
            <a:pPr indent="0" lvl="0" marL="0" marR="0" rtl="0" algn="just">
              <a:lnSpc>
                <a:spcPct val="120000"/>
              </a:lnSpc>
              <a:spcBef>
                <a:spcPts val="0"/>
              </a:spcBef>
              <a:spcAft>
                <a:spcPts val="0"/>
              </a:spcAft>
              <a:buNone/>
            </a:pPr>
            <a:r>
              <a:rPr b="0" i="0" lang="en-US" sz="1600" u="none" cap="none" strike="noStrike">
                <a:solidFill>
                  <a:srgbClr val="122C3D"/>
                </a:solidFill>
                <a:latin typeface="Maven Pro"/>
                <a:ea typeface="Maven Pro"/>
                <a:cs typeface="Maven Pro"/>
                <a:sym typeface="Maven Pro"/>
              </a:rPr>
              <a:t>This business plan is intended for Restaurante de Mexico, the hottest new all-authentic Mexican Restaurant in the idyllic American town of Hickory, North Carolina. The restaurant will be owned &amp; operated by four partners who equally share a passion for Mexican culture. Because of the apparent demand for Mexican cuisine in Hickory, the owners believe that Restaurante de Mexico will be a hit in town &amp; may even have the potential to compete with other established Mexican restaurants in the neighboring cities of Charlotte &amp; Greensboro. </a:t>
            </a:r>
            <a:endParaRPr/>
          </a:p>
        </p:txBody>
      </p:sp>
      <p:sp>
        <p:nvSpPr>
          <p:cNvPr id="92" name="Google Shape;92;p16"/>
          <p:cNvSpPr txBox="1"/>
          <p:nvPr/>
        </p:nvSpPr>
        <p:spPr>
          <a:xfrm>
            <a:off x="1088525" y="2552462"/>
            <a:ext cx="3591660" cy="2035387"/>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Executive Summary</a:t>
            </a:r>
            <a:endParaRPr/>
          </a:p>
        </p:txBody>
      </p:sp>
      <p:sp>
        <p:nvSpPr>
          <p:cNvPr id="93" name="Google Shape;93;p16"/>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94" name="Google Shape;94;p16"/>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pic>
        <p:nvPicPr>
          <p:cNvPr descr="chairs-menu-restaurant-6267.jpg" id="95" name="Google Shape;95;p16"/>
          <p:cNvPicPr preferRelativeResize="0"/>
          <p:nvPr/>
        </p:nvPicPr>
        <p:blipFill rotWithShape="1">
          <a:blip r:embed="rId3">
            <a:alphaModFix/>
          </a:blip>
          <a:srcRect b="493" l="36812" r="30096" t="4641"/>
          <a:stretch/>
        </p:blipFill>
        <p:spPr>
          <a:xfrm>
            <a:off x="8891384" y="1926507"/>
            <a:ext cx="4138733" cy="7909358"/>
          </a:xfrm>
          <a:custGeom>
            <a:rect b="b" l="l" r="r" t="t"/>
            <a:pathLst>
              <a:path extrusionOk="0" h="21600" w="21600">
                <a:moveTo>
                  <a:pt x="21600" y="10898"/>
                </a:moveTo>
                <a:lnTo>
                  <a:pt x="857" y="0"/>
                </a:lnTo>
                <a:lnTo>
                  <a:pt x="0" y="21600"/>
                </a:lnTo>
                <a:lnTo>
                  <a:pt x="21600" y="10898"/>
                </a:lnTo>
                <a:close/>
              </a:path>
            </a:pathLst>
          </a:custGeom>
          <a:noFill/>
          <a:ln>
            <a:noFill/>
          </a:ln>
        </p:spPr>
      </p:pic>
      <p:sp>
        <p:nvSpPr>
          <p:cNvPr id="96" name="Google Shape;96;p16"/>
          <p:cNvSpPr/>
          <p:nvPr/>
        </p:nvSpPr>
        <p:spPr>
          <a:xfrm rot="-5328137">
            <a:off x="6516987" y="1898780"/>
            <a:ext cx="2519314" cy="2519313"/>
          </a:xfrm>
          <a:custGeom>
            <a:rect b="b" l="l" r="r" t="t"/>
            <a:pathLst>
              <a:path extrusionOk="0" h="21600" w="21600">
                <a:moveTo>
                  <a:pt x="10800" y="0"/>
                </a:moveTo>
                <a:lnTo>
                  <a:pt x="21600" y="21600"/>
                </a:lnTo>
                <a:lnTo>
                  <a:pt x="0" y="21600"/>
                </a:lnTo>
                <a:close/>
              </a:path>
            </a:pathLst>
          </a:cu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7"/>
          <p:cNvSpPr/>
          <p:nvPr/>
        </p:nvSpPr>
        <p:spPr>
          <a:xfrm rot="-1514883">
            <a:off x="6832682" y="1915469"/>
            <a:ext cx="4691163" cy="3664248"/>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2" name="Google Shape;102;p17"/>
          <p:cNvSpPr txBox="1"/>
          <p:nvPr/>
        </p:nvSpPr>
        <p:spPr>
          <a:xfrm>
            <a:off x="1099117" y="4064211"/>
            <a:ext cx="4174586" cy="1174328"/>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Restaurante de Mexico brings the exciting flavors of traditional Mexican food to the quiet idyllic state of North Carolina where food is mostly US- or Euro-centric.</a:t>
            </a:r>
            <a:endParaRPr/>
          </a:p>
        </p:txBody>
      </p:sp>
      <p:sp>
        <p:nvSpPr>
          <p:cNvPr id="103" name="Google Shape;103;p17"/>
          <p:cNvSpPr txBox="1"/>
          <p:nvPr/>
        </p:nvSpPr>
        <p:spPr>
          <a:xfrm>
            <a:off x="1071592" y="2964814"/>
            <a:ext cx="3591660" cy="8796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5000"/>
              <a:buFont typeface="EB Garamond"/>
              <a:buNone/>
            </a:pPr>
            <a:r>
              <a:rPr b="0" i="0" lang="en-US" sz="5000" u="none" cap="none" strike="noStrike">
                <a:solidFill>
                  <a:srgbClr val="122C3D"/>
                </a:solidFill>
                <a:latin typeface="EB Garamond"/>
                <a:ea typeface="EB Garamond"/>
                <a:cs typeface="EB Garamond"/>
                <a:sym typeface="EB Garamond"/>
              </a:rPr>
              <a:t>Mission</a:t>
            </a:r>
            <a:endParaRPr/>
          </a:p>
        </p:txBody>
      </p:sp>
      <p:sp>
        <p:nvSpPr>
          <p:cNvPr id="104" name="Google Shape;104;p17"/>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5" name="Google Shape;105;p17"/>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pic>
        <p:nvPicPr>
          <p:cNvPr descr="beef-delicious-dinner-769289 (1).jpg" id="106" name="Google Shape;106;p17"/>
          <p:cNvPicPr preferRelativeResize="0"/>
          <p:nvPr/>
        </p:nvPicPr>
        <p:blipFill rotWithShape="1">
          <a:blip r:embed="rId3">
            <a:alphaModFix/>
          </a:blip>
          <a:srcRect b="1350" l="28927" r="10607" t="7931"/>
          <a:stretch/>
        </p:blipFill>
        <p:spPr>
          <a:xfrm>
            <a:off x="6460894" y="3228847"/>
            <a:ext cx="5434740" cy="5434740"/>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07" name="Google Shape;107;p17"/>
          <p:cNvSpPr txBox="1"/>
          <p:nvPr/>
        </p:nvSpPr>
        <p:spPr>
          <a:xfrm>
            <a:off x="1099117" y="7032400"/>
            <a:ext cx="4174586" cy="1174327"/>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To bring the Hickory community together into one happy &amp; satisfied family with every bite of Restaurante de Mexico's delectable cuisine. </a:t>
            </a:r>
            <a:endParaRPr/>
          </a:p>
        </p:txBody>
      </p:sp>
      <p:sp>
        <p:nvSpPr>
          <p:cNvPr id="108" name="Google Shape;108;p17"/>
          <p:cNvSpPr txBox="1"/>
          <p:nvPr/>
        </p:nvSpPr>
        <p:spPr>
          <a:xfrm>
            <a:off x="1071592" y="5894902"/>
            <a:ext cx="3591660" cy="8796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5000"/>
              <a:buFont typeface="EB Garamond"/>
              <a:buNone/>
            </a:pPr>
            <a:r>
              <a:rPr b="0" i="0" lang="en-US" sz="5000" u="none" cap="none" strike="noStrike">
                <a:solidFill>
                  <a:srgbClr val="122C3D"/>
                </a:solidFill>
                <a:latin typeface="EB Garamond"/>
                <a:ea typeface="EB Garamond"/>
                <a:cs typeface="EB Garamond"/>
                <a:sym typeface="EB Garamond"/>
              </a:rPr>
              <a:t>Vision</a:t>
            </a:r>
            <a:endParaRPr/>
          </a:p>
        </p:txBody>
      </p:sp>
      <p:sp>
        <p:nvSpPr>
          <p:cNvPr id="109" name="Google Shape;109;p17"/>
          <p:cNvSpPr/>
          <p:nvPr/>
        </p:nvSpPr>
        <p:spPr>
          <a:xfrm>
            <a:off x="5914231" y="-177333"/>
            <a:ext cx="7197329" cy="7284373"/>
          </a:xfrm>
          <a:custGeom>
            <a:rect b="b" l="l" r="r" t="t"/>
            <a:pathLst>
              <a:path extrusionOk="0" h="21600" w="21600">
                <a:moveTo>
                  <a:pt x="0" y="356"/>
                </a:moveTo>
                <a:lnTo>
                  <a:pt x="21412" y="21600"/>
                </a:lnTo>
                <a:lnTo>
                  <a:pt x="21600" y="0"/>
                </a:lnTo>
                <a:lnTo>
                  <a:pt x="0" y="356"/>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8"/>
          <p:cNvSpPr txBox="1"/>
          <p:nvPr/>
        </p:nvSpPr>
        <p:spPr>
          <a:xfrm>
            <a:off x="7758151" y="5966749"/>
            <a:ext cx="3811830" cy="2935504"/>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Jacklyn Reynolds, owner &amp; operator of Restaurante de Mexico, believes that consuming food should be an enjoyable experience shared with family.Latin culture values togetherness &amp; Restaurante de Mexico aims to bring the people of Hickory closer together through its one-of-a-kind dining experience. </a:t>
            </a:r>
            <a:endParaRPr/>
          </a:p>
        </p:txBody>
      </p:sp>
      <p:sp>
        <p:nvSpPr>
          <p:cNvPr id="115" name="Google Shape;115;p18"/>
          <p:cNvSpPr txBox="1"/>
          <p:nvPr/>
        </p:nvSpPr>
        <p:spPr>
          <a:xfrm>
            <a:off x="7730625" y="4761573"/>
            <a:ext cx="3591660" cy="10447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Philosophy</a:t>
            </a:r>
            <a:endParaRPr/>
          </a:p>
        </p:txBody>
      </p:sp>
      <p:sp>
        <p:nvSpPr>
          <p:cNvPr id="116" name="Google Shape;116;p18"/>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17" name="Google Shape;117;p18"/>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sp>
        <p:nvSpPr>
          <p:cNvPr id="118" name="Google Shape;118;p18"/>
          <p:cNvSpPr/>
          <p:nvPr/>
        </p:nvSpPr>
        <p:spPr>
          <a:xfrm rot="1592810">
            <a:off x="3546822" y="2658549"/>
            <a:ext cx="3447356" cy="3447357"/>
          </a:xfrm>
          <a:custGeom>
            <a:rect b="b" l="l" r="r" t="t"/>
            <a:pathLst>
              <a:path extrusionOk="0" h="21600" w="21600">
                <a:moveTo>
                  <a:pt x="10800" y="0"/>
                </a:moveTo>
                <a:lnTo>
                  <a:pt x="21600" y="21600"/>
                </a:lnTo>
                <a:lnTo>
                  <a:pt x="0" y="21600"/>
                </a:lnTo>
                <a:close/>
              </a:path>
            </a:pathLst>
          </a:cu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bread-bun-chopping-board-1633525.jpg" id="119" name="Google Shape;119;p18"/>
          <p:cNvPicPr preferRelativeResize="0"/>
          <p:nvPr/>
        </p:nvPicPr>
        <p:blipFill rotWithShape="1">
          <a:blip r:embed="rId3">
            <a:alphaModFix/>
          </a:blip>
          <a:srcRect b="24782" l="1921" r="12677" t="18283"/>
          <a:stretch/>
        </p:blipFill>
        <p:spPr>
          <a:xfrm>
            <a:off x="-2578762" y="2382969"/>
            <a:ext cx="8611792" cy="8611792"/>
          </a:xfrm>
          <a:custGeom>
            <a:rect b="b" l="l" r="r" t="t"/>
            <a:pathLst>
              <a:path extrusionOk="0" h="21600" w="21600">
                <a:moveTo>
                  <a:pt x="21600" y="10800"/>
                </a:moveTo>
                <a:lnTo>
                  <a:pt x="0" y="0"/>
                </a:lnTo>
                <a:lnTo>
                  <a:pt x="0" y="21600"/>
                </a:lnTo>
                <a:lnTo>
                  <a:pt x="21600" y="10800"/>
                </a:lnTo>
                <a:close/>
              </a:path>
            </a:pathLst>
          </a:custGeom>
          <a:noFill/>
          <a:ln>
            <a:noFill/>
          </a:ln>
        </p:spPr>
      </p:pic>
      <p:pic>
        <p:nvPicPr>
          <p:cNvPr descr="baking-cheese-crust-315755.jpg" id="120" name="Google Shape;120;p18"/>
          <p:cNvPicPr preferRelativeResize="0"/>
          <p:nvPr/>
        </p:nvPicPr>
        <p:blipFill rotWithShape="1">
          <a:blip r:embed="rId4">
            <a:alphaModFix/>
          </a:blip>
          <a:srcRect b="30568" l="6756" r="0" t="0"/>
          <a:stretch/>
        </p:blipFill>
        <p:spPr>
          <a:xfrm rot="8996">
            <a:off x="6001073" y="-2269372"/>
            <a:ext cx="6063084" cy="6771985"/>
          </a:xfrm>
          <a:custGeom>
            <a:rect b="b" l="l" r="r" t="t"/>
            <a:pathLst>
              <a:path extrusionOk="0" h="21600" w="21600">
                <a:moveTo>
                  <a:pt x="190" y="21600"/>
                </a:moveTo>
                <a:lnTo>
                  <a:pt x="21600" y="6987"/>
                </a:lnTo>
                <a:lnTo>
                  <a:pt x="21599" y="2267"/>
                </a:lnTo>
                <a:lnTo>
                  <a:pt x="16435" y="0"/>
                </a:lnTo>
                <a:lnTo>
                  <a:pt x="0" y="1"/>
                </a:lnTo>
                <a:lnTo>
                  <a:pt x="190" y="21600"/>
                </a:lnTo>
                <a:close/>
              </a:path>
            </a:pathLst>
          </a:custGeom>
          <a:noFill/>
          <a:ln>
            <a:noFill/>
          </a:ln>
        </p:spPr>
      </p:pic>
      <p:sp>
        <p:nvSpPr>
          <p:cNvPr id="121" name="Google Shape;121;p18"/>
          <p:cNvSpPr/>
          <p:nvPr/>
        </p:nvSpPr>
        <p:spPr>
          <a:xfrm rot="1592809">
            <a:off x="10576780" y="-1396708"/>
            <a:ext cx="4110469" cy="4110469"/>
          </a:xfrm>
          <a:custGeom>
            <a:rect b="b" l="l" r="r" t="t"/>
            <a:pathLst>
              <a:path extrusionOk="0" h="21600" w="21600">
                <a:moveTo>
                  <a:pt x="10800" y="0"/>
                </a:moveTo>
                <a:lnTo>
                  <a:pt x="21600" y="21600"/>
                </a:lnTo>
                <a:lnTo>
                  <a:pt x="0" y="21600"/>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19"/>
          <p:cNvSpPr txBox="1"/>
          <p:nvPr/>
        </p:nvSpPr>
        <p:spPr>
          <a:xfrm>
            <a:off x="1095031" y="6263574"/>
            <a:ext cx="8059508" cy="2363047"/>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One of Restaurante de Mexico's goals is to build a solid customer base within the town of Hickory. Having only a total population of less than 800, Restaurante de Mexico has the potential to attract at least 40% to 50% of the townsfolk by the end of the first year of operations. This amounts to an estimated $150,000.00 in first-year sales. The business is expected to break-even as early as the second quarter of the second year of operations. If the company increases profit by 60% in the third year of operations, two branches will be opened in the neighboring cities of Charlotte &amp; Greensboro.</a:t>
            </a:r>
            <a:endParaRPr/>
          </a:p>
        </p:txBody>
      </p:sp>
      <p:sp>
        <p:nvSpPr>
          <p:cNvPr id="127" name="Google Shape;127;p19"/>
          <p:cNvSpPr txBox="1"/>
          <p:nvPr/>
        </p:nvSpPr>
        <p:spPr>
          <a:xfrm>
            <a:off x="1067506" y="5019900"/>
            <a:ext cx="3591660" cy="1044787"/>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Outlook</a:t>
            </a:r>
            <a:endParaRPr/>
          </a:p>
        </p:txBody>
      </p:sp>
      <p:sp>
        <p:nvSpPr>
          <p:cNvPr id="128" name="Google Shape;128;p19"/>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9" name="Google Shape;129;p19"/>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pic>
        <p:nvPicPr>
          <p:cNvPr descr="pablo-merchan-montes-Orz90t6o0e4-unsplash.jpg" id="130" name="Google Shape;130;p19"/>
          <p:cNvPicPr preferRelativeResize="0"/>
          <p:nvPr/>
        </p:nvPicPr>
        <p:blipFill rotWithShape="1">
          <a:blip r:embed="rId3">
            <a:alphaModFix/>
          </a:blip>
          <a:srcRect b="27509" l="25481" r="1285" t="1"/>
          <a:stretch/>
        </p:blipFill>
        <p:spPr>
          <a:xfrm>
            <a:off x="5858233" y="-34107"/>
            <a:ext cx="7067534" cy="4663893"/>
          </a:xfrm>
          <a:custGeom>
            <a:rect b="b" l="l" r="r" t="t"/>
            <a:pathLst>
              <a:path extrusionOk="0" h="21600" w="21600">
                <a:moveTo>
                  <a:pt x="21600" y="0"/>
                </a:moveTo>
                <a:lnTo>
                  <a:pt x="0" y="0"/>
                </a:lnTo>
                <a:lnTo>
                  <a:pt x="2590" y="21600"/>
                </a:lnTo>
                <a:lnTo>
                  <a:pt x="21600" y="0"/>
                </a:lnTo>
                <a:close/>
              </a:path>
            </a:pathLst>
          </a:custGeom>
          <a:noFill/>
          <a:ln>
            <a:noFill/>
          </a:ln>
        </p:spPr>
      </p:pic>
      <p:pic>
        <p:nvPicPr>
          <p:cNvPr descr="beef-delicious-dinner-769289 (1).jpg" id="131" name="Google Shape;131;p19"/>
          <p:cNvPicPr preferRelativeResize="0"/>
          <p:nvPr/>
        </p:nvPicPr>
        <p:blipFill rotWithShape="1">
          <a:blip r:embed="rId4">
            <a:alphaModFix/>
          </a:blip>
          <a:srcRect b="24309" l="366" r="55070" t="0"/>
          <a:stretch/>
        </p:blipFill>
        <p:spPr>
          <a:xfrm rot="3807191">
            <a:off x="9461534" y="695359"/>
            <a:ext cx="5911289" cy="6691963"/>
          </a:xfrm>
          <a:custGeom>
            <a:rect b="b" l="l" r="r" t="t"/>
            <a:pathLst>
              <a:path extrusionOk="0" h="21600" w="21600">
                <a:moveTo>
                  <a:pt x="21592" y="1"/>
                </a:moveTo>
                <a:lnTo>
                  <a:pt x="18202" y="0"/>
                </a:lnTo>
                <a:lnTo>
                  <a:pt x="0" y="12068"/>
                </a:lnTo>
                <a:lnTo>
                  <a:pt x="21600" y="21600"/>
                </a:lnTo>
                <a:lnTo>
                  <a:pt x="21592" y="1"/>
                </a:lnTo>
                <a:close/>
              </a:path>
            </a:pathLst>
          </a:custGeom>
          <a:noFill/>
          <a:ln>
            <a:noFill/>
          </a:ln>
        </p:spPr>
      </p:pic>
      <p:sp>
        <p:nvSpPr>
          <p:cNvPr id="132" name="Google Shape;132;p19"/>
          <p:cNvSpPr/>
          <p:nvPr/>
        </p:nvSpPr>
        <p:spPr>
          <a:xfrm rot="1591550">
            <a:off x="8616811" y="1446566"/>
            <a:ext cx="2941129" cy="2941129"/>
          </a:xfrm>
          <a:custGeom>
            <a:rect b="b" l="l" r="r" t="t"/>
            <a:pathLst>
              <a:path extrusionOk="0" h="21600" w="21600">
                <a:moveTo>
                  <a:pt x="10800" y="0"/>
                </a:moveTo>
                <a:lnTo>
                  <a:pt x="21600" y="21600"/>
                </a:lnTo>
                <a:lnTo>
                  <a:pt x="0" y="21600"/>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0"/>
          <p:cNvSpPr/>
          <p:nvPr/>
        </p:nvSpPr>
        <p:spPr>
          <a:xfrm>
            <a:off x="8610842" y="4956207"/>
            <a:ext cx="2702615" cy="2702615"/>
          </a:xfrm>
          <a:custGeom>
            <a:rect b="b" l="l" r="r" t="t"/>
            <a:pathLst>
              <a:path extrusionOk="0" h="21600" w="21600">
                <a:moveTo>
                  <a:pt x="10800" y="0"/>
                </a:moveTo>
                <a:lnTo>
                  <a:pt x="21600" y="21600"/>
                </a:lnTo>
                <a:lnTo>
                  <a:pt x="0" y="21600"/>
                </a:lnTo>
                <a:close/>
              </a:path>
            </a:pathLst>
          </a:cu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38" name="Google Shape;138;p20"/>
          <p:cNvSpPr/>
          <p:nvPr/>
        </p:nvSpPr>
        <p:spPr>
          <a:xfrm>
            <a:off x="5127960" y="4956207"/>
            <a:ext cx="2702616" cy="2702615"/>
          </a:xfrm>
          <a:custGeom>
            <a:rect b="b" l="l" r="r" t="t"/>
            <a:pathLst>
              <a:path extrusionOk="0" h="21600" w="21600">
                <a:moveTo>
                  <a:pt x="10800" y="0"/>
                </a:moveTo>
                <a:lnTo>
                  <a:pt x="21600" y="21600"/>
                </a:lnTo>
                <a:lnTo>
                  <a:pt x="0" y="21600"/>
                </a:lnTo>
                <a:close/>
              </a:path>
            </a:pathLst>
          </a:cu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39" name="Google Shape;139;p20"/>
          <p:cNvSpPr/>
          <p:nvPr/>
        </p:nvSpPr>
        <p:spPr>
          <a:xfrm>
            <a:off x="1598816" y="4956207"/>
            <a:ext cx="2702615" cy="2702615"/>
          </a:xfrm>
          <a:custGeom>
            <a:rect b="b" l="l" r="r" t="t"/>
            <a:pathLst>
              <a:path extrusionOk="0" h="21600" w="21600">
                <a:moveTo>
                  <a:pt x="10800" y="0"/>
                </a:moveTo>
                <a:lnTo>
                  <a:pt x="21600" y="21600"/>
                </a:lnTo>
                <a:lnTo>
                  <a:pt x="0" y="21600"/>
                </a:lnTo>
                <a:close/>
              </a:path>
            </a:pathLst>
          </a:cu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0" name="Google Shape;140;p20"/>
          <p:cNvSpPr txBox="1"/>
          <p:nvPr/>
        </p:nvSpPr>
        <p:spPr>
          <a:xfrm>
            <a:off x="1598816" y="8075103"/>
            <a:ext cx="2748879" cy="34628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Maven Pro"/>
              <a:buNone/>
            </a:pPr>
            <a:r>
              <a:rPr b="0" i="0" lang="en-US" sz="2000" u="none" cap="none" strike="noStrike">
                <a:solidFill>
                  <a:srgbClr val="122C3D"/>
                </a:solidFill>
                <a:latin typeface="Maven Pro"/>
                <a:ea typeface="Maven Pro"/>
                <a:cs typeface="Maven Pro"/>
                <a:sym typeface="Maven Pro"/>
              </a:rPr>
              <a:t>Hospitality Industry</a:t>
            </a:r>
            <a:endParaRPr/>
          </a:p>
        </p:txBody>
      </p:sp>
      <p:sp>
        <p:nvSpPr>
          <p:cNvPr id="141" name="Google Shape;141;p20"/>
          <p:cNvSpPr txBox="1"/>
          <p:nvPr/>
        </p:nvSpPr>
        <p:spPr>
          <a:xfrm>
            <a:off x="1092593" y="2277020"/>
            <a:ext cx="4642387" cy="20353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Organizational </a:t>
            </a:r>
            <a:endParaRPr/>
          </a:p>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Structure</a:t>
            </a:r>
            <a:endParaRPr/>
          </a:p>
        </p:txBody>
      </p:sp>
      <p:sp>
        <p:nvSpPr>
          <p:cNvPr id="142" name="Google Shape;142;p20"/>
          <p:cNvSpPr txBox="1"/>
          <p:nvPr/>
        </p:nvSpPr>
        <p:spPr>
          <a:xfrm>
            <a:off x="5127961" y="8075103"/>
            <a:ext cx="2748878" cy="34628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Maven Pro"/>
              <a:buNone/>
            </a:pPr>
            <a:r>
              <a:rPr b="0" i="0" lang="en-US" sz="2000" u="none" cap="none" strike="noStrike">
                <a:solidFill>
                  <a:srgbClr val="122C3D"/>
                </a:solidFill>
                <a:latin typeface="Maven Pro"/>
                <a:ea typeface="Maven Pro"/>
                <a:cs typeface="Maven Pro"/>
                <a:sym typeface="Maven Pro"/>
              </a:rPr>
              <a:t>General Partnership</a:t>
            </a:r>
            <a:endParaRPr/>
          </a:p>
        </p:txBody>
      </p:sp>
      <p:sp>
        <p:nvSpPr>
          <p:cNvPr id="143" name="Google Shape;143;p20"/>
          <p:cNvSpPr txBox="1"/>
          <p:nvPr/>
        </p:nvSpPr>
        <p:spPr>
          <a:xfrm>
            <a:off x="8657105" y="8075103"/>
            <a:ext cx="2748879" cy="34628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122C3D"/>
              </a:buClr>
              <a:buSzPts val="2000"/>
              <a:buFont typeface="Maven Pro"/>
              <a:buNone/>
            </a:pPr>
            <a:r>
              <a:rPr b="0" i="0" lang="en-US" sz="2000" u="none" cap="none" strike="noStrike">
                <a:solidFill>
                  <a:srgbClr val="122C3D"/>
                </a:solidFill>
                <a:latin typeface="Maven Pro"/>
                <a:ea typeface="Maven Pro"/>
                <a:cs typeface="Maven Pro"/>
                <a:sym typeface="Maven Pro"/>
              </a:rPr>
              <a:t>Jacklyn Reynolds</a:t>
            </a:r>
            <a:endParaRPr/>
          </a:p>
        </p:txBody>
      </p:sp>
      <p:sp>
        <p:nvSpPr>
          <p:cNvPr id="144" name="Google Shape;144;p20"/>
          <p:cNvSpPr txBox="1"/>
          <p:nvPr/>
        </p:nvSpPr>
        <p:spPr>
          <a:xfrm>
            <a:off x="1598816" y="6634328"/>
            <a:ext cx="2748879" cy="75522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FFFFFF"/>
              </a:buClr>
              <a:buSzPts val="2100"/>
              <a:buFont typeface="Maven Pro"/>
              <a:buNone/>
            </a:pPr>
            <a:r>
              <a:rPr b="1" i="0" lang="en-US" sz="2100" u="none" cap="none" strike="noStrike">
                <a:solidFill>
                  <a:srgbClr val="FFFFFF"/>
                </a:solidFill>
                <a:latin typeface="Maven Pro"/>
                <a:ea typeface="Maven Pro"/>
                <a:cs typeface="Maven Pro"/>
                <a:sym typeface="Maven Pro"/>
              </a:rPr>
              <a:t>Type of </a:t>
            </a:r>
            <a:endParaRPr/>
          </a:p>
          <a:p>
            <a:pPr indent="0" lvl="0" marL="0" marR="0" rtl="0" algn="ctr">
              <a:lnSpc>
                <a:spcPct val="130000"/>
              </a:lnSpc>
              <a:spcBef>
                <a:spcPts val="0"/>
              </a:spcBef>
              <a:spcAft>
                <a:spcPts val="0"/>
              </a:spcAft>
              <a:buClr>
                <a:srgbClr val="FFFFFF"/>
              </a:buClr>
              <a:buSzPts val="2100"/>
              <a:buFont typeface="Maven Pro"/>
              <a:buNone/>
            </a:pPr>
            <a:r>
              <a:rPr b="1" i="0" lang="en-US" sz="2100" u="none" cap="none" strike="noStrike">
                <a:solidFill>
                  <a:srgbClr val="FFFFFF"/>
                </a:solidFill>
                <a:latin typeface="Maven Pro"/>
                <a:ea typeface="Maven Pro"/>
                <a:cs typeface="Maven Pro"/>
                <a:sym typeface="Maven Pro"/>
              </a:rPr>
              <a:t>Industry</a:t>
            </a:r>
            <a:endParaRPr/>
          </a:p>
        </p:txBody>
      </p:sp>
      <p:sp>
        <p:nvSpPr>
          <p:cNvPr id="145" name="Google Shape;145;p20"/>
          <p:cNvSpPr txBox="1"/>
          <p:nvPr/>
        </p:nvSpPr>
        <p:spPr>
          <a:xfrm>
            <a:off x="5127961" y="6634328"/>
            <a:ext cx="2748878" cy="75522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FFFFFF"/>
              </a:buClr>
              <a:buSzPts val="2100"/>
              <a:buFont typeface="Maven Pro"/>
              <a:buNone/>
            </a:pPr>
            <a:r>
              <a:rPr b="1" i="0" lang="en-US" sz="2100" u="none" cap="none" strike="noStrike">
                <a:solidFill>
                  <a:srgbClr val="FFFFFF"/>
                </a:solidFill>
                <a:latin typeface="Maven Pro"/>
                <a:ea typeface="Maven Pro"/>
                <a:cs typeface="Maven Pro"/>
                <a:sym typeface="Maven Pro"/>
              </a:rPr>
              <a:t>Business </a:t>
            </a:r>
            <a:endParaRPr/>
          </a:p>
          <a:p>
            <a:pPr indent="0" lvl="0" marL="0" marR="0" rtl="0" algn="ctr">
              <a:lnSpc>
                <a:spcPct val="130000"/>
              </a:lnSpc>
              <a:spcBef>
                <a:spcPts val="0"/>
              </a:spcBef>
              <a:spcAft>
                <a:spcPts val="0"/>
              </a:spcAft>
              <a:buClr>
                <a:srgbClr val="FFFFFF"/>
              </a:buClr>
              <a:buSzPts val="2100"/>
              <a:buFont typeface="Maven Pro"/>
              <a:buNone/>
            </a:pPr>
            <a:r>
              <a:rPr b="1" i="0" lang="en-US" sz="2100" u="none" cap="none" strike="noStrike">
                <a:solidFill>
                  <a:srgbClr val="FFFFFF"/>
                </a:solidFill>
                <a:latin typeface="Maven Pro"/>
                <a:ea typeface="Maven Pro"/>
                <a:cs typeface="Maven Pro"/>
                <a:sym typeface="Maven Pro"/>
              </a:rPr>
              <a:t>Structure</a:t>
            </a:r>
            <a:endParaRPr/>
          </a:p>
        </p:txBody>
      </p:sp>
      <p:sp>
        <p:nvSpPr>
          <p:cNvPr id="146" name="Google Shape;146;p20"/>
          <p:cNvSpPr txBox="1"/>
          <p:nvPr/>
        </p:nvSpPr>
        <p:spPr>
          <a:xfrm>
            <a:off x="8657105" y="6832448"/>
            <a:ext cx="2748879" cy="358987"/>
          </a:xfrm>
          <a:prstGeom prst="rect">
            <a:avLst/>
          </a:prstGeom>
          <a:noFill/>
          <a:ln>
            <a:noFill/>
          </a:ln>
        </p:spPr>
        <p:txBody>
          <a:bodyPr anchorCtr="0" anchor="ctr" bIns="27075" lIns="27075" spcFirstLastPara="1" rIns="27075" wrap="square" tIns="27075">
            <a:noAutofit/>
          </a:bodyPr>
          <a:lstStyle/>
          <a:p>
            <a:pPr indent="0" lvl="0" marL="0" marR="0" rtl="0" algn="ctr">
              <a:lnSpc>
                <a:spcPct val="130000"/>
              </a:lnSpc>
              <a:spcBef>
                <a:spcPts val="0"/>
              </a:spcBef>
              <a:spcAft>
                <a:spcPts val="0"/>
              </a:spcAft>
              <a:buClr>
                <a:srgbClr val="FFFFFF"/>
              </a:buClr>
              <a:buSzPts val="2100"/>
              <a:buFont typeface="Maven Pro"/>
              <a:buNone/>
            </a:pPr>
            <a:r>
              <a:rPr b="1" i="0" lang="en-US" sz="2100" u="none" cap="none" strike="noStrike">
                <a:solidFill>
                  <a:srgbClr val="FFFFFF"/>
                </a:solidFill>
                <a:latin typeface="Maven Pro"/>
                <a:ea typeface="Maven Pro"/>
                <a:cs typeface="Maven Pro"/>
                <a:sym typeface="Maven Pro"/>
              </a:rPr>
              <a:t>Ownership</a:t>
            </a:r>
            <a:endParaRPr/>
          </a:p>
        </p:txBody>
      </p:sp>
      <p:pic>
        <p:nvPicPr>
          <p:cNvPr descr="appetizer-chopsticks-cuisine-923181.jpg" id="147" name="Google Shape;147;p20"/>
          <p:cNvPicPr preferRelativeResize="0"/>
          <p:nvPr/>
        </p:nvPicPr>
        <p:blipFill rotWithShape="1">
          <a:blip r:embed="rId3">
            <a:alphaModFix/>
          </a:blip>
          <a:srcRect b="24861" l="9788" r="9785" t="14819"/>
          <a:stretch/>
        </p:blipFill>
        <p:spPr>
          <a:xfrm>
            <a:off x="5247977" y="-20710"/>
            <a:ext cx="5883276" cy="5883276"/>
          </a:xfrm>
          <a:custGeom>
            <a:rect b="b" l="l" r="r" t="t"/>
            <a:pathLst>
              <a:path extrusionOk="0" h="21600" w="21600">
                <a:moveTo>
                  <a:pt x="10800" y="21600"/>
                </a:moveTo>
                <a:lnTo>
                  <a:pt x="21600" y="0"/>
                </a:lnTo>
                <a:lnTo>
                  <a:pt x="0" y="0"/>
                </a:lnTo>
                <a:lnTo>
                  <a:pt x="10800" y="21600"/>
                </a:lnTo>
                <a:close/>
              </a:path>
            </a:pathLst>
          </a:custGeom>
          <a:noFill/>
          <a:ln>
            <a:noFill/>
          </a:ln>
        </p:spPr>
      </p:pic>
      <p:sp>
        <p:nvSpPr>
          <p:cNvPr id="148" name="Google Shape;148;p20"/>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9" name="Google Shape;149;p20"/>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1"/>
          <p:cNvSpPr/>
          <p:nvPr/>
        </p:nvSpPr>
        <p:spPr>
          <a:xfrm rot="10800000">
            <a:off x="9508750" y="5947005"/>
            <a:ext cx="3503833" cy="3848318"/>
          </a:xfrm>
          <a:custGeom>
            <a:rect b="b" l="l" r="r" t="t"/>
            <a:pathLst>
              <a:path extrusionOk="0" h="21600" w="21600">
                <a:moveTo>
                  <a:pt x="10800" y="0"/>
                </a:moveTo>
                <a:lnTo>
                  <a:pt x="21600" y="21600"/>
                </a:lnTo>
                <a:lnTo>
                  <a:pt x="0" y="21600"/>
                </a:lnTo>
                <a:close/>
              </a:path>
            </a:pathLst>
          </a:cu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55" name="Google Shape;155;p21"/>
          <p:cNvSpPr/>
          <p:nvPr/>
        </p:nvSpPr>
        <p:spPr>
          <a:xfrm>
            <a:off x="9508750" y="727"/>
            <a:ext cx="3503833" cy="5955243"/>
          </a:xfrm>
          <a:prstGeom prst="rect">
            <a:avLst/>
          </a:pr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56" name="Google Shape;156;p21"/>
          <p:cNvSpPr txBox="1"/>
          <p:nvPr/>
        </p:nvSpPr>
        <p:spPr>
          <a:xfrm>
            <a:off x="1095031" y="5539057"/>
            <a:ext cx="5320144" cy="2491280"/>
          </a:xfrm>
          <a:prstGeom prst="rect">
            <a:avLst/>
          </a:prstGeom>
          <a:noFill/>
          <a:ln>
            <a:noFill/>
          </a:ln>
        </p:spPr>
        <p:txBody>
          <a:bodyPr anchorCtr="0" anchor="t" bIns="27075" lIns="27075" spcFirstLastPara="1" rIns="27075" wrap="square" tIns="27075">
            <a:noAutofit/>
          </a:bodyPr>
          <a:lstStyle/>
          <a:p>
            <a:pPr indent="0" lvl="0" marL="0" marR="0" rtl="0" algn="just">
              <a:lnSpc>
                <a:spcPct val="10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The restaurant will be owned &amp; operated by four partners namely Jacklyn Reynolds, Raymond Wallace, Kenneth Moore, &amp; Connie Webb. </a:t>
            </a:r>
            <a:endParaRPr/>
          </a:p>
          <a:p>
            <a:pPr indent="0" lvl="0" marL="0" marR="0" rtl="0" algn="just">
              <a:lnSpc>
                <a:spcPct val="100000"/>
              </a:lnSpc>
              <a:spcBef>
                <a:spcPts val="0"/>
              </a:spcBef>
              <a:spcAft>
                <a:spcPts val="0"/>
              </a:spcAft>
              <a:buClr>
                <a:srgbClr val="122C3D"/>
              </a:buClr>
              <a:buSzPts val="2000"/>
              <a:buFont typeface="Maven Pro"/>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Jacklyn Reynolds will be in charge of the restaurant operations. The restaurant will have a general manager who oversees its day-to-day operation. Her efforts will be recompensed by incremental profit sharing. It will be in her best interest to see that the restaurant operations are running smoothly.</a:t>
            </a:r>
            <a:endParaRPr/>
          </a:p>
        </p:txBody>
      </p:sp>
      <p:sp>
        <p:nvSpPr>
          <p:cNvPr id="157" name="Google Shape;157;p21"/>
          <p:cNvSpPr txBox="1"/>
          <p:nvPr/>
        </p:nvSpPr>
        <p:spPr>
          <a:xfrm>
            <a:off x="1067506" y="3034466"/>
            <a:ext cx="4640270" cy="20353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Organizational </a:t>
            </a:r>
            <a:endParaRPr/>
          </a:p>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Structure</a:t>
            </a:r>
            <a:endParaRPr/>
          </a:p>
        </p:txBody>
      </p:sp>
      <p:sp>
        <p:nvSpPr>
          <p:cNvPr id="158" name="Google Shape;158;p21"/>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59" name="Google Shape;159;p21"/>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pic>
        <p:nvPicPr>
          <p:cNvPr descr="appetizers-chef-cuisine-1267320.jpg" id="160" name="Google Shape;160;p21"/>
          <p:cNvPicPr preferRelativeResize="0"/>
          <p:nvPr/>
        </p:nvPicPr>
        <p:blipFill rotWithShape="1">
          <a:blip r:embed="rId3">
            <a:alphaModFix/>
          </a:blip>
          <a:srcRect b="7310" l="13582" r="35428" t="0"/>
          <a:stretch/>
        </p:blipFill>
        <p:spPr>
          <a:xfrm>
            <a:off x="7304077" y="3701"/>
            <a:ext cx="5753391" cy="6975803"/>
          </a:xfrm>
          <a:custGeom>
            <a:rect b="b" l="l" r="r" t="t"/>
            <a:pathLst>
              <a:path extrusionOk="0" h="21600" w="21600">
                <a:moveTo>
                  <a:pt x="0" y="0"/>
                </a:moveTo>
                <a:lnTo>
                  <a:pt x="1323" y="21600"/>
                </a:lnTo>
                <a:lnTo>
                  <a:pt x="21600" y="12382"/>
                </a:lnTo>
                <a:lnTo>
                  <a:pt x="291" y="1"/>
                </a:lnTo>
                <a:lnTo>
                  <a:pt x="0" y="0"/>
                </a:ln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2"/>
          <p:cNvSpPr/>
          <p:nvPr/>
        </p:nvSpPr>
        <p:spPr>
          <a:xfrm>
            <a:off x="9508750" y="-141513"/>
            <a:ext cx="3503833" cy="5955243"/>
          </a:xfrm>
          <a:prstGeom prst="rect">
            <a:avLst/>
          </a:prstGeom>
          <a:solidFill>
            <a:srgbClr val="EFA3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6" name="Google Shape;166;p22"/>
          <p:cNvSpPr txBox="1"/>
          <p:nvPr/>
        </p:nvSpPr>
        <p:spPr>
          <a:xfrm>
            <a:off x="1095031" y="4989677"/>
            <a:ext cx="5320144" cy="3590042"/>
          </a:xfrm>
          <a:prstGeom prst="rect">
            <a:avLst/>
          </a:prstGeom>
          <a:noFill/>
          <a:ln>
            <a:noFill/>
          </a:ln>
        </p:spPr>
        <p:txBody>
          <a:bodyPr anchorCtr="0" anchor="ctr" bIns="27075" lIns="27075" spcFirstLastPara="1" rIns="27075" wrap="square" tIns="27075">
            <a:noAutofit/>
          </a:bodyPr>
          <a:lstStyle/>
          <a:p>
            <a:pPr indent="0" lvl="0" marL="0" marR="0" rtl="0" algn="just">
              <a:lnSpc>
                <a:spcPct val="130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A proposed organizational structure in the future may include a director of restaurant operations when restaurant locations will exceed three and/or if we expand to other North Carolina cities. This will pave the way for efficient restaurant operations. It will also provide a supervisory level between the restaurant management level &amp; executive level.</a:t>
            </a:r>
            <a:endParaRPr/>
          </a:p>
          <a:p>
            <a:pPr indent="0" lvl="0" marL="0" marR="0" rtl="0" algn="just">
              <a:lnSpc>
                <a:spcPct val="130000"/>
              </a:lnSpc>
              <a:spcBef>
                <a:spcPts val="0"/>
              </a:spcBef>
              <a:spcAft>
                <a:spcPts val="0"/>
              </a:spcAft>
              <a:buClr>
                <a:srgbClr val="122C3D"/>
              </a:buClr>
              <a:buSzPts val="2000"/>
              <a:buFont typeface="Maven Pro"/>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just">
              <a:lnSpc>
                <a:spcPct val="118000"/>
              </a:lnSpc>
              <a:spcBef>
                <a:spcPts val="0"/>
              </a:spcBef>
              <a:spcAft>
                <a:spcPts val="0"/>
              </a:spcAft>
              <a:buClr>
                <a:srgbClr val="122C3D"/>
              </a:buClr>
              <a:buSzPts val="1600"/>
              <a:buFont typeface="Maven Pro"/>
              <a:buNone/>
            </a:pPr>
            <a:r>
              <a:rPr b="0" i="0" lang="en-US" sz="1600" u="none" cap="none" strike="noStrike">
                <a:solidFill>
                  <a:srgbClr val="122C3D"/>
                </a:solidFill>
                <a:latin typeface="Maven Pro"/>
                <a:ea typeface="Maven Pro"/>
                <a:cs typeface="Maven Pro"/>
                <a:sym typeface="Maven Pro"/>
              </a:rPr>
              <a:t>At this juncture, an accountant will be added to the team. Also, a sales director will be added to execute the expansion strategy &amp; to improve the growth of the existing restaurant business. </a:t>
            </a:r>
            <a:endParaRPr/>
          </a:p>
        </p:txBody>
      </p:sp>
      <p:sp>
        <p:nvSpPr>
          <p:cNvPr id="167" name="Google Shape;167;p22"/>
          <p:cNvSpPr txBox="1"/>
          <p:nvPr/>
        </p:nvSpPr>
        <p:spPr>
          <a:xfrm>
            <a:off x="1067506" y="2780467"/>
            <a:ext cx="4640270" cy="2035387"/>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Organizational </a:t>
            </a:r>
            <a:endParaRPr/>
          </a:p>
          <a:p>
            <a:pPr indent="0" lvl="0" marL="0" marR="0" rtl="0" algn="l">
              <a:lnSpc>
                <a:spcPct val="100000"/>
              </a:lnSpc>
              <a:spcBef>
                <a:spcPts val="0"/>
              </a:spcBef>
              <a:spcAft>
                <a:spcPts val="0"/>
              </a:spcAft>
              <a:buClr>
                <a:srgbClr val="122C3D"/>
              </a:buClr>
              <a:buSzPts val="6000"/>
              <a:buFont typeface="EB Garamond"/>
              <a:buNone/>
            </a:pPr>
            <a:r>
              <a:rPr b="0" i="0" lang="en-US" sz="6000" u="none" cap="none" strike="noStrike">
                <a:solidFill>
                  <a:srgbClr val="122C3D"/>
                </a:solidFill>
                <a:latin typeface="EB Garamond"/>
                <a:ea typeface="EB Garamond"/>
                <a:cs typeface="EB Garamond"/>
                <a:sym typeface="EB Garamond"/>
              </a:rPr>
              <a:t>Structure</a:t>
            </a:r>
            <a:endParaRPr/>
          </a:p>
        </p:txBody>
      </p:sp>
      <p:sp>
        <p:nvSpPr>
          <p:cNvPr id="168" name="Google Shape;168;p22"/>
          <p:cNvSpPr/>
          <p:nvPr/>
        </p:nvSpPr>
        <p:spPr>
          <a:xfrm rot="2700000">
            <a:off x="1233208" y="1227520"/>
            <a:ext cx="363514" cy="363514"/>
          </a:xfrm>
          <a:prstGeom prst="rect">
            <a:avLst/>
          </a:pr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9" name="Google Shape;169;p22"/>
          <p:cNvSpPr txBox="1"/>
          <p:nvPr/>
        </p:nvSpPr>
        <p:spPr>
          <a:xfrm>
            <a:off x="1850525" y="1134533"/>
            <a:ext cx="2245460" cy="5494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122C3D"/>
              </a:buClr>
              <a:buSzPts val="3000"/>
              <a:buFont typeface="EB Garamond"/>
              <a:buNone/>
            </a:pPr>
            <a:r>
              <a:rPr b="0" i="0" lang="en-US" sz="3000" u="none" cap="none" strike="noStrike">
                <a:solidFill>
                  <a:srgbClr val="122C3D"/>
                </a:solidFill>
                <a:latin typeface="EB Garamond"/>
                <a:ea typeface="EB Garamond"/>
                <a:cs typeface="EB Garamond"/>
                <a:sym typeface="EB Garamond"/>
              </a:rPr>
              <a:t>The Company</a:t>
            </a:r>
            <a:endParaRPr/>
          </a:p>
        </p:txBody>
      </p:sp>
      <p:pic>
        <p:nvPicPr>
          <p:cNvPr descr="pablo-merchan-montes-Orz90t6o0e4-unsplash.jpg" id="170" name="Google Shape;170;p22"/>
          <p:cNvPicPr preferRelativeResize="0"/>
          <p:nvPr/>
        </p:nvPicPr>
        <p:blipFill rotWithShape="1">
          <a:blip r:embed="rId3">
            <a:alphaModFix/>
          </a:blip>
          <a:srcRect b="0" l="40605" r="24075" t="0"/>
          <a:stretch/>
        </p:blipFill>
        <p:spPr>
          <a:xfrm>
            <a:off x="7905998" y="1103709"/>
            <a:ext cx="3979797" cy="7512316"/>
          </a:xfrm>
          <a:prstGeom prst="rect">
            <a:avLst/>
          </a:prstGeom>
          <a:noFill/>
          <a:ln>
            <a:noFill/>
          </a:ln>
        </p:spPr>
      </p:pic>
      <p:sp>
        <p:nvSpPr>
          <p:cNvPr id="171" name="Google Shape;171;p22"/>
          <p:cNvSpPr/>
          <p:nvPr/>
        </p:nvSpPr>
        <p:spPr>
          <a:xfrm>
            <a:off x="8751556" y="4948211"/>
            <a:ext cx="5409499" cy="5409499"/>
          </a:xfrm>
          <a:custGeom>
            <a:rect b="b" l="l" r="r" t="t"/>
            <a:pathLst>
              <a:path extrusionOk="0" h="21600" w="21600">
                <a:moveTo>
                  <a:pt x="10800" y="0"/>
                </a:moveTo>
                <a:lnTo>
                  <a:pt x="21600" y="21600"/>
                </a:lnTo>
                <a:lnTo>
                  <a:pt x="0" y="21600"/>
                </a:lnTo>
                <a:close/>
              </a:path>
            </a:pathLst>
          </a:custGeom>
          <a:solidFill>
            <a:srgbClr val="AA201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