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13716000" cx="24384000"/>
  <p:notesSz cx="6858000" cy="9144000"/>
  <p:embeddedFontLst>
    <p:embeddedFont>
      <p:font typeface="Roboto"/>
      <p:regular r:id="rId22"/>
      <p:bold r:id="rId23"/>
      <p:italic r:id="rId24"/>
      <p:boldItalic r:id="rId25"/>
    </p:embeddedFont>
    <p:embeddedFont>
      <p:font typeface="Montserrat"/>
      <p:bold r:id="rId26"/>
      <p:boldItalic r:id="rId27"/>
    </p:embeddedFont>
    <p:embeddedFont>
      <p:font typeface="Poppins"/>
      <p:regular r:id="rId28"/>
      <p:bold r:id="rId29"/>
      <p:italic r:id="rId30"/>
      <p:boldItalic r:id="rId31"/>
    </p:embeddedFont>
    <p:embeddedFont>
      <p:font typeface="Helvetica Neue"/>
      <p:regular r:id="rId32"/>
      <p:bold r:id="rId33"/>
      <p:italic r:id="rId34"/>
      <p:boldItalic r:id="rId35"/>
    </p:embeddedFont>
    <p:embeddedFont>
      <p:font typeface="Helvetica Neue Ligh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Roboto-regular.fntdata"/><Relationship Id="rId21" Type="http://schemas.openxmlformats.org/officeDocument/2006/relationships/slide" Target="slides/slide17.xml"/><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bold.fntdata"/><Relationship Id="rId25" Type="http://schemas.openxmlformats.org/officeDocument/2006/relationships/font" Target="fonts/Roboto-boldItalic.fntdata"/><Relationship Id="rId28" Type="http://schemas.openxmlformats.org/officeDocument/2006/relationships/font" Target="fonts/Poppins-regular.fntdata"/><Relationship Id="rId27" Type="http://schemas.openxmlformats.org/officeDocument/2006/relationships/font" Target="fonts/Montserrat-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HelveticaNeue-bold.fntdata"/><Relationship Id="rId10" Type="http://schemas.openxmlformats.org/officeDocument/2006/relationships/slide" Target="slides/slide6.xml"/><Relationship Id="rId32" Type="http://schemas.openxmlformats.org/officeDocument/2006/relationships/font" Target="fonts/HelveticaNeue-regular.fntdata"/><Relationship Id="rId13" Type="http://schemas.openxmlformats.org/officeDocument/2006/relationships/slide" Target="slides/slide9.xml"/><Relationship Id="rId35" Type="http://schemas.openxmlformats.org/officeDocument/2006/relationships/font" Target="fonts/HelveticaNeue-boldItalic.fntdata"/><Relationship Id="rId12" Type="http://schemas.openxmlformats.org/officeDocument/2006/relationships/slide" Target="slides/slide8.xml"/><Relationship Id="rId34" Type="http://schemas.openxmlformats.org/officeDocument/2006/relationships/font" Target="fonts/HelveticaNeue-italic.fntdata"/><Relationship Id="rId15" Type="http://schemas.openxmlformats.org/officeDocument/2006/relationships/slide" Target="slides/slide11.xml"/><Relationship Id="rId37" Type="http://schemas.openxmlformats.org/officeDocument/2006/relationships/font" Target="fonts/HelveticaNeueLight-bold.fntdata"/><Relationship Id="rId14" Type="http://schemas.openxmlformats.org/officeDocument/2006/relationships/slide" Target="slides/slide10.xml"/><Relationship Id="rId36" Type="http://schemas.openxmlformats.org/officeDocument/2006/relationships/font" Target="fonts/HelveticaNeueLight-regular.fntdata"/><Relationship Id="rId17" Type="http://schemas.openxmlformats.org/officeDocument/2006/relationships/slide" Target="slides/slide13.xml"/><Relationship Id="rId39" Type="http://schemas.openxmlformats.org/officeDocument/2006/relationships/font" Target="fonts/HelveticaNeueLight-boldItalic.fntdata"/><Relationship Id="rId16" Type="http://schemas.openxmlformats.org/officeDocument/2006/relationships/slide" Target="slides/slide12.xml"/><Relationship Id="rId38" Type="http://schemas.openxmlformats.org/officeDocument/2006/relationships/font" Target="fonts/HelveticaNeueLigh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3" name="Shape 43"/>
        <p:cNvGrpSpPr/>
        <p:nvPr/>
      </p:nvGrpSpPr>
      <p:grpSpPr>
        <a:xfrm>
          <a:off x="0" y="0"/>
          <a:ext cx="0" cy="0"/>
          <a:chOff x="0" y="0"/>
          <a:chExt cx="0" cy="0"/>
        </a:xfrm>
      </p:grpSpPr>
      <p:sp>
        <p:nvSpPr>
          <p:cNvPr id="44" name="Google Shape;44;p11"/>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1"/>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6" name="Google Shape;46;p11"/>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7" name="Google Shape;47;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8" name="Shape 48"/>
        <p:cNvGrpSpPr/>
        <p:nvPr/>
      </p:nvGrpSpPr>
      <p:grpSpPr>
        <a:xfrm>
          <a:off x="0" y="0"/>
          <a:ext cx="0" cy="0"/>
          <a:chOff x="0" y="0"/>
          <a:chExt cx="0" cy="0"/>
        </a:xfrm>
      </p:grpSpPr>
      <p:sp>
        <p:nvSpPr>
          <p:cNvPr id="49" name="Google Shape;49;p12"/>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0" name="Google Shape;50;p12"/>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51" name="Google Shape;51;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2" name="Shape 52"/>
        <p:cNvGrpSpPr/>
        <p:nvPr/>
      </p:nvGrpSpPr>
      <p:grpSpPr>
        <a:xfrm>
          <a:off x="0" y="0"/>
          <a:ext cx="0" cy="0"/>
          <a:chOff x="0" y="0"/>
          <a:chExt cx="0" cy="0"/>
        </a:xfrm>
      </p:grpSpPr>
      <p:sp>
        <p:nvSpPr>
          <p:cNvPr id="53" name="Google Shape;53;p13"/>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7" name="Shape 17"/>
        <p:cNvGrpSpPr/>
        <p:nvPr/>
      </p:nvGrpSpPr>
      <p:grpSpPr>
        <a:xfrm>
          <a:off x="0" y="0"/>
          <a:ext cx="0" cy="0"/>
          <a:chOff x="0" y="0"/>
          <a:chExt cx="0" cy="0"/>
        </a:xfrm>
      </p:grpSpPr>
      <p:sp>
        <p:nvSpPr>
          <p:cNvPr id="18" name="Google Shape;18;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9" name="Shape 19"/>
        <p:cNvGrpSpPr/>
        <p:nvPr/>
      </p:nvGrpSpPr>
      <p:grpSpPr>
        <a:xfrm>
          <a:off x="0" y="0"/>
          <a:ext cx="0" cy="0"/>
          <a:chOff x="0" y="0"/>
          <a:chExt cx="0" cy="0"/>
        </a:xfrm>
      </p:grpSpPr>
      <p:sp>
        <p:nvSpPr>
          <p:cNvPr id="20" name="Google Shape;20;p5"/>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1" name="Google Shape;21;p5"/>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2" name="Google Shape;22;p5"/>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3" name="Google Shape;23;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4" name="Shape 24"/>
        <p:cNvGrpSpPr/>
        <p:nvPr/>
      </p:nvGrpSpPr>
      <p:grpSpPr>
        <a:xfrm>
          <a:off x="0" y="0"/>
          <a:ext cx="0" cy="0"/>
          <a:chOff x="0" y="0"/>
          <a:chExt cx="0" cy="0"/>
        </a:xfrm>
      </p:grpSpPr>
      <p:sp>
        <p:nvSpPr>
          <p:cNvPr id="25" name="Google Shape;25;p6"/>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6" name="Google Shape;26;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7" name="Shape 27"/>
        <p:cNvGrpSpPr/>
        <p:nvPr/>
      </p:nvGrpSpPr>
      <p:grpSpPr>
        <a:xfrm>
          <a:off x="0" y="0"/>
          <a:ext cx="0" cy="0"/>
          <a:chOff x="0" y="0"/>
          <a:chExt cx="0" cy="0"/>
        </a:xfrm>
      </p:grpSpPr>
      <p:sp>
        <p:nvSpPr>
          <p:cNvPr id="28" name="Google Shape;28;p7"/>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9" name="Google Shape;29;p7"/>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0" name="Google Shape;30;p7"/>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1" name="Google Shape;31;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2" name="Shape 32"/>
        <p:cNvGrpSpPr/>
        <p:nvPr/>
      </p:nvGrpSpPr>
      <p:grpSpPr>
        <a:xfrm>
          <a:off x="0" y="0"/>
          <a:ext cx="0" cy="0"/>
          <a:chOff x="0" y="0"/>
          <a:chExt cx="0" cy="0"/>
        </a:xfrm>
      </p:grpSpPr>
      <p:sp>
        <p:nvSpPr>
          <p:cNvPr id="33" name="Google Shape;33;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4" name="Google Shape;34;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5" name="Shape 35"/>
        <p:cNvGrpSpPr/>
        <p:nvPr/>
      </p:nvGrpSpPr>
      <p:grpSpPr>
        <a:xfrm>
          <a:off x="0" y="0"/>
          <a:ext cx="0" cy="0"/>
          <a:chOff x="0" y="0"/>
          <a:chExt cx="0" cy="0"/>
        </a:xfrm>
      </p:grpSpPr>
      <p:sp>
        <p:nvSpPr>
          <p:cNvPr id="36" name="Google Shape;36;p9"/>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7" name="Google Shape;37;p9"/>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8" name="Google Shape;38;p9"/>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9" name="Google Shape;39;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40" name="Shape 40"/>
        <p:cNvGrpSpPr/>
        <p:nvPr/>
      </p:nvGrpSpPr>
      <p:grpSpPr>
        <a:xfrm>
          <a:off x="0" y="0"/>
          <a:ext cx="0" cy="0"/>
          <a:chOff x="0" y="0"/>
          <a:chExt cx="0" cy="0"/>
        </a:xfrm>
      </p:grpSpPr>
      <p:sp>
        <p:nvSpPr>
          <p:cNvPr id="41" name="Google Shape;41;p10"/>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2" name="Google Shape;42;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hyperlink" Target="mailto:gym@bestbuild.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17.png"/><Relationship Id="rId5" Type="http://schemas.openxmlformats.org/officeDocument/2006/relationships/image" Target="../media/image16.png"/><Relationship Id="rId6" Type="http://schemas.openxmlformats.org/officeDocument/2006/relationships/image" Target="../media/image10.jpg"/><Relationship Id="rId7" Type="http://schemas.openxmlformats.org/officeDocument/2006/relationships/image" Target="../media/image8.jp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1.jpg"/><Relationship Id="rId4" Type="http://schemas.openxmlformats.org/officeDocument/2006/relationships/image" Target="../media/image13.jpg"/><Relationship Id="rId5"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 Id="rId4" Type="http://schemas.openxmlformats.org/officeDocument/2006/relationships/hyperlink" Target="mailto:gym@bestbuild.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52637" l="32067" r="14014" t="2655"/>
          <a:stretch/>
        </p:blipFill>
        <p:spPr>
          <a:xfrm>
            <a:off x="2743200" y="1650999"/>
            <a:ext cx="9596637" cy="10414003"/>
          </a:xfrm>
          <a:prstGeom prst="rect">
            <a:avLst/>
          </a:prstGeom>
          <a:noFill/>
          <a:ln>
            <a:noFill/>
          </a:ln>
        </p:spPr>
      </p:pic>
      <p:sp>
        <p:nvSpPr>
          <p:cNvPr id="60" name="Google Shape;60;p14"/>
          <p:cNvSpPr/>
          <p:nvPr/>
        </p:nvSpPr>
        <p:spPr>
          <a:xfrm>
            <a:off x="8968829" y="6197500"/>
            <a:ext cx="6927801" cy="5128271"/>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accent2"/>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1" name="Google Shape;61;p14"/>
          <p:cNvSpPr txBox="1"/>
          <p:nvPr>
            <p:ph idx="4294967295" type="subTitle"/>
          </p:nvPr>
        </p:nvSpPr>
        <p:spPr>
          <a:xfrm>
            <a:off x="9968616" y="9350726"/>
            <a:ext cx="10549912" cy="744539"/>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000000"/>
              </a:buClr>
              <a:buSzPts val="4000"/>
              <a:buFont typeface="Roboto"/>
              <a:buNone/>
            </a:pPr>
            <a:r>
              <a:rPr b="0" i="0" lang="en-US" sz="4000" u="none" cap="none" strike="noStrike">
                <a:solidFill>
                  <a:srgbClr val="000000"/>
                </a:solidFill>
                <a:latin typeface="Roboto"/>
                <a:ea typeface="Roboto"/>
                <a:cs typeface="Roboto"/>
                <a:sym typeface="Roboto"/>
              </a:rPr>
              <a:t>+76 37368 8728  | </a:t>
            </a:r>
            <a:r>
              <a:rPr b="0" i="0" lang="en-US" sz="4000" cap="none" strike="noStrike">
                <a:solidFill>
                  <a:srgbClr val="000000"/>
                </a:solidFill>
                <a:latin typeface="Roboto"/>
                <a:ea typeface="Roboto"/>
                <a:cs typeface="Roboto"/>
                <a:sym typeface="Roboto"/>
              </a:rPr>
              <a:t> gym@bestbuild.com</a:t>
            </a:r>
            <a:endParaRPr b="0" i="0" sz="5400" cap="none" strike="noStrike">
              <a:solidFill>
                <a:srgbClr val="000000"/>
              </a:solidFill>
              <a:uFill>
                <a:noFill/>
              </a:uFill>
              <a:latin typeface="Helvetica Neue"/>
              <a:ea typeface="Helvetica Neue"/>
              <a:cs typeface="Helvetica Neue"/>
              <a:sym typeface="Helvetica Neue"/>
              <a:hlinkClick r:id="rId4"/>
            </a:endParaRPr>
          </a:p>
        </p:txBody>
      </p:sp>
      <p:sp>
        <p:nvSpPr>
          <p:cNvPr id="62" name="Google Shape;62;p14"/>
          <p:cNvSpPr txBox="1"/>
          <p:nvPr>
            <p:ph idx="4294967295" type="ctrTitle"/>
          </p:nvPr>
        </p:nvSpPr>
        <p:spPr>
          <a:xfrm>
            <a:off x="9892417" y="7491470"/>
            <a:ext cx="12845438" cy="1674563"/>
          </a:xfrm>
          <a:prstGeom prst="rect">
            <a:avLst/>
          </a:prstGeom>
          <a:noFill/>
          <a:ln>
            <a:noFill/>
          </a:ln>
        </p:spPr>
        <p:txBody>
          <a:bodyPr anchorCtr="0" anchor="ctr" bIns="50800" lIns="50800" spcFirstLastPara="1" rIns="50800" wrap="square" tIns="50800">
            <a:noAutofit/>
          </a:bodyPr>
          <a:lstStyle/>
          <a:p>
            <a:pPr indent="0" lvl="0" marL="0" marR="0" rtl="0" algn="l">
              <a:lnSpc>
                <a:spcPct val="140000"/>
              </a:lnSpc>
              <a:spcBef>
                <a:spcPts val="0"/>
              </a:spcBef>
              <a:spcAft>
                <a:spcPts val="0"/>
              </a:spcAft>
              <a:buClr>
                <a:srgbClr val="000000"/>
              </a:buClr>
              <a:buSzPts val="9137"/>
              <a:buFont typeface="Montserrat"/>
              <a:buNone/>
            </a:pPr>
            <a:r>
              <a:rPr b="1" i="0" lang="en-US" sz="9137" u="none" cap="none" strike="noStrike">
                <a:solidFill>
                  <a:srgbClr val="000000"/>
                </a:solidFill>
                <a:latin typeface="Montserrat"/>
                <a:ea typeface="Montserrat"/>
                <a:cs typeface="Montserrat"/>
                <a:sym typeface="Montserrat"/>
              </a:rPr>
              <a:t>BEST BUILD GYM</a:t>
            </a:r>
            <a:endParaRPr/>
          </a:p>
        </p:txBody>
      </p:sp>
      <p:sp>
        <p:nvSpPr>
          <p:cNvPr id="63" name="Google Shape;63;p14"/>
          <p:cNvSpPr/>
          <p:nvPr/>
        </p:nvSpPr>
        <p:spPr>
          <a:xfrm>
            <a:off x="2119678" y="997842"/>
            <a:ext cx="6217445" cy="8474384"/>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3"/>
          <p:cNvSpPr/>
          <p:nvPr/>
        </p:nvSpPr>
        <p:spPr>
          <a:xfrm>
            <a:off x="9040335" y="7762550"/>
            <a:ext cx="13100357" cy="2777486"/>
          </a:xfrm>
          <a:prstGeom prst="rect">
            <a:avLst/>
          </a:prstGeom>
          <a:noFill/>
          <a:ln>
            <a:noFill/>
          </a:ln>
        </p:spPr>
        <p:txBody>
          <a:bodyPr anchorCtr="0" anchor="t" bIns="50800" lIns="50800" spcFirstLastPara="1" rIns="50800" wrap="square" tIns="50800">
            <a:noAutofit/>
          </a:bodyPr>
          <a:lstStyle/>
          <a:p>
            <a:pPr indent="0" lvl="0" marL="0" marR="0" rtl="0" algn="l">
              <a:lnSpc>
                <a:spcPct val="17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Best Build Gym was founded by Henry Hulk during his tenure as a world famous bodybuilder in 1988. With only $500 as starting capital and only 2 types of gym equipment on offer, Best Build Gym rose to prominence and achieved its success after being recognized by World Boxing Association as the best boxing gym in 2006. Today,the gym has over 1000 different gym equipments and has produced 10 different famous athletes and gym personalities in the industry.</a:t>
            </a:r>
            <a:endParaRPr/>
          </a:p>
        </p:txBody>
      </p:sp>
      <p:sp>
        <p:nvSpPr>
          <p:cNvPr id="139" name="Google Shape;139;p23"/>
          <p:cNvSpPr/>
          <p:nvPr/>
        </p:nvSpPr>
        <p:spPr>
          <a:xfrm>
            <a:off x="8980899" y="6089650"/>
            <a:ext cx="5660202"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HISTORY</a:t>
            </a:r>
            <a:endParaRPr/>
          </a:p>
        </p:txBody>
      </p:sp>
      <p:pic>
        <p:nvPicPr>
          <p:cNvPr id="140" name="Google Shape;140;p23"/>
          <p:cNvPicPr preferRelativeResize="0"/>
          <p:nvPr/>
        </p:nvPicPr>
        <p:blipFill rotWithShape="1">
          <a:blip r:embed="rId3">
            <a:alphaModFix/>
          </a:blip>
          <a:srcRect b="7436" l="26584" r="19664" t="17486"/>
          <a:stretch/>
        </p:blipFill>
        <p:spPr>
          <a:xfrm>
            <a:off x="1397000" y="-40283"/>
            <a:ext cx="6708676" cy="14041041"/>
          </a:xfrm>
          <a:prstGeom prst="rect">
            <a:avLst/>
          </a:prstGeom>
          <a:noFill/>
          <a:ln>
            <a:noFill/>
          </a:ln>
        </p:spPr>
      </p:pic>
      <p:sp>
        <p:nvSpPr>
          <p:cNvPr id="141" name="Google Shape;141;p23"/>
          <p:cNvSpPr/>
          <p:nvPr/>
        </p:nvSpPr>
        <p:spPr>
          <a:xfrm>
            <a:off x="6487616" y="4445892"/>
            <a:ext cx="4756151" cy="701676"/>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 name="Google Shape;142;p23"/>
          <p:cNvSpPr/>
          <p:nvPr/>
        </p:nvSpPr>
        <p:spPr>
          <a:xfrm>
            <a:off x="16532988" y="-424811"/>
            <a:ext cx="8246965" cy="5532449"/>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id="147" name="Google Shape;147;p24"/>
          <p:cNvPicPr preferRelativeResize="0"/>
          <p:nvPr/>
        </p:nvPicPr>
        <p:blipFill rotWithShape="1">
          <a:blip r:embed="rId3">
            <a:alphaModFix/>
          </a:blip>
          <a:srcRect b="0" l="13099" r="26674" t="14343"/>
          <a:stretch/>
        </p:blipFill>
        <p:spPr>
          <a:xfrm>
            <a:off x="-189508" y="2393305"/>
            <a:ext cx="12711709" cy="12052770"/>
          </a:xfrm>
          <a:prstGeom prst="rect">
            <a:avLst/>
          </a:prstGeom>
          <a:noFill/>
          <a:ln>
            <a:noFill/>
          </a:ln>
        </p:spPr>
      </p:pic>
      <p:sp>
        <p:nvSpPr>
          <p:cNvPr id="148" name="Google Shape;148;p24"/>
          <p:cNvSpPr/>
          <p:nvPr/>
        </p:nvSpPr>
        <p:spPr>
          <a:xfrm>
            <a:off x="11886604" y="-176709"/>
            <a:ext cx="1931592" cy="8659020"/>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9" name="Google Shape;149;p24"/>
          <p:cNvSpPr/>
          <p:nvPr/>
        </p:nvSpPr>
        <p:spPr>
          <a:xfrm>
            <a:off x="14450534" y="7846456"/>
            <a:ext cx="8030775" cy="3422475"/>
          </a:xfrm>
          <a:prstGeom prst="rect">
            <a:avLst/>
          </a:prstGeom>
          <a:noFill/>
          <a:ln>
            <a:noFill/>
          </a:ln>
        </p:spPr>
        <p:txBody>
          <a:bodyPr anchorCtr="0" anchor="t"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“If you are looking for the best gym experience that a gym studio can offer, worry no more because Best Build Gym can give you the best and most effective workout regimens and equipment that will help you get in shape.”</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-Angel Woods, 25, </a:t>
            </a:r>
            <a:r>
              <a:rPr b="0" i="1" lang="en-US" sz="2100" u="none" cap="none" strike="noStrike">
                <a:solidFill>
                  <a:srgbClr val="000000"/>
                </a:solidFill>
                <a:latin typeface="Poppins"/>
                <a:ea typeface="Poppins"/>
                <a:cs typeface="Poppins"/>
                <a:sym typeface="Poppins"/>
              </a:rPr>
              <a:t>Columnist at Entertainment.com</a:t>
            </a:r>
            <a:endParaRPr/>
          </a:p>
        </p:txBody>
      </p:sp>
      <p:sp>
        <p:nvSpPr>
          <p:cNvPr id="150" name="Google Shape;150;p24"/>
          <p:cNvSpPr/>
          <p:nvPr/>
        </p:nvSpPr>
        <p:spPr>
          <a:xfrm rot="-5400000">
            <a:off x="10022299" y="4641849"/>
            <a:ext cx="5660202"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TESTIMONIALS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5"/>
          <p:cNvPicPr preferRelativeResize="0"/>
          <p:nvPr/>
        </p:nvPicPr>
        <p:blipFill rotWithShape="1">
          <a:blip r:embed="rId3">
            <a:alphaModFix/>
          </a:blip>
          <a:srcRect b="13930" l="56" r="16494" t="13931"/>
          <a:stretch/>
        </p:blipFill>
        <p:spPr>
          <a:xfrm>
            <a:off x="-407393" y="-259855"/>
            <a:ext cx="24967409" cy="14335324"/>
          </a:xfrm>
          <a:prstGeom prst="rect">
            <a:avLst/>
          </a:prstGeom>
          <a:noFill/>
          <a:ln>
            <a:noFill/>
          </a:ln>
        </p:spPr>
      </p:pic>
      <p:sp>
        <p:nvSpPr>
          <p:cNvPr id="156" name="Google Shape;156;p25"/>
          <p:cNvSpPr/>
          <p:nvPr/>
        </p:nvSpPr>
        <p:spPr>
          <a:xfrm>
            <a:off x="-431800" y="-279400"/>
            <a:ext cx="25016221" cy="14335522"/>
          </a:xfrm>
          <a:prstGeom prst="rect">
            <a:avLst/>
          </a:prstGeom>
          <a:solidFill>
            <a:srgbClr val="000000">
              <a:alpha val="34901"/>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7" name="Google Shape;157;p25"/>
          <p:cNvSpPr/>
          <p:nvPr/>
        </p:nvSpPr>
        <p:spPr>
          <a:xfrm>
            <a:off x="6951761" y="3489027"/>
            <a:ext cx="11313488" cy="6837760"/>
          </a:xfrm>
          <a:prstGeom prst="rect">
            <a:avLst/>
          </a:prstGeom>
          <a:noFill/>
          <a:ln cap="flat" cmpd="sng" w="190500">
            <a:solidFill>
              <a:schemeClr val="accent2"/>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8" name="Google Shape;158;p25"/>
          <p:cNvSpPr/>
          <p:nvPr/>
        </p:nvSpPr>
        <p:spPr>
          <a:xfrm>
            <a:off x="7865645" y="6776935"/>
            <a:ext cx="9485720" cy="1623058"/>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FFFFFF"/>
              </a:buClr>
              <a:buSzPts val="2100"/>
              <a:buFont typeface="Poppins"/>
              <a:buNone/>
            </a:pPr>
            <a:r>
              <a:rPr b="0" i="0" lang="en-US" sz="2100" u="none" cap="none" strike="noStrike">
                <a:solidFill>
                  <a:srgbClr val="FFFFFF"/>
                </a:solidFill>
                <a:latin typeface="Poppins"/>
                <a:ea typeface="Poppins"/>
                <a:cs typeface="Poppins"/>
                <a:sym typeface="Poppins"/>
              </a:rPr>
              <a:t>Best Build Gym commits itself to aspire and inspire people to become physically fit to boost their physical confidence in a reliable, affordable, and healthy way.</a:t>
            </a:r>
            <a:endParaRPr/>
          </a:p>
        </p:txBody>
      </p:sp>
      <p:sp>
        <p:nvSpPr>
          <p:cNvPr id="159" name="Google Shape;159;p25"/>
          <p:cNvSpPr/>
          <p:nvPr/>
        </p:nvSpPr>
        <p:spPr>
          <a:xfrm>
            <a:off x="9778404" y="5415820"/>
            <a:ext cx="5660201"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5000"/>
              <a:buFont typeface="Montserrat"/>
              <a:buNone/>
            </a:pPr>
            <a:r>
              <a:rPr b="1" i="0" lang="en-US" sz="5000" u="none" cap="none" strike="noStrike">
                <a:solidFill>
                  <a:srgbClr val="FFFFFF"/>
                </a:solidFill>
                <a:latin typeface="Montserrat"/>
                <a:ea typeface="Montserrat"/>
                <a:cs typeface="Montserrat"/>
                <a:sym typeface="Montserrat"/>
              </a:rPr>
              <a:t>MAIN GOAL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id="164" name="Google Shape;164;p26"/>
          <p:cNvPicPr preferRelativeResize="0"/>
          <p:nvPr/>
        </p:nvPicPr>
        <p:blipFill rotWithShape="1">
          <a:blip r:embed="rId3">
            <a:alphaModFix/>
          </a:blip>
          <a:srcRect b="0" l="0" r="0" t="0"/>
          <a:stretch/>
        </p:blipFill>
        <p:spPr>
          <a:xfrm>
            <a:off x="13632273" y="4780839"/>
            <a:ext cx="8126574" cy="6186322"/>
          </a:xfrm>
          <a:prstGeom prst="rect">
            <a:avLst/>
          </a:prstGeom>
          <a:noFill/>
          <a:ln>
            <a:noFill/>
          </a:ln>
        </p:spPr>
      </p:pic>
      <p:sp>
        <p:nvSpPr>
          <p:cNvPr id="165" name="Google Shape;165;p26"/>
          <p:cNvSpPr/>
          <p:nvPr/>
        </p:nvSpPr>
        <p:spPr>
          <a:xfrm>
            <a:off x="3020535" y="7412327"/>
            <a:ext cx="10172412" cy="2919132"/>
          </a:xfrm>
          <a:prstGeom prst="rect">
            <a:avLst/>
          </a:prstGeom>
          <a:noFill/>
          <a:ln>
            <a:noFill/>
          </a:ln>
        </p:spPr>
        <p:txBody>
          <a:bodyPr anchorCtr="0" anchor="ctr" bIns="50800" lIns="50800" spcFirstLastPara="1" rIns="50800" wrap="square" tIns="50800">
            <a:noAutofit/>
          </a:bodyPr>
          <a:lstStyle/>
          <a:p>
            <a:pPr indent="0" lvl="0" marL="0" marR="0" rtl="0" algn="l">
              <a:lnSpc>
                <a:spcPct val="214285"/>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50% increase in product profits as of May 2023.</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14285"/>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70% increase in new members as of June 2025.</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14285"/>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60% increase in sold training packages as of January 2024.</a:t>
            </a:r>
            <a:endParaRPr/>
          </a:p>
        </p:txBody>
      </p:sp>
      <p:sp>
        <p:nvSpPr>
          <p:cNvPr id="166" name="Google Shape;166;p26"/>
          <p:cNvSpPr/>
          <p:nvPr/>
        </p:nvSpPr>
        <p:spPr>
          <a:xfrm>
            <a:off x="2961099" y="5454649"/>
            <a:ext cx="7047181"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SALES OVERVIEW</a:t>
            </a:r>
            <a:endParaRPr/>
          </a:p>
        </p:txBody>
      </p:sp>
      <p:sp>
        <p:nvSpPr>
          <p:cNvPr id="167" name="Google Shape;167;p26"/>
          <p:cNvSpPr/>
          <p:nvPr/>
        </p:nvSpPr>
        <p:spPr>
          <a:xfrm>
            <a:off x="-533996" y="-532309"/>
            <a:ext cx="4636890" cy="4032449"/>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8" name="Google Shape;168;p26"/>
          <p:cNvSpPr/>
          <p:nvPr/>
        </p:nvSpPr>
        <p:spPr>
          <a:xfrm>
            <a:off x="1533624" y="1756166"/>
            <a:ext cx="21316800" cy="10203600"/>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7"/>
          <p:cNvSpPr/>
          <p:nvPr/>
        </p:nvSpPr>
        <p:spPr>
          <a:xfrm>
            <a:off x="6849730" y="3879849"/>
            <a:ext cx="10364360"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BEST BUILD GYM OFFERS</a:t>
            </a:r>
            <a:endParaRPr/>
          </a:p>
        </p:txBody>
      </p:sp>
      <p:sp>
        <p:nvSpPr>
          <p:cNvPr id="174" name="Google Shape;174;p27"/>
          <p:cNvSpPr/>
          <p:nvPr/>
        </p:nvSpPr>
        <p:spPr>
          <a:xfrm>
            <a:off x="3708400" y="6629400"/>
            <a:ext cx="1270000" cy="1270000"/>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5" name="Google Shape;175;p27"/>
          <p:cNvSpPr/>
          <p:nvPr/>
        </p:nvSpPr>
        <p:spPr>
          <a:xfrm>
            <a:off x="5636735" y="6934836"/>
            <a:ext cx="4996567" cy="659128"/>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Effective Gym Products</a:t>
            </a:r>
            <a:endParaRPr/>
          </a:p>
        </p:txBody>
      </p:sp>
      <p:sp>
        <p:nvSpPr>
          <p:cNvPr id="176" name="Google Shape;176;p27"/>
          <p:cNvSpPr/>
          <p:nvPr/>
        </p:nvSpPr>
        <p:spPr>
          <a:xfrm>
            <a:off x="3708400" y="9296400"/>
            <a:ext cx="1270000" cy="1270000"/>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7" name="Google Shape;177;p27"/>
          <p:cNvSpPr/>
          <p:nvPr/>
        </p:nvSpPr>
        <p:spPr>
          <a:xfrm>
            <a:off x="5636735" y="9601836"/>
            <a:ext cx="5644564" cy="659128"/>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Lifetime Membership Card</a:t>
            </a:r>
            <a:endParaRPr/>
          </a:p>
        </p:txBody>
      </p:sp>
      <p:sp>
        <p:nvSpPr>
          <p:cNvPr id="178" name="Google Shape;178;p27"/>
          <p:cNvSpPr/>
          <p:nvPr/>
        </p:nvSpPr>
        <p:spPr>
          <a:xfrm>
            <a:off x="12725400" y="6629400"/>
            <a:ext cx="1270000" cy="1270000"/>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9" name="Google Shape;179;p27"/>
          <p:cNvSpPr/>
          <p:nvPr/>
        </p:nvSpPr>
        <p:spPr>
          <a:xfrm>
            <a:off x="14653734" y="6934836"/>
            <a:ext cx="6064756" cy="659128"/>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State of the Art Gym Facilities</a:t>
            </a:r>
            <a:endParaRPr/>
          </a:p>
        </p:txBody>
      </p:sp>
      <p:sp>
        <p:nvSpPr>
          <p:cNvPr id="180" name="Google Shape;180;p27"/>
          <p:cNvSpPr/>
          <p:nvPr/>
        </p:nvSpPr>
        <p:spPr>
          <a:xfrm>
            <a:off x="12725400" y="9296400"/>
            <a:ext cx="1270000" cy="1270000"/>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1" name="Google Shape;181;p27"/>
          <p:cNvSpPr/>
          <p:nvPr/>
        </p:nvSpPr>
        <p:spPr>
          <a:xfrm>
            <a:off x="14653734" y="9601836"/>
            <a:ext cx="7277705" cy="659128"/>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3100"/>
              <a:buFont typeface="Poppins"/>
              <a:buNone/>
            </a:pPr>
            <a:r>
              <a:rPr b="0" i="0" lang="en-US" sz="3100" u="none" cap="none" strike="noStrike">
                <a:solidFill>
                  <a:srgbClr val="000000"/>
                </a:solidFill>
                <a:latin typeface="Poppins"/>
                <a:ea typeface="Poppins"/>
                <a:cs typeface="Poppins"/>
                <a:sym typeface="Poppins"/>
              </a:rPr>
              <a:t>Quality and Friendly Customer Care</a:t>
            </a:r>
            <a:endParaRPr/>
          </a:p>
        </p:txBody>
      </p:sp>
      <p:sp>
        <p:nvSpPr>
          <p:cNvPr id="182" name="Google Shape;182;p27"/>
          <p:cNvSpPr/>
          <p:nvPr/>
        </p:nvSpPr>
        <p:spPr>
          <a:xfrm>
            <a:off x="3922430" y="6826250"/>
            <a:ext cx="841940"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1</a:t>
            </a:r>
            <a:endParaRPr/>
          </a:p>
        </p:txBody>
      </p:sp>
      <p:sp>
        <p:nvSpPr>
          <p:cNvPr id="183" name="Google Shape;183;p27"/>
          <p:cNvSpPr/>
          <p:nvPr/>
        </p:nvSpPr>
        <p:spPr>
          <a:xfrm>
            <a:off x="3922430" y="9493250"/>
            <a:ext cx="841940"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2</a:t>
            </a:r>
            <a:endParaRPr/>
          </a:p>
        </p:txBody>
      </p:sp>
      <p:sp>
        <p:nvSpPr>
          <p:cNvPr id="184" name="Google Shape;184;p27"/>
          <p:cNvSpPr/>
          <p:nvPr/>
        </p:nvSpPr>
        <p:spPr>
          <a:xfrm>
            <a:off x="12939430" y="6826250"/>
            <a:ext cx="841940"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3</a:t>
            </a:r>
            <a:endParaRPr/>
          </a:p>
        </p:txBody>
      </p:sp>
      <p:sp>
        <p:nvSpPr>
          <p:cNvPr id="185" name="Google Shape;185;p27"/>
          <p:cNvSpPr/>
          <p:nvPr/>
        </p:nvSpPr>
        <p:spPr>
          <a:xfrm>
            <a:off x="12939430" y="9493250"/>
            <a:ext cx="841940"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4</a:t>
            </a:r>
            <a:endParaRPr/>
          </a:p>
        </p:txBody>
      </p:sp>
      <p:sp>
        <p:nvSpPr>
          <p:cNvPr id="186" name="Google Shape;186;p27"/>
          <p:cNvSpPr/>
          <p:nvPr/>
        </p:nvSpPr>
        <p:spPr>
          <a:xfrm>
            <a:off x="1533624" y="1756167"/>
            <a:ext cx="21316752" cy="10203666"/>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8"/>
          <p:cNvSpPr/>
          <p:nvPr/>
        </p:nvSpPr>
        <p:spPr>
          <a:xfrm>
            <a:off x="11785798" y="-5105599"/>
            <a:ext cx="17907199" cy="17907199"/>
          </a:xfrm>
          <a:custGeom>
            <a:rect b="b" l="l" r="r" t="t"/>
            <a:pathLst>
              <a:path extrusionOk="0" h="21600" w="21600">
                <a:moveTo>
                  <a:pt x="0" y="10800"/>
                </a:moveTo>
                <a:lnTo>
                  <a:pt x="10800" y="21600"/>
                </a:lnTo>
                <a:lnTo>
                  <a:pt x="21600" y="10800"/>
                </a:lnTo>
                <a:lnTo>
                  <a:pt x="10800" y="0"/>
                </a:lnTo>
                <a:close/>
              </a:path>
            </a:pathLst>
          </a:cu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2" name="Google Shape;192;p28"/>
          <p:cNvSpPr/>
          <p:nvPr/>
        </p:nvSpPr>
        <p:spPr>
          <a:xfrm>
            <a:off x="-508596" y="10421094"/>
            <a:ext cx="12334777" cy="1713012"/>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93" name="Google Shape;193;p28"/>
          <p:cNvPicPr preferRelativeResize="0"/>
          <p:nvPr/>
        </p:nvPicPr>
        <p:blipFill rotWithShape="1">
          <a:blip r:embed="rId3">
            <a:alphaModFix/>
          </a:blip>
          <a:srcRect b="861" l="27230" r="20482" t="20707"/>
          <a:stretch/>
        </p:blipFill>
        <p:spPr>
          <a:xfrm>
            <a:off x="14799931" y="629691"/>
            <a:ext cx="6223001" cy="6223001"/>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pic>
        <p:nvPicPr>
          <p:cNvPr id="194" name="Google Shape;194;p28"/>
          <p:cNvPicPr preferRelativeResize="0"/>
          <p:nvPr/>
        </p:nvPicPr>
        <p:blipFill rotWithShape="1">
          <a:blip r:embed="rId4">
            <a:alphaModFix/>
          </a:blip>
          <a:srcRect b="8042" l="2472" r="41062" t="8042"/>
          <a:stretch/>
        </p:blipFill>
        <p:spPr>
          <a:xfrm>
            <a:off x="18068066" y="3906291"/>
            <a:ext cx="6223001" cy="6223001"/>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pic>
        <p:nvPicPr>
          <p:cNvPr id="195" name="Google Shape;195;p28"/>
          <p:cNvPicPr preferRelativeResize="0"/>
          <p:nvPr/>
        </p:nvPicPr>
        <p:blipFill rotWithShape="1">
          <a:blip r:embed="rId5">
            <a:alphaModFix/>
          </a:blip>
          <a:srcRect b="28477" l="630" r="2667" t="20496"/>
          <a:stretch/>
        </p:blipFill>
        <p:spPr>
          <a:xfrm>
            <a:off x="11531798" y="3906291"/>
            <a:ext cx="6223001" cy="6223001"/>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pic>
        <p:nvPicPr>
          <p:cNvPr id="196" name="Google Shape;196;p28"/>
          <p:cNvPicPr preferRelativeResize="0"/>
          <p:nvPr/>
        </p:nvPicPr>
        <p:blipFill rotWithShape="1">
          <a:blip r:embed="rId6">
            <a:alphaModFix/>
          </a:blip>
          <a:srcRect b="1338" l="13737" r="22702" t="3323"/>
          <a:stretch/>
        </p:blipFill>
        <p:spPr>
          <a:xfrm>
            <a:off x="14799931" y="7193905"/>
            <a:ext cx="6223001" cy="6223001"/>
          </a:xfrm>
          <a:custGeom>
            <a:rect b="b" l="l" r="r" t="t"/>
            <a:pathLst>
              <a:path extrusionOk="0" h="21600" w="21600">
                <a:moveTo>
                  <a:pt x="10800" y="0"/>
                </a:moveTo>
                <a:lnTo>
                  <a:pt x="0" y="10800"/>
                </a:lnTo>
                <a:lnTo>
                  <a:pt x="10800" y="21600"/>
                </a:lnTo>
                <a:lnTo>
                  <a:pt x="21600" y="10800"/>
                </a:lnTo>
                <a:lnTo>
                  <a:pt x="10800" y="0"/>
                </a:lnTo>
                <a:close/>
              </a:path>
            </a:pathLst>
          </a:custGeom>
          <a:noFill/>
          <a:ln>
            <a:noFill/>
          </a:ln>
        </p:spPr>
      </p:pic>
      <p:sp>
        <p:nvSpPr>
          <p:cNvPr id="197" name="Google Shape;197;p28"/>
          <p:cNvSpPr/>
          <p:nvPr/>
        </p:nvSpPr>
        <p:spPr>
          <a:xfrm>
            <a:off x="1693529" y="10839450"/>
            <a:ext cx="10364361"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IMAGE GALLERY</a:t>
            </a:r>
            <a:endParaRPr/>
          </a:p>
        </p:txBody>
      </p:sp>
      <p:pic>
        <p:nvPicPr>
          <p:cNvPr id="198" name="Google Shape;198;p28"/>
          <p:cNvPicPr preferRelativeResize="0"/>
          <p:nvPr/>
        </p:nvPicPr>
        <p:blipFill rotWithShape="1">
          <a:blip r:embed="rId7">
            <a:alphaModFix/>
          </a:blip>
          <a:srcRect b="8109" l="23829" r="19485" t="16326"/>
          <a:stretch/>
        </p:blipFill>
        <p:spPr>
          <a:xfrm>
            <a:off x="4954240" y="3907333"/>
            <a:ext cx="6221016" cy="6221017"/>
          </a:xfrm>
          <a:custGeom>
            <a:rect b="b" l="l" r="r" t="t"/>
            <a:pathLst>
              <a:path extrusionOk="0" h="21600" w="21600">
                <a:moveTo>
                  <a:pt x="10799" y="0"/>
                </a:moveTo>
                <a:lnTo>
                  <a:pt x="0" y="10799"/>
                </a:lnTo>
                <a:lnTo>
                  <a:pt x="10799" y="21600"/>
                </a:lnTo>
                <a:lnTo>
                  <a:pt x="21600" y="10799"/>
                </a:lnTo>
                <a:lnTo>
                  <a:pt x="10799" y="0"/>
                </a:lnTo>
                <a:close/>
              </a:path>
            </a:pathLst>
          </a:custGeom>
          <a:noFill/>
          <a:ln>
            <a:noFill/>
          </a:ln>
        </p:spPr>
      </p:pic>
      <p:pic>
        <p:nvPicPr>
          <p:cNvPr id="199" name="Google Shape;199;p28"/>
          <p:cNvPicPr preferRelativeResize="0"/>
          <p:nvPr/>
        </p:nvPicPr>
        <p:blipFill rotWithShape="1">
          <a:blip r:embed="rId8">
            <a:alphaModFix/>
          </a:blip>
          <a:srcRect b="17027" l="1255" r="4627" t="20162"/>
          <a:stretch/>
        </p:blipFill>
        <p:spPr>
          <a:xfrm>
            <a:off x="8222373" y="630733"/>
            <a:ext cx="6221017" cy="6221017"/>
          </a:xfrm>
          <a:custGeom>
            <a:rect b="b" l="l" r="r" t="t"/>
            <a:pathLst>
              <a:path extrusionOk="0" h="21600" w="21600">
                <a:moveTo>
                  <a:pt x="10799" y="0"/>
                </a:moveTo>
                <a:lnTo>
                  <a:pt x="0" y="10799"/>
                </a:lnTo>
                <a:lnTo>
                  <a:pt x="10799" y="21600"/>
                </a:lnTo>
                <a:lnTo>
                  <a:pt x="21600" y="10799"/>
                </a:lnTo>
                <a:lnTo>
                  <a:pt x="10799" y="0"/>
                </a:ln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9"/>
          <p:cNvSpPr/>
          <p:nvPr/>
        </p:nvSpPr>
        <p:spPr>
          <a:xfrm>
            <a:off x="-1516857" y="1296585"/>
            <a:ext cx="16340734" cy="11687186"/>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205" name="Google Shape;205;p29"/>
          <p:cNvPicPr preferRelativeResize="0"/>
          <p:nvPr/>
        </p:nvPicPr>
        <p:blipFill rotWithShape="1">
          <a:blip r:embed="rId3">
            <a:alphaModFix/>
          </a:blip>
          <a:srcRect b="7050" l="30628" r="24894" t="1655"/>
          <a:stretch/>
        </p:blipFill>
        <p:spPr>
          <a:xfrm>
            <a:off x="4377266" y="2222896"/>
            <a:ext cx="3940507" cy="9834365"/>
          </a:xfrm>
          <a:prstGeom prst="rect">
            <a:avLst/>
          </a:prstGeom>
          <a:noFill/>
          <a:ln>
            <a:noFill/>
          </a:ln>
        </p:spPr>
      </p:pic>
      <p:pic>
        <p:nvPicPr>
          <p:cNvPr id="206" name="Google Shape;206;p29"/>
          <p:cNvPicPr preferRelativeResize="0"/>
          <p:nvPr/>
        </p:nvPicPr>
        <p:blipFill rotWithShape="1">
          <a:blip r:embed="rId4">
            <a:alphaModFix/>
          </a:blip>
          <a:srcRect b="7249" l="19169" r="26062" t="1382"/>
          <a:stretch/>
        </p:blipFill>
        <p:spPr>
          <a:xfrm>
            <a:off x="8593666" y="2209800"/>
            <a:ext cx="3940507" cy="9860624"/>
          </a:xfrm>
          <a:prstGeom prst="rect">
            <a:avLst/>
          </a:prstGeom>
          <a:noFill/>
          <a:ln>
            <a:noFill/>
          </a:ln>
        </p:spPr>
      </p:pic>
      <p:pic>
        <p:nvPicPr>
          <p:cNvPr id="207" name="Google Shape;207;p29"/>
          <p:cNvPicPr preferRelativeResize="0"/>
          <p:nvPr/>
        </p:nvPicPr>
        <p:blipFill rotWithShape="1">
          <a:blip r:embed="rId5">
            <a:alphaModFix/>
          </a:blip>
          <a:srcRect b="7813" l="33513" r="12001" t="1625"/>
          <a:stretch/>
        </p:blipFill>
        <p:spPr>
          <a:xfrm>
            <a:off x="12810066" y="2209799"/>
            <a:ext cx="3940507" cy="9843030"/>
          </a:xfrm>
          <a:prstGeom prst="rect">
            <a:avLst/>
          </a:prstGeom>
          <a:noFill/>
          <a:ln>
            <a:noFill/>
          </a:ln>
        </p:spPr>
      </p:pic>
      <p:sp>
        <p:nvSpPr>
          <p:cNvPr id="208" name="Google Shape;208;p29"/>
          <p:cNvSpPr/>
          <p:nvPr/>
        </p:nvSpPr>
        <p:spPr>
          <a:xfrm>
            <a:off x="16952461" y="8045201"/>
            <a:ext cx="5998478"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000000"/>
              </a:buClr>
              <a:buSzPts val="3300"/>
              <a:buFont typeface="Roboto"/>
              <a:buNone/>
            </a:pPr>
            <a:r>
              <a:rPr b="1" i="0" lang="en-US" sz="3300" u="none" cap="none" strike="noStrike">
                <a:solidFill>
                  <a:srgbClr val="000000"/>
                </a:solidFill>
                <a:latin typeface="Roboto"/>
                <a:ea typeface="Roboto"/>
                <a:cs typeface="Roboto"/>
                <a:sym typeface="Roboto"/>
              </a:rPr>
              <a:t>Henry Hulk</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Founder &amp; Owner</a:t>
            </a:r>
            <a:endParaRPr/>
          </a:p>
        </p:txBody>
      </p:sp>
      <p:sp>
        <p:nvSpPr>
          <p:cNvPr id="209" name="Google Shape;209;p29"/>
          <p:cNvSpPr/>
          <p:nvPr/>
        </p:nvSpPr>
        <p:spPr>
          <a:xfrm>
            <a:off x="17168263" y="10692662"/>
            <a:ext cx="5566876"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000000"/>
              </a:buClr>
              <a:buSzPts val="3300"/>
              <a:buFont typeface="Roboto"/>
              <a:buNone/>
            </a:pPr>
            <a:r>
              <a:rPr b="1" i="0" lang="en-US" sz="3300" u="none" cap="none" strike="noStrike">
                <a:solidFill>
                  <a:srgbClr val="000000"/>
                </a:solidFill>
                <a:latin typeface="Roboto"/>
                <a:ea typeface="Roboto"/>
                <a:cs typeface="Roboto"/>
                <a:sym typeface="Roboto"/>
              </a:rPr>
              <a:t>Joe Hogan</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Chief Quality Control Officer</a:t>
            </a:r>
            <a:endParaRPr/>
          </a:p>
        </p:txBody>
      </p:sp>
      <p:sp>
        <p:nvSpPr>
          <p:cNvPr id="210" name="Google Shape;210;p29"/>
          <p:cNvSpPr/>
          <p:nvPr/>
        </p:nvSpPr>
        <p:spPr>
          <a:xfrm>
            <a:off x="17168263" y="5397500"/>
            <a:ext cx="5566876" cy="1460501"/>
          </a:xfrm>
          <a:prstGeom prst="rect">
            <a:avLst/>
          </a:prstGeom>
          <a:noFill/>
          <a:ln>
            <a:noFill/>
          </a:ln>
        </p:spPr>
        <p:txBody>
          <a:bodyPr anchorCtr="0" anchor="ctr" bIns="50800" lIns="50800" spcFirstLastPara="1" rIns="50800" wrap="square" tIns="50800">
            <a:noAutofit/>
          </a:bodyPr>
          <a:lstStyle/>
          <a:p>
            <a:pPr indent="0" lvl="0" marL="0" marR="0" rtl="0" algn="ctr">
              <a:lnSpc>
                <a:spcPct val="200000"/>
              </a:lnSpc>
              <a:spcBef>
                <a:spcPts val="0"/>
              </a:spcBef>
              <a:spcAft>
                <a:spcPts val="0"/>
              </a:spcAft>
              <a:buClr>
                <a:srgbClr val="000000"/>
              </a:buClr>
              <a:buSzPts val="3300"/>
              <a:buFont typeface="Roboto"/>
              <a:buNone/>
            </a:pPr>
            <a:r>
              <a:rPr b="1" i="0" lang="en-US" sz="3300" u="none" cap="none" strike="noStrike">
                <a:solidFill>
                  <a:srgbClr val="000000"/>
                </a:solidFill>
                <a:latin typeface="Roboto"/>
                <a:ea typeface="Roboto"/>
                <a:cs typeface="Roboto"/>
                <a:sym typeface="Roboto"/>
              </a:rPr>
              <a:t>Negan “Big Tank” Rock</a:t>
            </a:r>
            <a:endParaRPr/>
          </a:p>
          <a:p>
            <a:pPr indent="0" lvl="0" marL="0" marR="0" rtl="0" algn="ctr">
              <a:lnSpc>
                <a:spcPct val="200000"/>
              </a:lnSpc>
              <a:spcBef>
                <a:spcPts val="0"/>
              </a:spcBef>
              <a:spcAft>
                <a:spcPts val="0"/>
              </a:spcAft>
              <a:buClr>
                <a:srgbClr val="000000"/>
              </a:buClr>
              <a:buSzPts val="2500"/>
              <a:buFont typeface="Roboto"/>
              <a:buNone/>
            </a:pPr>
            <a:r>
              <a:rPr b="0" i="1" lang="en-US" sz="2500" u="none" cap="none" strike="noStrike">
                <a:solidFill>
                  <a:srgbClr val="000000"/>
                </a:solidFill>
                <a:latin typeface="Roboto"/>
                <a:ea typeface="Roboto"/>
                <a:cs typeface="Roboto"/>
                <a:sym typeface="Roboto"/>
              </a:rPr>
              <a:t>Gym Head Trainer</a:t>
            </a:r>
            <a:endParaRPr/>
          </a:p>
        </p:txBody>
      </p:sp>
      <p:sp>
        <p:nvSpPr>
          <p:cNvPr id="211" name="Google Shape;211;p29"/>
          <p:cNvSpPr/>
          <p:nvPr/>
        </p:nvSpPr>
        <p:spPr>
          <a:xfrm>
            <a:off x="2169848" y="2216646"/>
            <a:ext cx="1931591" cy="9847065"/>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2" name="Google Shape;212;p29"/>
          <p:cNvSpPr/>
          <p:nvPr/>
        </p:nvSpPr>
        <p:spPr>
          <a:xfrm rot="-5400000">
            <a:off x="-662435" y="7242571"/>
            <a:ext cx="7596157"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GYM MANAGEMENT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pic>
        <p:nvPicPr>
          <p:cNvPr id="217" name="Google Shape;217;p30"/>
          <p:cNvPicPr preferRelativeResize="0"/>
          <p:nvPr/>
        </p:nvPicPr>
        <p:blipFill rotWithShape="1">
          <a:blip r:embed="rId3">
            <a:alphaModFix/>
          </a:blip>
          <a:srcRect b="0" l="16099" r="40025" t="1273"/>
          <a:stretch/>
        </p:blipFill>
        <p:spPr>
          <a:xfrm>
            <a:off x="12395200" y="-620515"/>
            <a:ext cx="9508927" cy="14488914"/>
          </a:xfrm>
          <a:prstGeom prst="rect">
            <a:avLst/>
          </a:prstGeom>
          <a:noFill/>
          <a:ln>
            <a:noFill/>
          </a:ln>
        </p:spPr>
      </p:pic>
      <p:sp>
        <p:nvSpPr>
          <p:cNvPr id="218" name="Google Shape;218;p30"/>
          <p:cNvSpPr/>
          <p:nvPr/>
        </p:nvSpPr>
        <p:spPr>
          <a:xfrm>
            <a:off x="6504530" y="3811091"/>
            <a:ext cx="6691564" cy="5819286"/>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9" name="Google Shape;219;p30"/>
          <p:cNvSpPr/>
          <p:nvPr/>
        </p:nvSpPr>
        <p:spPr>
          <a:xfrm>
            <a:off x="5340716" y="6661181"/>
            <a:ext cx="9933593" cy="1045844"/>
          </a:xfrm>
          <a:prstGeom prst="rect">
            <a:avLst/>
          </a:prstGeom>
          <a:noFill/>
          <a:ln>
            <a:noFill/>
          </a:ln>
        </p:spPr>
        <p:txBody>
          <a:bodyPr anchorCtr="0" anchor="ctr" bIns="50800" lIns="50800" spcFirstLastPara="1" rIns="50800" wrap="square" tIns="50800">
            <a:noAutofit/>
          </a:bodyPr>
          <a:lstStyle/>
          <a:p>
            <a:pPr indent="0" lvl="0" marL="0" marR="0" rtl="0" algn="ct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+76 37368 8728</a:t>
            </a:r>
            <a:endParaRPr/>
          </a:p>
          <a:p>
            <a:pPr indent="0" lvl="0" marL="0" marR="0" rtl="0" algn="ctr">
              <a:lnSpc>
                <a:spcPct val="150000"/>
              </a:lnSpc>
              <a:spcBef>
                <a:spcPts val="0"/>
              </a:spcBef>
              <a:spcAft>
                <a:spcPts val="0"/>
              </a:spcAft>
              <a:buClr>
                <a:srgbClr val="000000"/>
              </a:buClr>
              <a:buSzPts val="2100"/>
              <a:buFont typeface="Poppins"/>
              <a:buNone/>
            </a:pPr>
            <a:r>
              <a:rPr b="0" i="0" lang="en-US" sz="2100" cap="none" strike="noStrike">
                <a:solidFill>
                  <a:srgbClr val="000000"/>
                </a:solidFill>
                <a:latin typeface="Poppins"/>
                <a:ea typeface="Poppins"/>
                <a:cs typeface="Poppins"/>
                <a:sym typeface="Poppins"/>
              </a:rPr>
              <a:t>gym@bestbuild.com</a:t>
            </a:r>
            <a:endParaRPr b="1" i="0" sz="3000" cap="none" strike="noStrike">
              <a:solidFill>
                <a:srgbClr val="000000"/>
              </a:solidFill>
              <a:uFill>
                <a:noFill/>
              </a:uFill>
              <a:latin typeface="Helvetica Neue"/>
              <a:ea typeface="Helvetica Neue"/>
              <a:cs typeface="Helvetica Neue"/>
              <a:sym typeface="Helvetica Neue"/>
              <a:hlinkClick r:id="rId4"/>
            </a:endParaRPr>
          </a:p>
        </p:txBody>
      </p:sp>
      <p:sp>
        <p:nvSpPr>
          <p:cNvPr id="220" name="Google Shape;220;p30"/>
          <p:cNvSpPr/>
          <p:nvPr/>
        </p:nvSpPr>
        <p:spPr>
          <a:xfrm>
            <a:off x="6527343" y="5541060"/>
            <a:ext cx="7560339" cy="1003297"/>
          </a:xfrm>
          <a:prstGeom prst="rect">
            <a:avLst/>
          </a:prstGeom>
          <a:noFill/>
          <a:ln>
            <a:noFill/>
          </a:ln>
        </p:spPr>
        <p:txBody>
          <a:bodyPr anchorCtr="0" anchor="ctr" bIns="50800" lIns="50800" spcFirstLastPara="1" rIns="50800" wrap="square" tIns="50800">
            <a:noAutofit/>
          </a:bodyPr>
          <a:lstStyle/>
          <a:p>
            <a:pPr indent="0" lvl="0" marL="0" marR="0" rtl="0" algn="ctr">
              <a:lnSpc>
                <a:spcPct val="250000"/>
              </a:lnSpc>
              <a:spcBef>
                <a:spcPts val="0"/>
              </a:spcBef>
              <a:spcAft>
                <a:spcPts val="0"/>
              </a:spcAft>
              <a:buClr>
                <a:srgbClr val="000000"/>
              </a:buClr>
              <a:buSzPts val="5000"/>
              <a:buFont typeface="Poppins"/>
              <a:buNone/>
            </a:pPr>
            <a:r>
              <a:rPr b="1" i="0" lang="en-US" sz="5000" u="none" cap="none" strike="noStrike">
                <a:solidFill>
                  <a:srgbClr val="000000"/>
                </a:solidFill>
                <a:latin typeface="Poppins"/>
                <a:ea typeface="Poppins"/>
                <a:cs typeface="Poppins"/>
                <a:sym typeface="Poppins"/>
              </a:rPr>
              <a:t>THANK YOU!</a:t>
            </a:r>
            <a:endParaRPr/>
          </a:p>
        </p:txBody>
      </p:sp>
      <p:sp>
        <p:nvSpPr>
          <p:cNvPr id="221" name="Google Shape;221;p30"/>
          <p:cNvSpPr/>
          <p:nvPr/>
        </p:nvSpPr>
        <p:spPr>
          <a:xfrm>
            <a:off x="7162327" y="2740268"/>
            <a:ext cx="7103100" cy="6259800"/>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b="12816" l="2215" r="4896" t="18731"/>
          <a:stretch/>
        </p:blipFill>
        <p:spPr>
          <a:xfrm>
            <a:off x="1586434" y="1647576"/>
            <a:ext cx="21211133" cy="10420847"/>
          </a:xfrm>
          <a:prstGeom prst="rect">
            <a:avLst/>
          </a:prstGeom>
          <a:noFill/>
          <a:ln>
            <a:noFill/>
          </a:ln>
        </p:spPr>
      </p:pic>
      <p:sp>
        <p:nvSpPr>
          <p:cNvPr id="69" name="Google Shape;69;p15"/>
          <p:cNvSpPr/>
          <p:nvPr/>
        </p:nvSpPr>
        <p:spPr>
          <a:xfrm>
            <a:off x="7881540" y="4392513"/>
            <a:ext cx="10639426" cy="4930974"/>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8900483" y="6223000"/>
            <a:ext cx="8601541" cy="1270000"/>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000000"/>
              </a:buClr>
              <a:buSzPts val="7500"/>
              <a:buFont typeface="Montserrat"/>
              <a:buNone/>
            </a:pPr>
            <a:r>
              <a:rPr b="1" i="0" lang="en-US" sz="7500" u="none" cap="none" strike="noStrike">
                <a:solidFill>
                  <a:srgbClr val="000000"/>
                </a:solidFill>
                <a:latin typeface="Montserrat"/>
                <a:ea typeface="Montserrat"/>
                <a:cs typeface="Montserrat"/>
                <a:sym typeface="Montserrat"/>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16"/>
          <p:cNvSpPr/>
          <p:nvPr/>
        </p:nvSpPr>
        <p:spPr>
          <a:xfrm>
            <a:off x="10366375" y="1634827"/>
            <a:ext cx="9761935" cy="10446346"/>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6" name="Google Shape;76;p16"/>
          <p:cNvSpPr/>
          <p:nvPr/>
        </p:nvSpPr>
        <p:spPr>
          <a:xfrm>
            <a:off x="2586037" y="5147730"/>
            <a:ext cx="9988163" cy="4153445"/>
          </a:xfrm>
          <a:prstGeom prst="rect">
            <a:avLst/>
          </a:prstGeom>
          <a:noFill/>
          <a:ln>
            <a:noFill/>
          </a:ln>
        </p:spPr>
        <p:txBody>
          <a:bodyPr anchorCtr="0" anchor="t"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will be held at the 2nd floor of Best Build Gym on January 03, 2022 from 9am to 8pm and is aimed to showcase new, fast &amp; healthy ways to effectively lose fat after the holidays. Tickets start at $39.99 and includes a free gym start kit and 1 free trial session with a personal trainer.</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The tentative gained sales from this event is estimated to be up to $50, 000 for the first 2 weeks. Profits gained from this event will be used for the upcoming fun run organized by Best Build Gym titled “Run for Trees”.</a:t>
            </a:r>
            <a:endParaRPr/>
          </a:p>
        </p:txBody>
      </p:sp>
      <p:sp>
        <p:nvSpPr>
          <p:cNvPr id="77" name="Google Shape;77;p16"/>
          <p:cNvSpPr/>
          <p:nvPr/>
        </p:nvSpPr>
        <p:spPr>
          <a:xfrm>
            <a:off x="2574052" y="3575049"/>
            <a:ext cx="13155285"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60-DAYS TO FITNESS PROGRAM</a:t>
            </a:r>
            <a:endParaRPr/>
          </a:p>
        </p:txBody>
      </p:sp>
      <p:pic>
        <p:nvPicPr>
          <p:cNvPr id="78" name="Google Shape;78;p16"/>
          <p:cNvPicPr preferRelativeResize="0"/>
          <p:nvPr/>
        </p:nvPicPr>
        <p:blipFill rotWithShape="1">
          <a:blip r:embed="rId3">
            <a:alphaModFix/>
          </a:blip>
          <a:srcRect b="34827" l="11943" r="11944" t="14430"/>
          <a:stretch/>
        </p:blipFill>
        <p:spPr>
          <a:xfrm>
            <a:off x="15798800" y="3378199"/>
            <a:ext cx="6959600" cy="6959601"/>
          </a:xfrm>
          <a:prstGeom prst="rect">
            <a:avLst/>
          </a:prstGeom>
          <a:noFill/>
          <a:ln>
            <a:noFill/>
          </a:ln>
        </p:spPr>
      </p:pic>
      <p:sp>
        <p:nvSpPr>
          <p:cNvPr id="79" name="Google Shape;79;p16"/>
          <p:cNvSpPr/>
          <p:nvPr/>
        </p:nvSpPr>
        <p:spPr>
          <a:xfrm>
            <a:off x="15099078" y="2576115"/>
            <a:ext cx="6921501" cy="7249915"/>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Google Shape;84;p17"/>
          <p:cNvSpPr/>
          <p:nvPr/>
        </p:nvSpPr>
        <p:spPr>
          <a:xfrm>
            <a:off x="9166919" y="-219373"/>
            <a:ext cx="15467907" cy="14154747"/>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5" name="Google Shape;85;p17"/>
          <p:cNvPicPr preferRelativeResize="0"/>
          <p:nvPr/>
        </p:nvPicPr>
        <p:blipFill rotWithShape="1">
          <a:blip r:embed="rId3">
            <a:alphaModFix/>
          </a:blip>
          <a:srcRect b="12248" l="25105" r="37016" t="30529"/>
          <a:stretch/>
        </p:blipFill>
        <p:spPr>
          <a:xfrm flipH="1">
            <a:off x="6872088" y="1625600"/>
            <a:ext cx="9234488" cy="10464801"/>
          </a:xfrm>
          <a:prstGeom prst="rect">
            <a:avLst/>
          </a:prstGeom>
          <a:noFill/>
          <a:ln>
            <a:noFill/>
          </a:ln>
        </p:spPr>
      </p:pic>
      <p:sp>
        <p:nvSpPr>
          <p:cNvPr id="86" name="Google Shape;86;p17"/>
          <p:cNvSpPr/>
          <p:nvPr/>
        </p:nvSpPr>
        <p:spPr>
          <a:xfrm>
            <a:off x="13972575" y="5178542"/>
            <a:ext cx="8720544" cy="5663557"/>
          </a:xfrm>
          <a:prstGeom prst="rect">
            <a:avLst/>
          </a:prstGeom>
          <a:noFill/>
          <a:ln>
            <a:noFill/>
          </a:ln>
        </p:spPr>
        <p:txBody>
          <a:bodyPr anchorCtr="0" anchor="t"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newly developed program will be open to all crossfit enthusiasts and will be launched at Best Build Gym Training Center on May 30, 2022 from 10am to 8pm. It is aimed to provide reliable crossfit training programs at affordable price points.</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Admission fee starts at only $49.99 and will entitle all attendees to 1 free 1 hour long session with a personal crossfit trainer. The estimated gained sales from this event will be up to $45, 000 for the first 3 weeks. Profits gained from this program will be donated to the “Save The Forest Organization”.</a:t>
            </a:r>
            <a:endParaRPr/>
          </a:p>
        </p:txBody>
      </p:sp>
      <p:sp>
        <p:nvSpPr>
          <p:cNvPr id="87" name="Google Shape;87;p17"/>
          <p:cNvSpPr/>
          <p:nvPr/>
        </p:nvSpPr>
        <p:spPr>
          <a:xfrm>
            <a:off x="1416362" y="2906208"/>
            <a:ext cx="4280962" cy="8382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Roboto"/>
              <a:buNone/>
            </a:pPr>
            <a:r>
              <a:rPr b="1" i="0" lang="en-US" sz="5000" u="none" cap="none" strike="noStrike">
                <a:solidFill>
                  <a:srgbClr val="000000"/>
                </a:solidFill>
                <a:latin typeface="Roboto"/>
                <a:ea typeface="Roboto"/>
                <a:cs typeface="Roboto"/>
                <a:sym typeface="Roboto"/>
              </a:rPr>
              <a:t>CROSSFIT X</a:t>
            </a:r>
            <a:endParaRPr/>
          </a:p>
        </p:txBody>
      </p:sp>
      <p:sp>
        <p:nvSpPr>
          <p:cNvPr id="88" name="Google Shape;88;p17"/>
          <p:cNvSpPr/>
          <p:nvPr/>
        </p:nvSpPr>
        <p:spPr>
          <a:xfrm>
            <a:off x="10323878" y="967382"/>
            <a:ext cx="17754900" cy="11781300"/>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8"/>
          <p:cNvSpPr/>
          <p:nvPr/>
        </p:nvSpPr>
        <p:spPr>
          <a:xfrm>
            <a:off x="-791122" y="9160271"/>
            <a:ext cx="25373214" cy="4523186"/>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4" name="Google Shape;94;p18"/>
          <p:cNvSpPr/>
          <p:nvPr/>
        </p:nvSpPr>
        <p:spPr>
          <a:xfrm>
            <a:off x="14046020" y="5529948"/>
            <a:ext cx="8053596" cy="6240771"/>
          </a:xfrm>
          <a:prstGeom prst="rect">
            <a:avLst/>
          </a:prstGeom>
          <a:noFill/>
          <a:ln>
            <a:noFill/>
          </a:ln>
        </p:spPr>
        <p:txBody>
          <a:bodyPr anchorCtr="0" anchor="t"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program is dedicated to all clients who are in need of workout assistance for the upcoming summer. Its launch will be held at Best Build Gym Grounds on April 1, 2023 from 9am to 10pm. Tickets start at $29.99 and will provide all attendees to a free gym starter kit as well as one free ,one hour long session with a personal trainer. </a:t>
            </a:r>
            <a:endParaRPr/>
          </a:p>
          <a:p>
            <a:pPr indent="0" lvl="0" marL="0" marR="0" rtl="0" algn="l">
              <a:lnSpc>
                <a:spcPct val="146666"/>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209523"/>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program is estimated to acquire up to $80, 000 profit in sales for the first 2 weeks. Profits gained from this program will be donated to “Give a Seed, Plant a Tree Project” developed by local government units in Arizona.</a:t>
            </a:r>
            <a:endParaRPr/>
          </a:p>
        </p:txBody>
      </p:sp>
      <p:sp>
        <p:nvSpPr>
          <p:cNvPr id="95" name="Google Shape;95;p18"/>
          <p:cNvSpPr/>
          <p:nvPr/>
        </p:nvSpPr>
        <p:spPr>
          <a:xfrm>
            <a:off x="1645875" y="2959982"/>
            <a:ext cx="9802882" cy="8763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FAT LESS, MUSCLE MORE</a:t>
            </a:r>
            <a:endParaRPr/>
          </a:p>
        </p:txBody>
      </p:sp>
      <p:pic>
        <p:nvPicPr>
          <p:cNvPr id="96" name="Google Shape;96;p18"/>
          <p:cNvPicPr preferRelativeResize="0"/>
          <p:nvPr/>
        </p:nvPicPr>
        <p:blipFill rotWithShape="1">
          <a:blip r:embed="rId3">
            <a:alphaModFix/>
          </a:blip>
          <a:srcRect b="2541" l="2605" r="14043" t="2030"/>
          <a:stretch/>
        </p:blipFill>
        <p:spPr>
          <a:xfrm>
            <a:off x="3835399" y="4827885"/>
            <a:ext cx="9275268" cy="708491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19"/>
          <p:cNvPicPr preferRelativeResize="0"/>
          <p:nvPr/>
        </p:nvPicPr>
        <p:blipFill rotWithShape="1">
          <a:blip r:embed="rId3">
            <a:alphaModFix/>
          </a:blip>
          <a:srcRect b="15489" l="9797" r="5206" t="23415"/>
          <a:stretch/>
        </p:blipFill>
        <p:spPr>
          <a:xfrm>
            <a:off x="2372270" y="1742154"/>
            <a:ext cx="9267255" cy="12624573"/>
          </a:xfrm>
          <a:prstGeom prst="rect">
            <a:avLst/>
          </a:prstGeom>
          <a:noFill/>
          <a:ln>
            <a:noFill/>
          </a:ln>
        </p:spPr>
      </p:pic>
      <p:sp>
        <p:nvSpPr>
          <p:cNvPr id="102" name="Google Shape;102;p19"/>
          <p:cNvSpPr/>
          <p:nvPr/>
        </p:nvSpPr>
        <p:spPr>
          <a:xfrm>
            <a:off x="10003878" y="2523970"/>
            <a:ext cx="3662568" cy="2256325"/>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3" name="Google Shape;103;p19"/>
          <p:cNvSpPr/>
          <p:nvPr/>
        </p:nvSpPr>
        <p:spPr>
          <a:xfrm>
            <a:off x="13254038" y="7731470"/>
            <a:ext cx="9536817"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Best Build Gym is known for its top notch quality gym services and for training top performing bodybuilders and athletes in the industry of fitness and sports. Started by Henry Hulk who was a former bodybuilder and gym enthusiast, Best Build Gym offers reliable and reasonably priced workout packages for all gym and fitness enthusiasts.</a:t>
            </a:r>
            <a:endParaRPr/>
          </a:p>
        </p:txBody>
      </p:sp>
      <p:sp>
        <p:nvSpPr>
          <p:cNvPr id="104" name="Google Shape;104;p19"/>
          <p:cNvSpPr/>
          <p:nvPr/>
        </p:nvSpPr>
        <p:spPr>
          <a:xfrm>
            <a:off x="12270432" y="3144132"/>
            <a:ext cx="4329082" cy="10160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5900"/>
              <a:buFont typeface="Montserrat"/>
              <a:buNone/>
            </a:pPr>
            <a:r>
              <a:rPr b="1" i="0" lang="en-US" sz="5900" u="none" cap="none" strike="noStrike">
                <a:solidFill>
                  <a:srgbClr val="000000"/>
                </a:solidFill>
                <a:latin typeface="Montserrat"/>
                <a:ea typeface="Montserrat"/>
                <a:cs typeface="Montserrat"/>
                <a:sym typeface="Montserrat"/>
              </a:rPr>
              <a:t>ABOUT</a:t>
            </a:r>
            <a:endParaRPr/>
          </a:p>
        </p:txBody>
      </p:sp>
      <p:sp>
        <p:nvSpPr>
          <p:cNvPr id="105" name="Google Shape;105;p19"/>
          <p:cNvSpPr/>
          <p:nvPr/>
        </p:nvSpPr>
        <p:spPr>
          <a:xfrm>
            <a:off x="13203238" y="5735320"/>
            <a:ext cx="5003472" cy="133096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000000"/>
              </a:buClr>
              <a:buSzPts val="3600"/>
              <a:buFont typeface="Montserrat"/>
              <a:buNone/>
            </a:pPr>
            <a:r>
              <a:rPr b="1" i="0" lang="en-US" sz="3600" u="none" cap="none" strike="noStrike">
                <a:solidFill>
                  <a:srgbClr val="000000"/>
                </a:solidFill>
                <a:latin typeface="Montserrat"/>
                <a:ea typeface="Montserrat"/>
                <a:cs typeface="Montserrat"/>
                <a:sym typeface="Montserrat"/>
              </a:rPr>
              <a:t>Bruce Hulk</a:t>
            </a:r>
            <a:endParaRPr/>
          </a:p>
          <a:p>
            <a:pPr indent="0" lvl="0" marL="0" marR="0" rtl="0" algn="l">
              <a:lnSpc>
                <a:spcPct val="120000"/>
              </a:lnSpc>
              <a:spcBef>
                <a:spcPts val="0"/>
              </a:spcBef>
              <a:spcAft>
                <a:spcPts val="0"/>
              </a:spcAft>
              <a:buClr>
                <a:srgbClr val="000000"/>
              </a:buClr>
              <a:buSzPts val="3600"/>
              <a:buFont typeface="Montserrat"/>
              <a:buNone/>
            </a:pPr>
            <a:r>
              <a:rPr b="1" i="0" lang="en-US" sz="3600" u="none" cap="none" strike="noStrike">
                <a:solidFill>
                  <a:srgbClr val="000000"/>
                </a:solidFill>
                <a:latin typeface="Montserrat"/>
                <a:ea typeface="Montserrat"/>
                <a:cs typeface="Montserrat"/>
                <a:sym typeface="Montserrat"/>
              </a:rPr>
              <a:t>Founder &amp; Owner</a:t>
            </a:r>
            <a:endParaRPr/>
          </a:p>
        </p:txBody>
      </p:sp>
      <p:sp>
        <p:nvSpPr>
          <p:cNvPr id="106" name="Google Shape;106;p19"/>
          <p:cNvSpPr/>
          <p:nvPr/>
        </p:nvSpPr>
        <p:spPr>
          <a:xfrm>
            <a:off x="3065927" y="-1132583"/>
            <a:ext cx="22738200" cy="13933500"/>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20"/>
          <p:cNvPicPr preferRelativeResize="0"/>
          <p:nvPr/>
        </p:nvPicPr>
        <p:blipFill rotWithShape="1">
          <a:blip r:embed="rId3">
            <a:alphaModFix/>
          </a:blip>
          <a:srcRect b="26067" l="7977" r="0" t="7555"/>
          <a:stretch/>
        </p:blipFill>
        <p:spPr>
          <a:xfrm>
            <a:off x="15158641" y="1632049"/>
            <a:ext cx="9660000" cy="10451903"/>
          </a:xfrm>
          <a:prstGeom prst="rect">
            <a:avLst/>
          </a:prstGeom>
          <a:noFill/>
          <a:ln>
            <a:noFill/>
          </a:ln>
        </p:spPr>
      </p:pic>
      <p:sp>
        <p:nvSpPr>
          <p:cNvPr id="112" name="Google Shape;112;p20"/>
          <p:cNvSpPr/>
          <p:nvPr/>
        </p:nvSpPr>
        <p:spPr>
          <a:xfrm>
            <a:off x="8951416" y="8896846"/>
            <a:ext cx="10836077" cy="1737122"/>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3" name="Google Shape;113;p20"/>
          <p:cNvSpPr/>
          <p:nvPr/>
        </p:nvSpPr>
        <p:spPr>
          <a:xfrm>
            <a:off x="2334735" y="4993950"/>
            <a:ext cx="11636881" cy="27774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“The packages and fitness programs offered by Best Build Gym are always and will always be affordable and customer friendly. It is in you if you got what it takes to pursue your aimed and ideal body figure!.”</a:t>
            </a:r>
            <a:endParaRPr/>
          </a:p>
          <a:p>
            <a:pPr indent="0" lvl="0" marL="0" marR="0" rtl="0" algn="l">
              <a:lnSpc>
                <a:spcPct val="15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r">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-Morgan Whey, 31, Personal Trainer at Best Build Gym</a:t>
            </a:r>
            <a:endParaRPr/>
          </a:p>
        </p:txBody>
      </p:sp>
      <p:sp>
        <p:nvSpPr>
          <p:cNvPr id="114" name="Google Shape;114;p20"/>
          <p:cNvSpPr/>
          <p:nvPr/>
        </p:nvSpPr>
        <p:spPr>
          <a:xfrm>
            <a:off x="13126675" y="9327257"/>
            <a:ext cx="5660202" cy="8763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000000"/>
              </a:buClr>
              <a:buSzPts val="5000"/>
              <a:buFont typeface="Montserrat"/>
              <a:buNone/>
            </a:pPr>
            <a:r>
              <a:rPr b="1" i="0" lang="en-US" sz="5000" u="none" cap="none" strike="noStrike">
                <a:solidFill>
                  <a:srgbClr val="000000"/>
                </a:solidFill>
                <a:latin typeface="Montserrat"/>
                <a:ea typeface="Montserrat"/>
                <a:cs typeface="Montserrat"/>
                <a:sym typeface="Montserrat"/>
              </a:rPr>
              <a:t>TESTIMONIALS</a:t>
            </a:r>
            <a:endParaRPr/>
          </a:p>
        </p:txBody>
      </p:sp>
      <p:sp>
        <p:nvSpPr>
          <p:cNvPr id="115" name="Google Shape;115;p20"/>
          <p:cNvSpPr/>
          <p:nvPr/>
        </p:nvSpPr>
        <p:spPr>
          <a:xfrm>
            <a:off x="-555756" y="-473472"/>
            <a:ext cx="24019999" cy="11993365"/>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1"/>
          <p:cNvSpPr/>
          <p:nvPr/>
        </p:nvSpPr>
        <p:spPr>
          <a:xfrm>
            <a:off x="8406407" y="1619745"/>
            <a:ext cx="9476781" cy="10476509"/>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21" name="Google Shape;121;p21"/>
          <p:cNvPicPr preferRelativeResize="0"/>
          <p:nvPr/>
        </p:nvPicPr>
        <p:blipFill rotWithShape="1">
          <a:blip r:embed="rId3">
            <a:alphaModFix/>
          </a:blip>
          <a:srcRect b="12010" l="4113" r="4113" t="8557"/>
          <a:stretch/>
        </p:blipFill>
        <p:spPr>
          <a:xfrm>
            <a:off x="11556999" y="-164505"/>
            <a:ext cx="13148370" cy="7657506"/>
          </a:xfrm>
          <a:prstGeom prst="rect">
            <a:avLst/>
          </a:prstGeom>
          <a:noFill/>
          <a:ln>
            <a:noFill/>
          </a:ln>
        </p:spPr>
      </p:pic>
      <p:sp>
        <p:nvSpPr>
          <p:cNvPr id="122" name="Google Shape;122;p21"/>
          <p:cNvSpPr/>
          <p:nvPr/>
        </p:nvSpPr>
        <p:spPr>
          <a:xfrm>
            <a:off x="9428108" y="8385445"/>
            <a:ext cx="12917001" cy="277748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event is aimed to showcase new, fast &amp; healthy ways to effectively lose fat after the holidays. Tickets start at $39.99 and includes a free gym start kit and 1 free trial session with a personal trainer. The tentative gained sales from this event is estimated to be up to $50, 000 for the first 2 weeks. Profits gained from this event will be used for the upcoming fun run organized by Best Build Gym titled “Run for Trees”.</a:t>
            </a:r>
            <a:endParaRPr/>
          </a:p>
        </p:txBody>
      </p:sp>
      <p:sp>
        <p:nvSpPr>
          <p:cNvPr id="123" name="Google Shape;123;p21"/>
          <p:cNvSpPr/>
          <p:nvPr/>
        </p:nvSpPr>
        <p:spPr>
          <a:xfrm>
            <a:off x="2609200" y="8675638"/>
            <a:ext cx="5673239" cy="2197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60-DAYS TO FITNESS PROGRAM</a:t>
            </a:r>
            <a:endParaRPr/>
          </a:p>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Best Build Gym 2nd floor</a:t>
            </a:r>
            <a:endParaRPr/>
          </a:p>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January 03, 2022</a:t>
            </a:r>
            <a:endParaRPr/>
          </a:p>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9am to 8pm</a:t>
            </a:r>
            <a:endParaRPr/>
          </a:p>
        </p:txBody>
      </p:sp>
      <p:sp>
        <p:nvSpPr>
          <p:cNvPr id="124" name="Google Shape;124;p21"/>
          <p:cNvSpPr/>
          <p:nvPr/>
        </p:nvSpPr>
        <p:spPr>
          <a:xfrm>
            <a:off x="-555756" y="6969422"/>
            <a:ext cx="28634565" cy="7204473"/>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2"/>
          <p:cNvSpPr/>
          <p:nvPr/>
        </p:nvSpPr>
        <p:spPr>
          <a:xfrm>
            <a:off x="15625708" y="4117557"/>
            <a:ext cx="6405960" cy="8112862"/>
          </a:xfrm>
          <a:prstGeom prst="rect">
            <a:avLst/>
          </a:prstGeom>
          <a:noFill/>
          <a:ln>
            <a:noFill/>
          </a:ln>
        </p:spPr>
        <p:txBody>
          <a:bodyPr anchorCtr="0" anchor="t" bIns="50800" lIns="50800" spcFirstLastPara="1" rIns="50800" wrap="square" tIns="50800">
            <a:noAutofit/>
          </a:bodyPr>
          <a:lstStyle/>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program is dedicated to all clients who are in need of workout assistance for the upcoming summer. Its launch will be held at Best Build Gym Grounds on April 1, 2023 from 9am to 10pm. Tickets start at $29.99 and will provide all attendees to a free gym starter kit as well as one free ,one hour long session with a personal trainer.</a:t>
            </a:r>
            <a:endParaRPr/>
          </a:p>
          <a:p>
            <a:pPr indent="0" lvl="0" marL="0" marR="0" rtl="0" algn="l">
              <a:lnSpc>
                <a:spcPct val="180000"/>
              </a:lnSpc>
              <a:spcBef>
                <a:spcPts val="0"/>
              </a:spcBef>
              <a:spcAft>
                <a:spcPts val="0"/>
              </a:spcAft>
              <a:buClr>
                <a:srgbClr val="000000"/>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l">
              <a:lnSpc>
                <a:spcPct val="180000"/>
              </a:lnSpc>
              <a:spcBef>
                <a:spcPts val="0"/>
              </a:spcBef>
              <a:spcAft>
                <a:spcPts val="0"/>
              </a:spcAft>
              <a:buClr>
                <a:srgbClr val="000000"/>
              </a:buClr>
              <a:buSzPts val="2100"/>
              <a:buFont typeface="Poppins"/>
              <a:buNone/>
            </a:pPr>
            <a:r>
              <a:rPr b="0" i="0" lang="en-US" sz="2100" u="none" cap="none" strike="noStrike">
                <a:solidFill>
                  <a:srgbClr val="000000"/>
                </a:solidFill>
                <a:latin typeface="Poppins"/>
                <a:ea typeface="Poppins"/>
                <a:cs typeface="Poppins"/>
                <a:sym typeface="Poppins"/>
              </a:rPr>
              <a:t>This program is estimated to acquire up to $80, 000 profit in sales for the first 2 weeks. Profits gained from this program will be donated to “Give a Seed, Plant a Tree Project” developed by local government units in Arizona.</a:t>
            </a:r>
            <a:endParaRPr/>
          </a:p>
        </p:txBody>
      </p:sp>
      <p:sp>
        <p:nvSpPr>
          <p:cNvPr id="130" name="Google Shape;130;p22"/>
          <p:cNvSpPr/>
          <p:nvPr/>
        </p:nvSpPr>
        <p:spPr>
          <a:xfrm>
            <a:off x="2116380" y="9310638"/>
            <a:ext cx="5673240" cy="2197101"/>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FAT LESS, MUSCLE MORE</a:t>
            </a:r>
            <a:endParaRPr/>
          </a:p>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Best Build Gym Grounds</a:t>
            </a:r>
            <a:endParaRPr/>
          </a:p>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April 1, 2023</a:t>
            </a:r>
            <a:endParaRPr/>
          </a:p>
          <a:p>
            <a:pPr indent="0" lvl="0" marL="0" marR="0" rtl="0" algn="l">
              <a:lnSpc>
                <a:spcPct val="150000"/>
              </a:lnSpc>
              <a:spcBef>
                <a:spcPts val="0"/>
              </a:spcBef>
              <a:spcAft>
                <a:spcPts val="0"/>
              </a:spcAft>
              <a:buClr>
                <a:srgbClr val="000000"/>
              </a:buClr>
              <a:buSzPts val="2600"/>
              <a:buFont typeface="Roboto"/>
              <a:buNone/>
            </a:pPr>
            <a:r>
              <a:rPr b="1" i="0" lang="en-US" sz="2600" u="none" cap="none" strike="noStrike">
                <a:solidFill>
                  <a:srgbClr val="000000"/>
                </a:solidFill>
                <a:latin typeface="Roboto"/>
                <a:ea typeface="Roboto"/>
                <a:cs typeface="Roboto"/>
                <a:sym typeface="Roboto"/>
              </a:rPr>
              <a:t>9am to 10pm</a:t>
            </a:r>
            <a:endParaRPr/>
          </a:p>
        </p:txBody>
      </p:sp>
      <p:pic>
        <p:nvPicPr>
          <p:cNvPr id="131" name="Google Shape;131;p22"/>
          <p:cNvPicPr preferRelativeResize="0"/>
          <p:nvPr/>
        </p:nvPicPr>
        <p:blipFill rotWithShape="1">
          <a:blip r:embed="rId3">
            <a:alphaModFix/>
          </a:blip>
          <a:srcRect b="2072" l="27963" r="25440" t="0"/>
          <a:stretch/>
        </p:blipFill>
        <p:spPr>
          <a:xfrm>
            <a:off x="7365999" y="1670988"/>
            <a:ext cx="7408368" cy="10379924"/>
          </a:xfrm>
          <a:prstGeom prst="rect">
            <a:avLst/>
          </a:prstGeom>
          <a:noFill/>
          <a:ln>
            <a:noFill/>
          </a:ln>
        </p:spPr>
      </p:pic>
      <p:sp>
        <p:nvSpPr>
          <p:cNvPr id="132" name="Google Shape;132;p22"/>
          <p:cNvSpPr/>
          <p:nvPr/>
        </p:nvSpPr>
        <p:spPr>
          <a:xfrm>
            <a:off x="4963616" y="5969892"/>
            <a:ext cx="4756151" cy="701676"/>
          </a:xfrm>
          <a:prstGeom prst="rect">
            <a:avLst/>
          </a:prstGeom>
          <a:solidFill>
            <a:schemeClr val="accent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22"/>
          <p:cNvSpPr/>
          <p:nvPr/>
        </p:nvSpPr>
        <p:spPr>
          <a:xfrm>
            <a:off x="-555756" y="1119286"/>
            <a:ext cx="14556911" cy="13054609"/>
          </a:xfrm>
          <a:prstGeom prst="rect">
            <a:avLst/>
          </a:prstGeom>
          <a:noFill/>
          <a:ln cap="flat" cmpd="sng" w="38100">
            <a:solidFill>
              <a:srgbClr val="000000"/>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