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9753600" cx="130048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Poppins"/>
      <p:regular r:id="rId34"/>
      <p:bold r:id="rId35"/>
      <p:italic r:id="rId36"/>
      <p:boldItalic r:id="rId37"/>
    </p:embeddedFont>
    <p:embeddedFont>
      <p:font typeface="Montserrat Medium"/>
      <p:regular r:id="rId38"/>
      <p:bold r:id="rId39"/>
      <p:italic r:id="rId40"/>
      <p:boldItalic r:id="rId41"/>
    </p:embeddedFont>
    <p:embeddedFont>
      <p:font typeface="Lora"/>
      <p:regular r:id="rId42"/>
      <p:bold r:id="rId43"/>
      <p:italic r:id="rId44"/>
      <p:boldItalic r:id="rId45"/>
    </p:embeddedFont>
    <p:embeddedFont>
      <p:font typeface="Montserrat Light"/>
      <p:regular r:id="rId46"/>
      <p:bold r:id="rId47"/>
      <p:italic r:id="rId48"/>
      <p:boldItalic r:id="rId49"/>
    </p:embeddedFont>
    <p:embeddedFont>
      <p:font typeface="Poppins Medium"/>
      <p:regular r:id="rId50"/>
      <p:bold r:id="rId51"/>
      <p:italic r:id="rId52"/>
      <p:boldItalic r:id="rId53"/>
    </p:embeddedFont>
    <p:embeddedFont>
      <p:font typeface="Helvetica Neue"/>
      <p:regular r:id="rId54"/>
      <p:bold r:id="rId55"/>
      <p:italic r:id="rId56"/>
      <p:boldItalic r:id="rId57"/>
    </p:embeddedFont>
    <p:embeddedFont>
      <p:font typeface="Poppins SemiBold"/>
      <p:regular r:id="rId58"/>
      <p:bold r:id="rId59"/>
      <p:italic r:id="rId60"/>
      <p:boldItalic r:id="rId61"/>
    </p:embeddedFont>
    <p:embeddedFont>
      <p:font typeface="Helvetica Neue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0046036-D505-4E2C-82A0-EDC0B547189A}">
  <a:tblStyle styleId="{50046036-D505-4E2C-82A0-EDC0B547189A}" styleName="Table_0">
    <a:wholeTbl>
      <a:tcTxStyle b="off" i="off">
        <a:font>
          <a:latin typeface="Helvetica Neue Light"/>
          <a:ea typeface="Helvetica Neue Light"/>
          <a:cs typeface="Helvetica Neue Light"/>
        </a:font>
        <a:srgbClr val="000000"/>
      </a:tcTxStyle>
      <a:tcStyle>
        <a:tcBdr>
          <a:left>
            <a:ln cap="flat" cmpd="sng" w="9525">
              <a:solidFill>
                <a:srgbClr val="5D5D5D"/>
              </a:solidFill>
              <a:prstDash val="dashDot"/>
              <a:round/>
              <a:headEnd len="sm" w="sm" type="none"/>
              <a:tailEnd len="sm" w="sm" type="none"/>
            </a:ln>
          </a:left>
          <a:right>
            <a:ln cap="flat" cmpd="sng" w="9525">
              <a:solidFill>
                <a:srgbClr val="5D5D5D"/>
              </a:solidFill>
              <a:prstDash val="dashDot"/>
              <a:round/>
              <a:headEnd len="sm" w="sm" type="none"/>
              <a:tailEnd len="sm" w="sm" type="none"/>
            </a:ln>
          </a:right>
          <a:top>
            <a:ln cap="flat" cmpd="sng" w="9525">
              <a:solidFill>
                <a:srgbClr val="5D5D5D"/>
              </a:solidFill>
              <a:prstDash val="dashDot"/>
              <a:round/>
              <a:headEnd len="sm" w="sm" type="none"/>
              <a:tailEnd len="sm" w="sm" type="none"/>
            </a:ln>
          </a:top>
          <a:bottom>
            <a:ln cap="flat" cmpd="sng" w="9525">
              <a:solidFill>
                <a:srgbClr val="5D5D5D"/>
              </a:solidFill>
              <a:prstDash val="dashDot"/>
              <a:round/>
              <a:headEnd len="sm" w="sm" type="none"/>
              <a:tailEnd len="sm" w="sm" type="none"/>
            </a:ln>
          </a:bottom>
          <a:insideH>
            <a:ln cap="flat" cmpd="sng" w="9525">
              <a:solidFill>
                <a:srgbClr val="5D5D5D"/>
              </a:solidFill>
              <a:prstDash val="dashDot"/>
              <a:round/>
              <a:headEnd len="sm" w="sm" type="none"/>
              <a:tailEnd len="sm" w="sm" type="none"/>
            </a:ln>
          </a:insideH>
          <a:insideV>
            <a:ln cap="flat" cmpd="sng" w="9525">
              <a:solidFill>
                <a:srgbClr val="5D5D5D"/>
              </a:solidFill>
              <a:prstDash val="dashDot"/>
              <a:round/>
              <a:headEnd len="sm" w="sm" type="none"/>
              <a:tailEnd len="sm" w="sm" type="none"/>
            </a:ln>
          </a:insideV>
        </a:tcBdr>
        <a:fill>
          <a:solidFill>
            <a:srgbClr val="FAF7E9"/>
          </a:solidFill>
        </a:fill>
      </a:tcStyle>
    </a:wholeTbl>
    <a:band1H>
      <a:tcTxStyle/>
    </a:band1H>
    <a:band2H>
      <a:tcTxStyle b="off" i="off"/>
      <a:tcStyle>
        <a:fill>
          <a:solidFill>
            <a:srgbClr val="EDEADD"/>
          </a:solidFill>
        </a:fill>
      </a:tcStyle>
    </a:band2H>
    <a:band1V>
      <a:tcTxStyle/>
    </a:band1V>
    <a:band2V>
      <a:tcTxStyle/>
    </a:band2V>
    <a:lastCol>
      <a:tcTxStyle/>
    </a:lastCol>
    <a:firstCol>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lastRow>
    <a:seCell>
      <a:tcTxStyle/>
    </a:seCell>
    <a:swCell>
      <a:tcTxStyle/>
    </a:swCell>
    <a:fir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42" Type="http://schemas.openxmlformats.org/officeDocument/2006/relationships/font" Target="fonts/Lora-regular.fntdata"/><Relationship Id="rId41" Type="http://schemas.openxmlformats.org/officeDocument/2006/relationships/font" Target="fonts/MontserratMedium-boldItalic.fntdata"/><Relationship Id="rId44" Type="http://schemas.openxmlformats.org/officeDocument/2006/relationships/font" Target="fonts/Lora-italic.fntdata"/><Relationship Id="rId43" Type="http://schemas.openxmlformats.org/officeDocument/2006/relationships/font" Target="fonts/Lora-bold.fntdata"/><Relationship Id="rId46" Type="http://schemas.openxmlformats.org/officeDocument/2006/relationships/font" Target="fonts/MontserratLight-regular.fntdata"/><Relationship Id="rId45" Type="http://schemas.openxmlformats.org/officeDocument/2006/relationships/font" Target="fonts/Lor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Light-italic.fntdata"/><Relationship Id="rId47" Type="http://schemas.openxmlformats.org/officeDocument/2006/relationships/font" Target="fonts/MontserratLight-bold.fntdata"/><Relationship Id="rId49"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Poppins-bold.fntdata"/><Relationship Id="rId34" Type="http://schemas.openxmlformats.org/officeDocument/2006/relationships/font" Target="fonts/Poppins-regular.fntdata"/><Relationship Id="rId37" Type="http://schemas.openxmlformats.org/officeDocument/2006/relationships/font" Target="fonts/Poppins-boldItalic.fntdata"/><Relationship Id="rId36" Type="http://schemas.openxmlformats.org/officeDocument/2006/relationships/font" Target="fonts/Poppins-italic.fntdata"/><Relationship Id="rId39" Type="http://schemas.openxmlformats.org/officeDocument/2006/relationships/font" Target="fonts/MontserratMedium-bold.fntdata"/><Relationship Id="rId38" Type="http://schemas.openxmlformats.org/officeDocument/2006/relationships/font" Target="fonts/MontserratMedium-regular.fntdata"/><Relationship Id="rId62" Type="http://schemas.openxmlformats.org/officeDocument/2006/relationships/font" Target="fonts/HelveticaNeueLight-regular.fntdata"/><Relationship Id="rId61" Type="http://schemas.openxmlformats.org/officeDocument/2006/relationships/font" Target="fonts/PoppinsSemiBold-boldItalic.fntdata"/><Relationship Id="rId20" Type="http://schemas.openxmlformats.org/officeDocument/2006/relationships/slide" Target="slides/slide15.xml"/><Relationship Id="rId64" Type="http://schemas.openxmlformats.org/officeDocument/2006/relationships/font" Target="fonts/HelveticaNeueLight-italic.fntdata"/><Relationship Id="rId63" Type="http://schemas.openxmlformats.org/officeDocument/2006/relationships/font" Target="fonts/HelveticaNeueLight-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HelveticaNeueLight-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PoppinsSemiBold-italic.fntdata"/><Relationship Id="rId26" Type="http://schemas.openxmlformats.org/officeDocument/2006/relationships/font" Target="fonts/MontserratSemiBold-regular.fntdata"/><Relationship Id="rId25" Type="http://schemas.openxmlformats.org/officeDocument/2006/relationships/slide" Target="slides/slide20.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29" Type="http://schemas.openxmlformats.org/officeDocument/2006/relationships/font" Target="fonts/MontserratSemiBold-boldItalic.fntdata"/><Relationship Id="rId51" Type="http://schemas.openxmlformats.org/officeDocument/2006/relationships/font" Target="fonts/PoppinsMedium-bold.fntdata"/><Relationship Id="rId50" Type="http://schemas.openxmlformats.org/officeDocument/2006/relationships/font" Target="fonts/PoppinsMedium-regular.fntdata"/><Relationship Id="rId53" Type="http://schemas.openxmlformats.org/officeDocument/2006/relationships/font" Target="fonts/PoppinsMedium-boldItalic.fntdata"/><Relationship Id="rId52" Type="http://schemas.openxmlformats.org/officeDocument/2006/relationships/font" Target="fonts/PoppinsMedium-italic.fntdata"/><Relationship Id="rId11" Type="http://schemas.openxmlformats.org/officeDocument/2006/relationships/slide" Target="slides/slide6.xml"/><Relationship Id="rId55" Type="http://schemas.openxmlformats.org/officeDocument/2006/relationships/font" Target="fonts/HelveticaNeue-bold.fntdata"/><Relationship Id="rId10" Type="http://schemas.openxmlformats.org/officeDocument/2006/relationships/slide" Target="slides/slide5.xml"/><Relationship Id="rId54" Type="http://schemas.openxmlformats.org/officeDocument/2006/relationships/font" Target="fonts/HelveticaNeue-regular.fntdata"/><Relationship Id="rId13" Type="http://schemas.openxmlformats.org/officeDocument/2006/relationships/slide" Target="slides/slide8.xml"/><Relationship Id="rId57" Type="http://schemas.openxmlformats.org/officeDocument/2006/relationships/font" Target="fonts/HelveticaNeue-boldItalic.fntdata"/><Relationship Id="rId12" Type="http://schemas.openxmlformats.org/officeDocument/2006/relationships/slide" Target="slides/slide7.xml"/><Relationship Id="rId56" Type="http://schemas.openxmlformats.org/officeDocument/2006/relationships/font" Target="fonts/HelveticaNeue-italic.fntdata"/><Relationship Id="rId15" Type="http://schemas.openxmlformats.org/officeDocument/2006/relationships/slide" Target="slides/slide10.xml"/><Relationship Id="rId59" Type="http://schemas.openxmlformats.org/officeDocument/2006/relationships/font" Target="fonts/PoppinsSemiBold-bold.fntdata"/><Relationship Id="rId14" Type="http://schemas.openxmlformats.org/officeDocument/2006/relationships/slide" Target="slides/slide9.xml"/><Relationship Id="rId58" Type="http://schemas.openxmlformats.org/officeDocument/2006/relationships/font" Target="fonts/PoppinsSemiBo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3" name="Shape 13"/>
        <p:cNvGrpSpPr/>
        <p:nvPr/>
      </p:nvGrpSpPr>
      <p:grpSpPr>
        <a:xfrm>
          <a:off x="0" y="0"/>
          <a:ext cx="0" cy="0"/>
          <a:chOff x="0" y="0"/>
          <a:chExt cx="0" cy="0"/>
        </a:xfrm>
      </p:grpSpPr>
      <p:sp>
        <p:nvSpPr>
          <p:cNvPr id="14" name="Google Shape;14;p3"/>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7.jpg"/><Relationship Id="rId5" Type="http://schemas.openxmlformats.org/officeDocument/2006/relationships/image" Target="../media/image10.jp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p:nvPr/>
        </p:nvSpPr>
        <p:spPr>
          <a:xfrm>
            <a:off x="2864277" y="5066987"/>
            <a:ext cx="7498923" cy="219207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2C2C2C"/>
              </a:buClr>
              <a:buSzPts val="7200"/>
              <a:buFont typeface="Montserrat SemiBold"/>
              <a:buNone/>
            </a:pPr>
            <a:r>
              <a:rPr b="0" baseline="30000" i="0" lang="en-US" sz="7200" u="none" cap="none" strike="noStrike">
                <a:solidFill>
                  <a:srgbClr val="2C2C2C"/>
                </a:solidFill>
                <a:latin typeface="Montserrat SemiBold"/>
                <a:ea typeface="Montserrat SemiBold"/>
                <a:cs typeface="Montserrat SemiBold"/>
                <a:sym typeface="Montserrat SemiBold"/>
              </a:rPr>
              <a:t>MASTER EVENT PRODUCTIONS</a:t>
            </a:r>
            <a:endParaRPr/>
          </a:p>
        </p:txBody>
      </p:sp>
      <p:sp>
        <p:nvSpPr>
          <p:cNvPr id="60" name="Google Shape;60;p14"/>
          <p:cNvSpPr/>
          <p:nvPr/>
        </p:nvSpPr>
        <p:spPr>
          <a:xfrm>
            <a:off x="3939182" y="7269795"/>
            <a:ext cx="5204817"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2400"/>
              <a:buFont typeface="Montserrat"/>
              <a:buNone/>
            </a:pPr>
            <a:r>
              <a:rPr b="0" baseline="-25000" i="0" lang="en-US" sz="2400" u="none" cap="none" strike="noStrike">
                <a:solidFill>
                  <a:srgbClr val="2C2C2C"/>
                </a:solidFill>
                <a:latin typeface="Montserrat"/>
                <a:ea typeface="Montserrat"/>
                <a:cs typeface="Montserrat"/>
                <a:sym typeface="Montserrat"/>
              </a:rPr>
              <a:t>mastereventproduction.com</a:t>
            </a:r>
            <a:endParaRPr/>
          </a:p>
        </p:txBody>
      </p:sp>
      <p:sp>
        <p:nvSpPr>
          <p:cNvPr id="61" name="Google Shape;61;p14"/>
          <p:cNvSpPr/>
          <p:nvPr/>
        </p:nvSpPr>
        <p:spPr>
          <a:xfrm>
            <a:off x="-39786" y="9564587"/>
            <a:ext cx="13497338" cy="195031"/>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62" name="Google Shape;62;p14"/>
          <p:cNvPicPr preferRelativeResize="0"/>
          <p:nvPr/>
        </p:nvPicPr>
        <p:blipFill rotWithShape="1">
          <a:blip r:embed="rId3">
            <a:alphaModFix/>
          </a:blip>
          <a:srcRect b="36335" l="0" r="0" t="29615"/>
          <a:stretch/>
        </p:blipFill>
        <p:spPr>
          <a:xfrm>
            <a:off x="0" y="-279400"/>
            <a:ext cx="13004800" cy="2951858"/>
          </a:xfrm>
          <a:prstGeom prst="rect">
            <a:avLst/>
          </a:prstGeom>
          <a:noFill/>
          <a:ln>
            <a:noFill/>
          </a:ln>
        </p:spPr>
      </p:pic>
      <p:pic>
        <p:nvPicPr>
          <p:cNvPr id="63" name="Google Shape;63;p14"/>
          <p:cNvPicPr preferRelativeResize="0"/>
          <p:nvPr/>
        </p:nvPicPr>
        <p:blipFill rotWithShape="1">
          <a:blip r:embed="rId4">
            <a:alphaModFix/>
          </a:blip>
          <a:srcRect b="0" l="0" r="0" t="0"/>
          <a:stretch/>
        </p:blipFill>
        <p:spPr>
          <a:xfrm>
            <a:off x="5289238" y="2201894"/>
            <a:ext cx="2426324" cy="2657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p:nvPr/>
        </p:nvSpPr>
        <p:spPr>
          <a:xfrm>
            <a:off x="713490" y="3969308"/>
            <a:ext cx="3520027" cy="2641129"/>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As the information dissemination evolves, adapting to new ways of promoting events became a substantial challenge for                      companies. With the emergence of social               media &amp; internet online advertisement has become prevalent</a:t>
            </a:r>
            <a:endParaRPr/>
          </a:p>
        </p:txBody>
      </p:sp>
      <p:sp>
        <p:nvSpPr>
          <p:cNvPr id="174" name="Google Shape;174;p23"/>
          <p:cNvSpPr/>
          <p:nvPr/>
        </p:nvSpPr>
        <p:spPr>
          <a:xfrm>
            <a:off x="8227951" y="6718825"/>
            <a:ext cx="308188" cy="308188"/>
          </a:xfrm>
          <a:prstGeom prst="rect">
            <a:avLst/>
          </a:prstGeom>
          <a:solidFill>
            <a:srgbClr val="605E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5" name="Google Shape;175;p23"/>
          <p:cNvSpPr/>
          <p:nvPr/>
        </p:nvSpPr>
        <p:spPr>
          <a:xfrm>
            <a:off x="8227951" y="7277625"/>
            <a:ext cx="308188" cy="308188"/>
          </a:xfrm>
          <a:prstGeom prst="rect">
            <a:avLst/>
          </a:prstGeom>
          <a:solidFill>
            <a:srgbClr val="D5D5D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6" name="Google Shape;176;p23"/>
          <p:cNvSpPr/>
          <p:nvPr/>
        </p:nvSpPr>
        <p:spPr>
          <a:xfrm>
            <a:off x="9987552" y="6684761"/>
            <a:ext cx="308188" cy="308188"/>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7" name="Google Shape;177;p23"/>
          <p:cNvSpPr/>
          <p:nvPr/>
        </p:nvSpPr>
        <p:spPr>
          <a:xfrm>
            <a:off x="9987552" y="7243561"/>
            <a:ext cx="308188" cy="308188"/>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8" name="Google Shape;178;p23"/>
          <p:cNvSpPr/>
          <p:nvPr/>
        </p:nvSpPr>
        <p:spPr>
          <a:xfrm>
            <a:off x="10572840" y="6570462"/>
            <a:ext cx="1201728" cy="536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Social Media Sites</a:t>
            </a:r>
            <a:endParaRPr/>
          </a:p>
        </p:txBody>
      </p:sp>
      <p:sp>
        <p:nvSpPr>
          <p:cNvPr id="179" name="Google Shape;179;p23"/>
          <p:cNvSpPr/>
          <p:nvPr/>
        </p:nvSpPr>
        <p:spPr>
          <a:xfrm>
            <a:off x="10572840" y="7249912"/>
            <a:ext cx="1039082"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Magazine</a:t>
            </a:r>
            <a:endParaRPr/>
          </a:p>
        </p:txBody>
      </p:sp>
      <p:sp>
        <p:nvSpPr>
          <p:cNvPr id="180" name="Google Shape;180;p23"/>
          <p:cNvSpPr/>
          <p:nvPr/>
        </p:nvSpPr>
        <p:spPr>
          <a:xfrm>
            <a:off x="8813239" y="6725176"/>
            <a:ext cx="688171"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TV</a:t>
            </a:r>
            <a:endParaRPr/>
          </a:p>
        </p:txBody>
      </p:sp>
      <p:sp>
        <p:nvSpPr>
          <p:cNvPr id="181" name="Google Shape;181;p23"/>
          <p:cNvSpPr/>
          <p:nvPr/>
        </p:nvSpPr>
        <p:spPr>
          <a:xfrm>
            <a:off x="8813239" y="7283976"/>
            <a:ext cx="897213"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Radio</a:t>
            </a:r>
            <a:endParaRPr/>
          </a:p>
        </p:txBody>
      </p:sp>
      <p:sp>
        <p:nvSpPr>
          <p:cNvPr id="182" name="Google Shape;182;p23"/>
          <p:cNvSpPr/>
          <p:nvPr/>
        </p:nvSpPr>
        <p:spPr>
          <a:xfrm>
            <a:off x="674908" y="2326639"/>
            <a:ext cx="2532195"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4000"/>
              <a:buFont typeface="Montserrat SemiBold"/>
              <a:buNone/>
            </a:pPr>
            <a:r>
              <a:rPr b="0" i="0" lang="en-US" sz="4000" u="none" cap="none" strike="noStrike">
                <a:solidFill>
                  <a:srgbClr val="2C2C2C"/>
                </a:solidFill>
                <a:latin typeface="Montserrat SemiBold"/>
                <a:ea typeface="Montserrat SemiBold"/>
                <a:cs typeface="Montserrat SemiBold"/>
                <a:sym typeface="Montserrat SemiBold"/>
              </a:rPr>
              <a:t>Market Research</a:t>
            </a:r>
            <a:endParaRPr/>
          </a:p>
        </p:txBody>
      </p:sp>
      <p:sp>
        <p:nvSpPr>
          <p:cNvPr id="183" name="Google Shape;183;p23"/>
          <p:cNvSpPr/>
          <p:nvPr/>
        </p:nvSpPr>
        <p:spPr>
          <a:xfrm>
            <a:off x="9592516" y="1702277"/>
            <a:ext cx="1876013" cy="1876013"/>
          </a:xfrm>
          <a:custGeom>
            <a:rect b="b" l="l" r="r" t="t"/>
            <a:pathLst>
              <a:path extrusionOk="0" h="21600" w="21600">
                <a:moveTo>
                  <a:pt x="0" y="0"/>
                </a:moveTo>
                <a:lnTo>
                  <a:pt x="0" y="21600"/>
                </a:lnTo>
                <a:lnTo>
                  <a:pt x="21600" y="21600"/>
                </a:lnTo>
                <a:close/>
              </a:path>
            </a:pathLst>
          </a:custGeom>
          <a:solidFill>
            <a:srgbClr val="2C2C2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4" name="Google Shape;184;p23"/>
          <p:cNvSpPr/>
          <p:nvPr/>
        </p:nvSpPr>
        <p:spPr>
          <a:xfrm rot="5400000">
            <a:off x="9592516" y="3578289"/>
            <a:ext cx="1876012" cy="1876012"/>
          </a:xfrm>
          <a:custGeom>
            <a:rect b="b" l="l" r="r" t="t"/>
            <a:pathLst>
              <a:path extrusionOk="0" h="21600" w="21600">
                <a:moveTo>
                  <a:pt x="0" y="0"/>
                </a:moveTo>
                <a:lnTo>
                  <a:pt x="0" y="21600"/>
                </a:lnTo>
                <a:lnTo>
                  <a:pt x="21600" y="21600"/>
                </a:lnTo>
                <a:close/>
              </a:path>
            </a:pathLst>
          </a:custGeom>
          <a:solidFill>
            <a:srgbClr val="5E5E5E"/>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5" name="Google Shape;185;p23"/>
          <p:cNvSpPr/>
          <p:nvPr/>
        </p:nvSpPr>
        <p:spPr>
          <a:xfrm rot="-5400000">
            <a:off x="7716505" y="1702277"/>
            <a:ext cx="1876012" cy="1876013"/>
          </a:xfrm>
          <a:custGeom>
            <a:rect b="b" l="l" r="r" t="t"/>
            <a:pathLst>
              <a:path extrusionOk="0" h="21600" w="21600">
                <a:moveTo>
                  <a:pt x="0" y="0"/>
                </a:moveTo>
                <a:lnTo>
                  <a:pt x="0" y="21600"/>
                </a:lnTo>
                <a:lnTo>
                  <a:pt x="21600" y="21600"/>
                </a:lnTo>
                <a:close/>
              </a:path>
            </a:pathLst>
          </a:custGeom>
          <a:solidFill>
            <a:srgbClr val="F9F1E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6" name="Google Shape;186;p23"/>
          <p:cNvSpPr/>
          <p:nvPr/>
        </p:nvSpPr>
        <p:spPr>
          <a:xfrm rot="10800000">
            <a:off x="7055163" y="3578289"/>
            <a:ext cx="2532195" cy="2542634"/>
          </a:xfrm>
          <a:custGeom>
            <a:rect b="b" l="l" r="r" t="t"/>
            <a:pathLst>
              <a:path extrusionOk="0" h="21600" w="21600">
                <a:moveTo>
                  <a:pt x="0" y="0"/>
                </a:moveTo>
                <a:lnTo>
                  <a:pt x="0" y="21600"/>
                </a:lnTo>
                <a:lnTo>
                  <a:pt x="21600" y="21600"/>
                </a:lnTo>
                <a:close/>
              </a:path>
            </a:pathLst>
          </a:custGeom>
          <a:solidFill>
            <a:srgbClr val="D7CFC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7" name="Google Shape;187;p23"/>
          <p:cNvSpPr/>
          <p:nvPr/>
        </p:nvSpPr>
        <p:spPr>
          <a:xfrm>
            <a:off x="8363294" y="4057091"/>
            <a:ext cx="776983" cy="4097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2300"/>
              <a:buFont typeface="Montserrat SemiBold"/>
              <a:buNone/>
            </a:pPr>
            <a:r>
              <a:rPr b="0" i="0" lang="en-US" sz="2300" u="none" cap="none" strike="noStrike">
                <a:solidFill>
                  <a:srgbClr val="2C2C2C"/>
                </a:solidFill>
                <a:latin typeface="Montserrat SemiBold"/>
                <a:ea typeface="Montserrat SemiBold"/>
                <a:cs typeface="Montserrat SemiBold"/>
                <a:sym typeface="Montserrat SemiBold"/>
              </a:rPr>
              <a:t>78 %</a:t>
            </a:r>
            <a:endParaRPr/>
          </a:p>
        </p:txBody>
      </p:sp>
      <p:sp>
        <p:nvSpPr>
          <p:cNvPr id="188" name="Google Shape;188;p23"/>
          <p:cNvSpPr/>
          <p:nvPr/>
        </p:nvSpPr>
        <p:spPr>
          <a:xfrm>
            <a:off x="9831039" y="2917478"/>
            <a:ext cx="688171"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28 %</a:t>
            </a:r>
            <a:endParaRPr/>
          </a:p>
        </p:txBody>
      </p:sp>
      <p:sp>
        <p:nvSpPr>
          <p:cNvPr id="189" name="Google Shape;189;p23"/>
          <p:cNvSpPr/>
          <p:nvPr/>
        </p:nvSpPr>
        <p:spPr>
          <a:xfrm>
            <a:off x="8739770" y="2904778"/>
            <a:ext cx="694775"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2000"/>
              <a:buFont typeface="Montserrat SemiBold"/>
              <a:buNone/>
            </a:pPr>
            <a:r>
              <a:rPr b="0" i="0" lang="en-US" sz="2000" u="none" cap="none" strike="noStrike">
                <a:solidFill>
                  <a:srgbClr val="000000"/>
                </a:solidFill>
                <a:latin typeface="Montserrat SemiBold"/>
                <a:ea typeface="Montserrat SemiBold"/>
                <a:cs typeface="Montserrat SemiBold"/>
                <a:sym typeface="Montserrat SemiBold"/>
              </a:rPr>
              <a:t>65 %</a:t>
            </a:r>
            <a:endParaRPr/>
          </a:p>
        </p:txBody>
      </p:sp>
      <p:sp>
        <p:nvSpPr>
          <p:cNvPr id="190" name="Google Shape;190;p23"/>
          <p:cNvSpPr/>
          <p:nvPr/>
        </p:nvSpPr>
        <p:spPr>
          <a:xfrm>
            <a:off x="9726391" y="3899611"/>
            <a:ext cx="897467"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23.5 %</a:t>
            </a:r>
            <a:endParaRPr/>
          </a:p>
        </p:txBody>
      </p:sp>
      <p:sp>
        <p:nvSpPr>
          <p:cNvPr id="191" name="Google Shape;191;p23"/>
          <p:cNvSpPr/>
          <p:nvPr/>
        </p:nvSpPr>
        <p:spPr>
          <a:xfrm>
            <a:off x="688977" y="680420"/>
            <a:ext cx="29940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Operation Plan</a:t>
            </a:r>
            <a:endParaRPr/>
          </a:p>
        </p:txBody>
      </p:sp>
      <p:sp>
        <p:nvSpPr>
          <p:cNvPr id="192" name="Google Shape;192;p23"/>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p:nvPr/>
        </p:nvSpPr>
        <p:spPr>
          <a:xfrm>
            <a:off x="782679" y="4921389"/>
            <a:ext cx="3827421" cy="2270706"/>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1D1D1A"/>
              </a:buClr>
              <a:buSzPts val="1800"/>
              <a:buFont typeface="Montserrat"/>
              <a:buNone/>
            </a:pPr>
            <a:r>
              <a:rPr b="0" baseline="30000" i="0" lang="en-US" sz="1800" u="none" cap="none" strike="noStrike">
                <a:solidFill>
                  <a:srgbClr val="1D1D1A"/>
                </a:solidFill>
                <a:latin typeface="Montserrat"/>
                <a:ea typeface="Montserrat"/>
                <a:cs typeface="Montserrat"/>
                <a:sym typeface="Montserrat"/>
              </a:rPr>
              <a:t>There is an increase in annual profits as of April             2022. There is an increase in customer                         satisfaction with as of June 2024. Also there is                 increase in social media interaction in the                             market as of March 2023.</a:t>
            </a:r>
            <a:endParaRPr/>
          </a:p>
        </p:txBody>
      </p:sp>
      <p:pic>
        <p:nvPicPr>
          <p:cNvPr id="198" name="Google Shape;198;p24"/>
          <p:cNvPicPr preferRelativeResize="0"/>
          <p:nvPr/>
        </p:nvPicPr>
        <p:blipFill rotWithShape="1">
          <a:blip r:embed="rId3">
            <a:alphaModFix/>
          </a:blip>
          <a:srcRect b="0" l="0" r="0" t="0"/>
          <a:stretch/>
        </p:blipFill>
        <p:spPr>
          <a:xfrm>
            <a:off x="6223000" y="1388584"/>
            <a:ext cx="6781800" cy="6613936"/>
          </a:xfrm>
          <a:prstGeom prst="rect">
            <a:avLst/>
          </a:prstGeom>
          <a:noFill/>
          <a:ln>
            <a:noFill/>
          </a:ln>
        </p:spPr>
      </p:pic>
      <p:sp>
        <p:nvSpPr>
          <p:cNvPr id="199" name="Google Shape;199;p24"/>
          <p:cNvSpPr/>
          <p:nvPr/>
        </p:nvSpPr>
        <p:spPr>
          <a:xfrm>
            <a:off x="730021" y="3376506"/>
            <a:ext cx="2548969"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4000"/>
              <a:buFont typeface="Montserrat SemiBold"/>
              <a:buNone/>
            </a:pPr>
            <a:r>
              <a:rPr b="0" i="0" lang="en-US" sz="4000" u="none" cap="none" strike="noStrike">
                <a:solidFill>
                  <a:srgbClr val="2C2C2C"/>
                </a:solidFill>
                <a:latin typeface="Montserrat SemiBold"/>
                <a:ea typeface="Montserrat SemiBold"/>
                <a:cs typeface="Montserrat SemiBold"/>
                <a:sym typeface="Montserrat SemiBold"/>
              </a:rPr>
              <a:t>Growth Overview</a:t>
            </a:r>
            <a:endParaRPr/>
          </a:p>
        </p:txBody>
      </p:sp>
      <p:sp>
        <p:nvSpPr>
          <p:cNvPr id="200" name="Google Shape;200;p24"/>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
        <p:nvSpPr>
          <p:cNvPr id="201" name="Google Shape;201;p24"/>
          <p:cNvSpPr/>
          <p:nvPr/>
        </p:nvSpPr>
        <p:spPr>
          <a:xfrm>
            <a:off x="688977" y="683874"/>
            <a:ext cx="2854323" cy="306725"/>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Operation Plan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25"/>
          <p:cNvPicPr preferRelativeResize="0"/>
          <p:nvPr/>
        </p:nvPicPr>
        <p:blipFill rotWithShape="1">
          <a:blip r:embed="rId3">
            <a:alphaModFix/>
          </a:blip>
          <a:srcRect b="43396" l="2174" r="0" t="16792"/>
          <a:stretch/>
        </p:blipFill>
        <p:spPr>
          <a:xfrm>
            <a:off x="5674584" y="-93134"/>
            <a:ext cx="7401553" cy="4509031"/>
          </a:xfrm>
          <a:prstGeom prst="rect">
            <a:avLst/>
          </a:prstGeom>
          <a:noFill/>
          <a:ln>
            <a:noFill/>
          </a:ln>
        </p:spPr>
      </p:pic>
      <p:sp>
        <p:nvSpPr>
          <p:cNvPr id="207" name="Google Shape;207;p25"/>
          <p:cNvSpPr/>
          <p:nvPr/>
        </p:nvSpPr>
        <p:spPr>
          <a:xfrm>
            <a:off x="-352492" y="-159160"/>
            <a:ext cx="6148257" cy="10177291"/>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8" name="Google Shape;208;p25"/>
          <p:cNvSpPr/>
          <p:nvPr/>
        </p:nvSpPr>
        <p:spPr>
          <a:xfrm>
            <a:off x="6522079" y="5488285"/>
            <a:ext cx="5746121" cy="3600301"/>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CEO of the company is the head of operations. Under the CEO is                                  the Marketing Division Head &amp; Event Manager Division Head. </a:t>
            </a:r>
            <a:endParaRPr/>
          </a:p>
          <a:p>
            <a:pPr indent="0" lvl="0" marL="0" marR="0" rtl="0" algn="just">
              <a:lnSpc>
                <a:spcPct val="150000"/>
              </a:lnSpc>
              <a:spcBef>
                <a:spcPts val="0"/>
              </a:spcBef>
              <a:spcAft>
                <a:spcPts val="0"/>
              </a:spcAft>
              <a:buClr>
                <a:srgbClr val="000000"/>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head of the Marketing Division is responsible for creating &amp;                         implementing marketing plans, strategies &amp; market research. The                                                   team in this department also manages client concerns &amp; collaborates                              with the marketing and Sales Directors  in resolving any issues.</a:t>
            </a:r>
            <a:endParaRPr/>
          </a:p>
          <a:p>
            <a:pPr indent="0" lvl="0" marL="0" marR="0" rtl="0" algn="just">
              <a:lnSpc>
                <a:spcPct val="150000"/>
              </a:lnSpc>
              <a:spcBef>
                <a:spcPts val="0"/>
              </a:spcBef>
              <a:spcAft>
                <a:spcPts val="0"/>
              </a:spcAft>
              <a:buClr>
                <a:srgbClr val="000000"/>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p:txBody>
      </p:sp>
      <p:sp>
        <p:nvSpPr>
          <p:cNvPr id="209" name="Google Shape;209;p25"/>
          <p:cNvSpPr/>
          <p:nvPr/>
        </p:nvSpPr>
        <p:spPr>
          <a:xfrm>
            <a:off x="680752" y="4838892"/>
            <a:ext cx="3934593"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Organizational Structure</a:t>
            </a:r>
            <a:endParaRPr/>
          </a:p>
        </p:txBody>
      </p:sp>
      <p:sp>
        <p:nvSpPr>
          <p:cNvPr id="210" name="Google Shape;210;p25"/>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
        <p:nvSpPr>
          <p:cNvPr id="211" name="Google Shape;211;p25"/>
          <p:cNvSpPr/>
          <p:nvPr/>
        </p:nvSpPr>
        <p:spPr>
          <a:xfrm>
            <a:off x="688977" y="680420"/>
            <a:ext cx="29432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Operation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p:nvPr/>
        </p:nvSpPr>
        <p:spPr>
          <a:xfrm>
            <a:off x="-352492" y="-159160"/>
            <a:ext cx="6148257" cy="4510577"/>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7" name="Google Shape;217;p26"/>
          <p:cNvSpPr/>
          <p:nvPr/>
        </p:nvSpPr>
        <p:spPr>
          <a:xfrm>
            <a:off x="6569345" y="1943875"/>
            <a:ext cx="5571855" cy="2270706"/>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1D1D1A"/>
              </a:buClr>
              <a:buSzPts val="1800"/>
              <a:buFont typeface="Montserrat"/>
              <a:buNone/>
            </a:pPr>
            <a:r>
              <a:rPr b="0" baseline="30000" i="0" lang="en-US" sz="1800" u="none" cap="none" strike="noStrike">
                <a:solidFill>
                  <a:srgbClr val="1D1D1A"/>
                </a:solidFill>
                <a:latin typeface="Montserrat"/>
                <a:ea typeface="Montserrat"/>
                <a:cs typeface="Montserrat"/>
                <a:sym typeface="Montserrat"/>
              </a:rPr>
              <a:t>The head of the Marketing Division is responsible for creating &amp;                           implementing Analytic Strategies, &amp; market research.  The team in                                                                  this department also manages client concerns &amp; collaborates with                             the Event Manager in resolving any customer issues.</a:t>
            </a:r>
            <a:endParaRPr/>
          </a:p>
          <a:p>
            <a:pPr indent="0" lvl="0" marL="0" marR="0" rtl="0" algn="just">
              <a:lnSpc>
                <a:spcPct val="240000"/>
              </a:lnSpc>
              <a:spcBef>
                <a:spcPts val="0"/>
              </a:spcBef>
              <a:spcAft>
                <a:spcPts val="0"/>
              </a:spcAft>
              <a:buClr>
                <a:srgbClr val="1D1D1A"/>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p:txBody>
      </p:sp>
      <p:sp>
        <p:nvSpPr>
          <p:cNvPr id="218" name="Google Shape;218;p26"/>
          <p:cNvSpPr/>
          <p:nvPr/>
        </p:nvSpPr>
        <p:spPr>
          <a:xfrm>
            <a:off x="680752" y="1896434"/>
            <a:ext cx="3218432"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Customer Satisfaction</a:t>
            </a:r>
            <a:endParaRPr/>
          </a:p>
        </p:txBody>
      </p:sp>
      <p:pic>
        <p:nvPicPr>
          <p:cNvPr id="219" name="Google Shape;219;p26"/>
          <p:cNvPicPr preferRelativeResize="0"/>
          <p:nvPr/>
        </p:nvPicPr>
        <p:blipFill rotWithShape="1">
          <a:blip r:embed="rId3">
            <a:alphaModFix/>
          </a:blip>
          <a:srcRect b="0" l="0" r="0" t="0"/>
          <a:stretch/>
        </p:blipFill>
        <p:spPr>
          <a:xfrm>
            <a:off x="908576" y="5173318"/>
            <a:ext cx="11083208" cy="3950892"/>
          </a:xfrm>
          <a:prstGeom prst="rect">
            <a:avLst/>
          </a:prstGeom>
          <a:noFill/>
          <a:ln>
            <a:noFill/>
          </a:ln>
        </p:spPr>
      </p:pic>
      <p:sp>
        <p:nvSpPr>
          <p:cNvPr id="220" name="Google Shape;220;p26"/>
          <p:cNvSpPr/>
          <p:nvPr/>
        </p:nvSpPr>
        <p:spPr>
          <a:xfrm>
            <a:off x="688977" y="728736"/>
            <a:ext cx="29940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Operation Plan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graphicFrame>
        <p:nvGraphicFramePr>
          <p:cNvPr id="225" name="Google Shape;225;p27"/>
          <p:cNvGraphicFramePr/>
          <p:nvPr/>
        </p:nvGraphicFramePr>
        <p:xfrm>
          <a:off x="-1801" y="3314604"/>
          <a:ext cx="3000000" cy="3000000"/>
        </p:xfrm>
        <a:graphic>
          <a:graphicData uri="http://schemas.openxmlformats.org/drawingml/2006/table">
            <a:tbl>
              <a:tblPr firstRow="1">
                <a:noFill/>
                <a:tableStyleId>{50046036-D505-4E2C-82A0-EDC0B547189A}</a:tableStyleId>
              </a:tblPr>
              <a:tblGrid>
                <a:gridCol w="6516900"/>
                <a:gridCol w="6516900"/>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Short-term Goals</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FFFFF"/>
                      </a:solidFill>
                      <a:prstDash val="solid"/>
                      <a:round/>
                      <a:headEnd len="sm" w="sm" type="none"/>
                      <a:tailEnd len="sm" w="sm" type="none"/>
                    </a:lnB>
                    <a:solidFill>
                      <a:srgbClr val="2C2C2C"/>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FFFFF"/>
                      </a:solidFill>
                      <a:prstDash val="solid"/>
                      <a:round/>
                      <a:headEnd len="sm" w="sm" type="none"/>
                      <a:tailEnd len="sm" w="sm" type="none"/>
                    </a:lnB>
                    <a:solidFill>
                      <a:srgbClr val="2C2C2C"/>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Social media brand marketing</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7CFC1"/>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Reached 50% of audience target.</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7CFC1"/>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Company Building Expansion</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Construction started 2024</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226" name="Google Shape;226;p27"/>
          <p:cNvGraphicFramePr/>
          <p:nvPr/>
        </p:nvGraphicFramePr>
        <p:xfrm>
          <a:off x="-18735" y="6156433"/>
          <a:ext cx="3000000" cy="3000000"/>
        </p:xfrm>
        <a:graphic>
          <a:graphicData uri="http://schemas.openxmlformats.org/drawingml/2006/table">
            <a:tbl>
              <a:tblPr firstRow="1">
                <a:noFill/>
                <a:tableStyleId>{50046036-D505-4E2C-82A0-EDC0B547189A}</a:tableStyleId>
              </a:tblPr>
              <a:tblGrid>
                <a:gridCol w="6533825"/>
                <a:gridCol w="6533825"/>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Long-term Goals</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FFFFF"/>
                      </a:solidFill>
                      <a:prstDash val="solid"/>
                      <a:round/>
                      <a:headEnd len="sm" w="sm" type="none"/>
                      <a:tailEnd len="sm" w="sm" type="none"/>
                    </a:lnB>
                    <a:solidFill>
                      <a:srgbClr val="2C2C2C"/>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FFFFFF"/>
                      </a:solidFill>
                      <a:prstDash val="solid"/>
                      <a:round/>
                      <a:headEnd len="sm" w="sm" type="none"/>
                      <a:tailEnd len="sm" w="sm" type="none"/>
                    </a:lnB>
                    <a:solidFill>
                      <a:srgbClr val="2C2C2C"/>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Partnership with Asia Printing Pro</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7CFC1"/>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Contract signing on February 2027</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7CFC1"/>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Brand expansion in New York &amp; New Jersey</a:t>
                      </a:r>
                      <a:endParaRPr/>
                    </a:p>
                  </a:txBody>
                  <a:tcPr marT="50800" marB="50800" marR="50800" marL="50800" anchor="ctr">
                    <a:lnL cap="flat" cmpd="sng" w="9525">
                      <a:solidFill>
                        <a:srgbClr val="000000"/>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Budget proposal drafted as of July 2026</a:t>
                      </a:r>
                      <a:endParaRPr/>
                    </a:p>
                  </a:txBody>
                  <a:tcPr marT="50800" marB="50800" marR="50800" marL="50800" anchor="ctr">
                    <a:lnL cap="flat" cmpd="sng" w="38100">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227" name="Google Shape;227;p27"/>
          <p:cNvSpPr/>
          <p:nvPr/>
        </p:nvSpPr>
        <p:spPr>
          <a:xfrm>
            <a:off x="3563487" y="1723473"/>
            <a:ext cx="5872613" cy="67026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4000"/>
              <a:buFont typeface="Montserrat SemiBold"/>
              <a:buNone/>
            </a:pPr>
            <a:r>
              <a:rPr b="0" i="0" lang="en-US" sz="4000" u="none" cap="none" strike="noStrike">
                <a:solidFill>
                  <a:srgbClr val="2C2C2C"/>
                </a:solidFill>
                <a:latin typeface="Montserrat SemiBold"/>
                <a:ea typeface="Montserrat SemiBold"/>
                <a:cs typeface="Montserrat SemiBold"/>
                <a:sym typeface="Montserrat SemiBold"/>
              </a:rPr>
              <a:t>Company Milestones</a:t>
            </a:r>
            <a:endParaRPr/>
          </a:p>
        </p:txBody>
      </p:sp>
      <p:sp>
        <p:nvSpPr>
          <p:cNvPr id="228" name="Google Shape;228;p27"/>
          <p:cNvSpPr/>
          <p:nvPr/>
        </p:nvSpPr>
        <p:spPr>
          <a:xfrm>
            <a:off x="3164186" y="2644755"/>
            <a:ext cx="6703713" cy="258938"/>
          </a:xfrm>
          <a:prstGeom prst="rect">
            <a:avLst/>
          </a:prstGeom>
          <a:noFill/>
          <a:ln>
            <a:noFill/>
          </a:ln>
        </p:spPr>
        <p:txBody>
          <a:bodyPr anchorCtr="0" anchor="ctr" bIns="27075" lIns="27075" spcFirstLastPara="1" rIns="27075" wrap="square" tIns="27075">
            <a:noAutofit/>
          </a:bodyPr>
          <a:lstStyle/>
          <a:p>
            <a:pPr indent="0" lvl="0" marL="0" marR="0" rtl="0" algn="ctr">
              <a:lnSpc>
                <a:spcPct val="120000"/>
              </a:lnSpc>
              <a:spcBef>
                <a:spcPts val="0"/>
              </a:spcBef>
              <a:spcAft>
                <a:spcPts val="0"/>
              </a:spcAft>
              <a:buClr>
                <a:srgbClr val="2C2C2C"/>
              </a:buClr>
              <a:buSzPts val="1800"/>
              <a:buFont typeface="Montserrat"/>
              <a:buNone/>
            </a:pPr>
            <a:r>
              <a:rPr b="0" baseline="30000" i="0" lang="en-US" sz="1800" u="none" cap="none" strike="noStrike">
                <a:solidFill>
                  <a:srgbClr val="2C2C2C"/>
                </a:solidFill>
                <a:latin typeface="Montserrat"/>
                <a:ea typeface="Montserrat"/>
                <a:cs typeface="Montserrat"/>
                <a:sym typeface="Montserrat"/>
              </a:rPr>
              <a:t>The team in this department also manages client concerns &amp; collaborates.</a:t>
            </a:r>
            <a:endParaRPr/>
          </a:p>
        </p:txBody>
      </p:sp>
      <p:sp>
        <p:nvSpPr>
          <p:cNvPr id="229" name="Google Shape;229;p27"/>
          <p:cNvSpPr/>
          <p:nvPr/>
        </p:nvSpPr>
        <p:spPr>
          <a:xfrm>
            <a:off x="688977" y="693118"/>
            <a:ext cx="28416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Operation Plan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p:nvPr/>
        </p:nvSpPr>
        <p:spPr>
          <a:xfrm>
            <a:off x="16194" y="1789564"/>
            <a:ext cx="7041435" cy="6621106"/>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5" name="Google Shape;235;p28"/>
          <p:cNvSpPr/>
          <p:nvPr/>
        </p:nvSpPr>
        <p:spPr>
          <a:xfrm>
            <a:off x="5943930" y="-32161"/>
            <a:ext cx="1425180" cy="10264556"/>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6" name="Google Shape;236;p28"/>
          <p:cNvSpPr/>
          <p:nvPr/>
        </p:nvSpPr>
        <p:spPr>
          <a:xfrm>
            <a:off x="6460066" y="-79309"/>
            <a:ext cx="6597585" cy="10007138"/>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7" name="Google Shape;237;p28"/>
          <p:cNvSpPr/>
          <p:nvPr/>
        </p:nvSpPr>
        <p:spPr>
          <a:xfrm>
            <a:off x="612182" y="4452307"/>
            <a:ext cx="5202697" cy="2713905"/>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The company has been given some projects to work on. As                              reflected in the Productivity Chart, Master Events Production                           objective is to deliver quality services on-time and on-budget                                    for every assignment, regardless of size, scope or location.                          Theres is a significant increase to this months productivity rate                             compared to past months.</a:t>
            </a:r>
            <a:endParaRPr/>
          </a:p>
        </p:txBody>
      </p:sp>
      <p:sp>
        <p:nvSpPr>
          <p:cNvPr id="238" name="Google Shape;238;p28"/>
          <p:cNvSpPr/>
          <p:nvPr/>
        </p:nvSpPr>
        <p:spPr>
          <a:xfrm>
            <a:off x="638419" y="2629735"/>
            <a:ext cx="3299460"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Montserrat SemiBold"/>
              <a:buNone/>
            </a:pPr>
            <a:r>
              <a:rPr b="0" i="0" lang="en-US" sz="4000" u="none" cap="none" strike="noStrike">
                <a:solidFill>
                  <a:srgbClr val="1D1D1A"/>
                </a:solidFill>
                <a:latin typeface="Montserrat SemiBold"/>
                <a:ea typeface="Montserrat SemiBold"/>
                <a:cs typeface="Montserrat SemiBold"/>
                <a:sym typeface="Montserrat SemiBold"/>
              </a:rPr>
              <a:t>Productivity</a:t>
            </a:r>
            <a:endParaRPr/>
          </a:p>
          <a:p>
            <a:pPr indent="0" lvl="0" marL="0" marR="0" rtl="0" algn="l">
              <a:lnSpc>
                <a:spcPct val="100000"/>
              </a:lnSpc>
              <a:spcBef>
                <a:spcPts val="0"/>
              </a:spcBef>
              <a:spcAft>
                <a:spcPts val="0"/>
              </a:spcAft>
              <a:buClr>
                <a:srgbClr val="1D1D1A"/>
              </a:buClr>
              <a:buSzPts val="4000"/>
              <a:buFont typeface="Montserrat SemiBold"/>
              <a:buNone/>
            </a:pPr>
            <a:r>
              <a:rPr b="0" i="0" lang="en-US" sz="4000" u="none" cap="none" strike="noStrike">
                <a:solidFill>
                  <a:srgbClr val="1D1D1A"/>
                </a:solidFill>
                <a:latin typeface="Montserrat SemiBold"/>
                <a:ea typeface="Montserrat SemiBold"/>
                <a:cs typeface="Montserrat SemiBold"/>
                <a:sym typeface="Montserrat SemiBold"/>
              </a:rPr>
              <a:t>Rate</a:t>
            </a:r>
            <a:endParaRPr/>
          </a:p>
        </p:txBody>
      </p:sp>
      <p:pic>
        <p:nvPicPr>
          <p:cNvPr id="239" name="Google Shape;239;p28"/>
          <p:cNvPicPr preferRelativeResize="0"/>
          <p:nvPr/>
        </p:nvPicPr>
        <p:blipFill rotWithShape="1">
          <a:blip r:embed="rId3">
            <a:alphaModFix/>
          </a:blip>
          <a:srcRect b="0" l="0" r="0" t="0"/>
          <a:stretch/>
        </p:blipFill>
        <p:spPr>
          <a:xfrm>
            <a:off x="7778766" y="2643640"/>
            <a:ext cx="4434319" cy="4977503"/>
          </a:xfrm>
          <a:prstGeom prst="rect">
            <a:avLst/>
          </a:prstGeom>
          <a:noFill/>
          <a:ln>
            <a:noFill/>
          </a:ln>
        </p:spPr>
      </p:pic>
      <p:sp>
        <p:nvSpPr>
          <p:cNvPr id="240" name="Google Shape;240;p28"/>
          <p:cNvSpPr/>
          <p:nvPr/>
        </p:nvSpPr>
        <p:spPr>
          <a:xfrm>
            <a:off x="650877" y="711257"/>
            <a:ext cx="29813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Operation Plan</a:t>
            </a:r>
            <a:endParaRPr/>
          </a:p>
        </p:txBody>
      </p:sp>
      <p:sp>
        <p:nvSpPr>
          <p:cNvPr id="241" name="Google Shape;241;p28"/>
          <p:cNvSpPr/>
          <p:nvPr/>
        </p:nvSpPr>
        <p:spPr>
          <a:xfrm>
            <a:off x="6535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9"/>
          <p:cNvSpPr/>
          <p:nvPr/>
        </p:nvSpPr>
        <p:spPr>
          <a:xfrm>
            <a:off x="-93134" y="-79309"/>
            <a:ext cx="11912138" cy="10007138"/>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7" name="Google Shape;247;p29"/>
          <p:cNvSpPr/>
          <p:nvPr/>
        </p:nvSpPr>
        <p:spPr>
          <a:xfrm>
            <a:off x="4977865" y="1797265"/>
            <a:ext cx="2574866" cy="6259491"/>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FFFFFF"/>
              </a:buClr>
              <a:buSzPts val="1800"/>
              <a:buFont typeface="Montserrat Medium"/>
              <a:buNone/>
            </a:pPr>
            <a:r>
              <a:rPr b="0" baseline="30000" i="0" lang="en-US" sz="1800" u="none" cap="none" strike="noStrike">
                <a:solidFill>
                  <a:srgbClr val="FFFFFF"/>
                </a:solidFill>
                <a:latin typeface="Montserrat Medium"/>
                <a:ea typeface="Montserrat Medium"/>
                <a:cs typeface="Montserrat Medium"/>
                <a:sym typeface="Montserrat Medium"/>
              </a:rPr>
              <a:t>Start-Up Requirements</a:t>
            </a:r>
            <a:endParaRPr/>
          </a:p>
          <a:p>
            <a:pPr indent="0" lvl="0" marL="0" marR="0" rtl="0" algn="just">
              <a:lnSpc>
                <a:spcPct val="150000"/>
              </a:lnSpc>
              <a:spcBef>
                <a:spcPts val="0"/>
              </a:spcBef>
              <a:spcAft>
                <a:spcPts val="0"/>
              </a:spcAft>
              <a:buClr>
                <a:srgbClr val="FFFFFF"/>
              </a:buClr>
              <a:buSzPts val="1800"/>
              <a:buFont typeface="Montserrat Medium"/>
              <a:buNone/>
            </a:pPr>
            <a:r>
              <a:rPr b="0" baseline="30000" i="0" lang="en-US" sz="1800" u="none" cap="none" strike="noStrike">
                <a:solidFill>
                  <a:srgbClr val="FFFFFF"/>
                </a:solidFill>
                <a:latin typeface="Montserrat Medium"/>
                <a:ea typeface="Montserrat Medium"/>
                <a:cs typeface="Montserrat Medium"/>
                <a:sym typeface="Montserrat Medium"/>
              </a:rPr>
              <a:t>Start-Up Expenses</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Rent - 5 Months</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Advertising</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Legal Fees</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Staff Training</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Insurance</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Other</a:t>
            </a:r>
            <a:endParaRPr/>
          </a:p>
        </p:txBody>
      </p:sp>
      <p:sp>
        <p:nvSpPr>
          <p:cNvPr id="248" name="Google Shape;248;p29"/>
          <p:cNvSpPr/>
          <p:nvPr/>
        </p:nvSpPr>
        <p:spPr>
          <a:xfrm>
            <a:off x="6861130" y="3029896"/>
            <a:ext cx="866700" cy="4929900"/>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$30,000</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$10,000</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$15,500</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$5,500</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$19,000</a:t>
            </a:r>
            <a:endParaRPr/>
          </a:p>
          <a:p>
            <a:pPr indent="0" lvl="0" marL="0" marR="0" rtl="0" algn="just">
              <a:lnSpc>
                <a:spcPct val="150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$10,000</a:t>
            </a:r>
            <a:endParaRPr/>
          </a:p>
        </p:txBody>
      </p:sp>
      <p:sp>
        <p:nvSpPr>
          <p:cNvPr id="249" name="Google Shape;249;p29"/>
          <p:cNvSpPr/>
          <p:nvPr/>
        </p:nvSpPr>
        <p:spPr>
          <a:xfrm>
            <a:off x="676277" y="699468"/>
            <a:ext cx="3235323"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Operation Plan</a:t>
            </a:r>
            <a:endParaRPr/>
          </a:p>
        </p:txBody>
      </p:sp>
      <p:sp>
        <p:nvSpPr>
          <p:cNvPr id="250" name="Google Shape;250;p29"/>
          <p:cNvSpPr/>
          <p:nvPr/>
        </p:nvSpPr>
        <p:spPr>
          <a:xfrm>
            <a:off x="8602597" y="5766388"/>
            <a:ext cx="2205000" cy="1408800"/>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FFFFFF"/>
              </a:buClr>
              <a:buSzPts val="2200"/>
              <a:buFont typeface="Montserrat Medium"/>
              <a:buNone/>
            </a:pPr>
            <a:r>
              <a:rPr b="0" baseline="30000" i="0" lang="en-US" sz="2200" u="none" cap="none" strike="noStrike">
                <a:solidFill>
                  <a:srgbClr val="FFFFFF"/>
                </a:solidFill>
                <a:latin typeface="Montserrat Medium"/>
                <a:ea typeface="Montserrat Medium"/>
                <a:cs typeface="Montserrat Medium"/>
                <a:sym typeface="Montserrat Medium"/>
              </a:rPr>
              <a:t>Total Start-Up                   Expenses</a:t>
            </a:r>
            <a:endParaRPr/>
          </a:p>
        </p:txBody>
      </p:sp>
      <p:sp>
        <p:nvSpPr>
          <p:cNvPr id="251" name="Google Shape;251;p29"/>
          <p:cNvSpPr/>
          <p:nvPr/>
        </p:nvSpPr>
        <p:spPr>
          <a:xfrm>
            <a:off x="8566178" y="6857931"/>
            <a:ext cx="1055400" cy="681900"/>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rPr b="1" i="0" lang="en-US" sz="2000" u="none" cap="none" strike="noStrike">
                <a:solidFill>
                  <a:srgbClr val="FFFFFF"/>
                </a:solidFill>
                <a:latin typeface="Helvetica Neue"/>
                <a:ea typeface="Helvetica Neue"/>
                <a:cs typeface="Helvetica Neue"/>
                <a:sym typeface="Helvetica Neue"/>
              </a:rPr>
              <a:t>$80,000</a:t>
            </a:r>
            <a:endParaRPr/>
          </a:p>
        </p:txBody>
      </p:sp>
      <p:sp>
        <p:nvSpPr>
          <p:cNvPr id="252" name="Google Shape;252;p29"/>
          <p:cNvSpPr/>
          <p:nvPr/>
        </p:nvSpPr>
        <p:spPr>
          <a:xfrm>
            <a:off x="646886" y="4227406"/>
            <a:ext cx="2740639"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Start-Up Summary</a:t>
            </a:r>
            <a:endParaRPr/>
          </a:p>
        </p:txBody>
      </p:sp>
      <p:sp>
        <p:nvSpPr>
          <p:cNvPr id="253" name="Google Shape;253;p29"/>
          <p:cNvSpPr/>
          <p:nvPr/>
        </p:nvSpPr>
        <p:spPr>
          <a:xfrm>
            <a:off x="12267755" y="-79309"/>
            <a:ext cx="866560" cy="10264556"/>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4" name="Google Shape;254;p29"/>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p:nvPr/>
        </p:nvSpPr>
        <p:spPr>
          <a:xfrm>
            <a:off x="-229593" y="-32161"/>
            <a:ext cx="13701053" cy="8096230"/>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60" name="Google Shape;260;p30"/>
          <p:cNvPicPr preferRelativeResize="0"/>
          <p:nvPr/>
        </p:nvPicPr>
        <p:blipFill rotWithShape="1">
          <a:blip r:embed="rId3">
            <a:alphaModFix/>
          </a:blip>
          <a:srcRect b="2140" l="0" r="422" t="28929"/>
          <a:stretch/>
        </p:blipFill>
        <p:spPr>
          <a:xfrm>
            <a:off x="-108678" y="-79309"/>
            <a:ext cx="13166329" cy="6075892"/>
          </a:xfrm>
          <a:prstGeom prst="rect">
            <a:avLst/>
          </a:prstGeom>
          <a:noFill/>
          <a:ln>
            <a:noFill/>
          </a:ln>
        </p:spPr>
      </p:pic>
      <p:sp>
        <p:nvSpPr>
          <p:cNvPr id="261" name="Google Shape;261;p30"/>
          <p:cNvSpPr/>
          <p:nvPr/>
        </p:nvSpPr>
        <p:spPr>
          <a:xfrm>
            <a:off x="-108678" y="3745605"/>
            <a:ext cx="13176574" cy="4025141"/>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2" name="Google Shape;262;p30"/>
          <p:cNvSpPr/>
          <p:nvPr/>
        </p:nvSpPr>
        <p:spPr>
          <a:xfrm>
            <a:off x="1990210" y="5746776"/>
            <a:ext cx="8995289" cy="978045"/>
          </a:xfrm>
          <a:prstGeom prst="rect">
            <a:avLst/>
          </a:prstGeom>
          <a:noFill/>
          <a:ln>
            <a:noFill/>
          </a:ln>
        </p:spPr>
        <p:txBody>
          <a:bodyPr anchorCtr="0" anchor="t" bIns="27075" lIns="27075" spcFirstLastPara="1" rIns="27075" wrap="square" tIns="27075">
            <a:noAutofit/>
          </a:bodyPr>
          <a:lstStyle/>
          <a:p>
            <a:pPr indent="0" lvl="0" marL="0" marR="0" rtl="0" algn="ctr">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vent planning organizing has been a major hit in today’s industry.  Clients seek to have a budget-friendly,                                       memorable event. Clients are seeking organizers that provide hassle-free handling of their various events.</a:t>
            </a:r>
            <a:endParaRPr/>
          </a:p>
        </p:txBody>
      </p:sp>
      <p:sp>
        <p:nvSpPr>
          <p:cNvPr id="263" name="Google Shape;263;p30"/>
          <p:cNvSpPr/>
          <p:nvPr/>
        </p:nvSpPr>
        <p:spPr>
          <a:xfrm>
            <a:off x="5072770" y="4364989"/>
            <a:ext cx="2915530" cy="676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Outlook</a:t>
            </a:r>
            <a:endParaRPr/>
          </a:p>
        </p:txBody>
      </p:sp>
      <p:sp>
        <p:nvSpPr>
          <p:cNvPr id="264" name="Google Shape;264;p30"/>
          <p:cNvSpPr/>
          <p:nvPr/>
        </p:nvSpPr>
        <p:spPr>
          <a:xfrm>
            <a:off x="666282" y="8784735"/>
            <a:ext cx="4820118" cy="298212"/>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
        <p:nvSpPr>
          <p:cNvPr id="265" name="Google Shape;265;p30"/>
          <p:cNvSpPr/>
          <p:nvPr/>
        </p:nvSpPr>
        <p:spPr>
          <a:xfrm>
            <a:off x="9638244" y="8782011"/>
            <a:ext cx="2845856"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Operation Plan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1"/>
          <p:cNvSpPr/>
          <p:nvPr/>
        </p:nvSpPr>
        <p:spPr>
          <a:xfrm>
            <a:off x="-55167" y="-10532"/>
            <a:ext cx="6989963" cy="9774664"/>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71" name="Google Shape;271;p31"/>
          <p:cNvSpPr/>
          <p:nvPr/>
        </p:nvSpPr>
        <p:spPr>
          <a:xfrm>
            <a:off x="6703649" y="-32161"/>
            <a:ext cx="6414724" cy="992329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72" name="Google Shape;272;p31"/>
          <p:cNvSpPr/>
          <p:nvPr/>
        </p:nvSpPr>
        <p:spPr>
          <a:xfrm>
            <a:off x="3311387" y="2564966"/>
            <a:ext cx="8960795" cy="4836204"/>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73" name="Google Shape;273;p31"/>
          <p:cNvSpPr/>
          <p:nvPr/>
        </p:nvSpPr>
        <p:spPr>
          <a:xfrm>
            <a:off x="8359722" y="6464578"/>
            <a:ext cx="2993032" cy="281637"/>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Wylang J. Wyans, 32, Engineer</a:t>
            </a:r>
            <a:endParaRPr/>
          </a:p>
        </p:txBody>
      </p:sp>
      <p:sp>
        <p:nvSpPr>
          <p:cNvPr id="274" name="Google Shape;274;p31"/>
          <p:cNvSpPr/>
          <p:nvPr/>
        </p:nvSpPr>
        <p:spPr>
          <a:xfrm>
            <a:off x="5479261" y="3885814"/>
            <a:ext cx="5595139" cy="2270706"/>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1" lang="en-US" sz="1800" u="none" cap="none" strike="noStrike">
                <a:solidFill>
                  <a:srgbClr val="000000"/>
                </a:solidFill>
                <a:latin typeface="Montserrat"/>
                <a:ea typeface="Montserrat"/>
                <a:cs typeface="Montserrat"/>
                <a:sym typeface="Montserrat"/>
              </a:rPr>
              <a:t>“Me along with half of my family is under the employment of                                            Master Events Production. The company has had a big impact on                                                        my life. Master Events Production has worked hard to keep our                                                          clients satisfied with our work. Our continued business today just                                                         goes to show it.”</a:t>
            </a:r>
            <a:endParaRPr/>
          </a:p>
        </p:txBody>
      </p:sp>
      <p:sp>
        <p:nvSpPr>
          <p:cNvPr id="275" name="Google Shape;275;p31"/>
          <p:cNvSpPr/>
          <p:nvPr/>
        </p:nvSpPr>
        <p:spPr>
          <a:xfrm>
            <a:off x="1148882" y="17896563"/>
            <a:ext cx="2826885" cy="35136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600"/>
              <a:buFont typeface="Poppins Medium"/>
              <a:buNone/>
            </a:pPr>
            <a:r>
              <a:rPr b="0" i="0" lang="en-US" sz="1600" u="none" cap="none" strike="noStrike">
                <a:solidFill>
                  <a:srgbClr val="000000"/>
                </a:solidFill>
                <a:latin typeface="Poppins Medium"/>
                <a:ea typeface="Poppins Medium"/>
                <a:cs typeface="Poppins Medium"/>
                <a:sym typeface="Poppins Medium"/>
              </a:rPr>
              <a:t>Insperion Creatives</a:t>
            </a:r>
            <a:endParaRPr/>
          </a:p>
        </p:txBody>
      </p:sp>
      <p:sp>
        <p:nvSpPr>
          <p:cNvPr id="276" name="Google Shape;276;p31"/>
          <p:cNvSpPr/>
          <p:nvPr/>
        </p:nvSpPr>
        <p:spPr>
          <a:xfrm>
            <a:off x="707337" y="558252"/>
            <a:ext cx="4149674"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Testimonials</a:t>
            </a:r>
            <a:endParaRPr/>
          </a:p>
        </p:txBody>
      </p:sp>
      <p:pic>
        <p:nvPicPr>
          <p:cNvPr id="277" name="Google Shape;277;p31"/>
          <p:cNvPicPr preferRelativeResize="0"/>
          <p:nvPr/>
        </p:nvPicPr>
        <p:blipFill rotWithShape="1">
          <a:blip r:embed="rId3">
            <a:alphaModFix/>
          </a:blip>
          <a:srcRect b="35215" l="2369" r="2368" t="7290"/>
          <a:stretch/>
        </p:blipFill>
        <p:spPr>
          <a:xfrm>
            <a:off x="702733" y="3214566"/>
            <a:ext cx="3967405" cy="3587803"/>
          </a:xfrm>
          <a:prstGeom prst="rect">
            <a:avLst/>
          </a:prstGeom>
          <a:noFill/>
          <a:ln>
            <a:noFill/>
          </a:ln>
        </p:spPr>
      </p:pic>
      <p:sp>
        <p:nvSpPr>
          <p:cNvPr id="278" name="Google Shape;278;p31"/>
          <p:cNvSpPr/>
          <p:nvPr/>
        </p:nvSpPr>
        <p:spPr>
          <a:xfrm>
            <a:off x="678982" y="8782149"/>
            <a:ext cx="4959818"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2"/>
          <p:cNvSpPr/>
          <p:nvPr/>
        </p:nvSpPr>
        <p:spPr>
          <a:xfrm>
            <a:off x="-55167" y="-10532"/>
            <a:ext cx="6989963" cy="9774664"/>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4" name="Google Shape;284;p32"/>
          <p:cNvSpPr/>
          <p:nvPr/>
        </p:nvSpPr>
        <p:spPr>
          <a:xfrm>
            <a:off x="6703648" y="-32161"/>
            <a:ext cx="6414725" cy="992329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5" name="Google Shape;285;p32"/>
          <p:cNvSpPr/>
          <p:nvPr/>
        </p:nvSpPr>
        <p:spPr>
          <a:xfrm>
            <a:off x="3311387" y="2564966"/>
            <a:ext cx="8960795" cy="4836204"/>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200"/>
              <a:buFont typeface="Helvetica Neue"/>
              <a:buNone/>
            </a:pPr>
            <a:r>
              <a:rPr b="0" i="0" lang="en-US" sz="2200" u="none" cap="none" strike="noStrike">
                <a:solidFill>
                  <a:srgbClr val="FFFFFF"/>
                </a:solidFill>
                <a:latin typeface="Helvetica Neue"/>
                <a:ea typeface="Helvetica Neue"/>
                <a:cs typeface="Helvetica Neue"/>
                <a:sym typeface="Helvetica Neue"/>
              </a:rPr>
              <a:t> </a:t>
            </a:r>
            <a:endParaRPr/>
          </a:p>
        </p:txBody>
      </p:sp>
      <p:sp>
        <p:nvSpPr>
          <p:cNvPr id="286" name="Google Shape;286;p32"/>
          <p:cNvSpPr/>
          <p:nvPr/>
        </p:nvSpPr>
        <p:spPr>
          <a:xfrm>
            <a:off x="8334322" y="6455745"/>
            <a:ext cx="2913139" cy="281637"/>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Jane J. Wyans, 32, Engineer</a:t>
            </a:r>
            <a:endParaRPr/>
          </a:p>
        </p:txBody>
      </p:sp>
      <p:sp>
        <p:nvSpPr>
          <p:cNvPr id="287" name="Google Shape;287;p32"/>
          <p:cNvSpPr/>
          <p:nvPr/>
        </p:nvSpPr>
        <p:spPr>
          <a:xfrm>
            <a:off x="5449071" y="4101041"/>
            <a:ext cx="5638030" cy="1827508"/>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1" lang="en-US" sz="1800" u="none" cap="none" strike="noStrike">
                <a:solidFill>
                  <a:srgbClr val="000000"/>
                </a:solidFill>
                <a:latin typeface="Montserrat"/>
                <a:ea typeface="Montserrat"/>
                <a:cs typeface="Montserrat"/>
                <a:sym typeface="Montserrat"/>
              </a:rPr>
              <a:t>“My dad isn’t getting any younger. I needed as much assistance as                           I could in terms of Event organizing alongside his medication                                       without having to take up too much of my personal work as well.                                                 I’d highly recommend this to anyone out there that needs help.</a:t>
            </a:r>
            <a:endParaRPr/>
          </a:p>
        </p:txBody>
      </p:sp>
      <p:sp>
        <p:nvSpPr>
          <p:cNvPr id="288" name="Google Shape;288;p32"/>
          <p:cNvSpPr/>
          <p:nvPr/>
        </p:nvSpPr>
        <p:spPr>
          <a:xfrm>
            <a:off x="707337" y="558252"/>
            <a:ext cx="4149674"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Testimonials</a:t>
            </a:r>
            <a:endParaRPr/>
          </a:p>
        </p:txBody>
      </p:sp>
      <p:pic>
        <p:nvPicPr>
          <p:cNvPr id="289" name="Google Shape;289;p32"/>
          <p:cNvPicPr preferRelativeResize="0"/>
          <p:nvPr/>
        </p:nvPicPr>
        <p:blipFill rotWithShape="1">
          <a:blip r:embed="rId3">
            <a:alphaModFix/>
          </a:blip>
          <a:srcRect b="48762" l="9703" r="21864" t="10101"/>
          <a:stretch/>
        </p:blipFill>
        <p:spPr>
          <a:xfrm>
            <a:off x="707219" y="3222121"/>
            <a:ext cx="3958433" cy="3578226"/>
          </a:xfrm>
          <a:prstGeom prst="rect">
            <a:avLst/>
          </a:prstGeom>
          <a:noFill/>
          <a:ln>
            <a:noFill/>
          </a:ln>
        </p:spPr>
      </p:pic>
      <p:sp>
        <p:nvSpPr>
          <p:cNvPr id="290" name="Google Shape;290;p32"/>
          <p:cNvSpPr/>
          <p:nvPr/>
        </p:nvSpPr>
        <p:spPr>
          <a:xfrm>
            <a:off x="653582" y="8794850"/>
            <a:ext cx="4815422"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p:nvPr/>
        </p:nvSpPr>
        <p:spPr>
          <a:xfrm>
            <a:off x="-195925" y="755800"/>
            <a:ext cx="13502616" cy="8242000"/>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200"/>
              <a:buFont typeface="Helvetica Neue"/>
              <a:buNone/>
            </a:pPr>
            <a:r>
              <a:rPr b="0" i="0" lang="en-US" sz="2200" u="none" cap="none" strike="noStrike">
                <a:solidFill>
                  <a:srgbClr val="FFFFFF"/>
                </a:solidFill>
                <a:latin typeface="Helvetica Neue"/>
                <a:ea typeface="Helvetica Neue"/>
                <a:cs typeface="Helvetica Neue"/>
                <a:sym typeface="Helvetica Neue"/>
              </a:rPr>
              <a:t> </a:t>
            </a:r>
            <a:endParaRPr/>
          </a:p>
        </p:txBody>
      </p:sp>
      <p:sp>
        <p:nvSpPr>
          <p:cNvPr id="69" name="Google Shape;69;p15"/>
          <p:cNvSpPr/>
          <p:nvPr/>
        </p:nvSpPr>
        <p:spPr>
          <a:xfrm>
            <a:off x="4412242" y="-32161"/>
            <a:ext cx="512911" cy="992329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70" name="Google Shape;70;p15"/>
          <p:cNvPicPr preferRelativeResize="0"/>
          <p:nvPr/>
        </p:nvPicPr>
        <p:blipFill rotWithShape="1">
          <a:blip r:embed="rId3">
            <a:alphaModFix/>
          </a:blip>
          <a:srcRect b="0" l="7428" r="23132" t="1141"/>
          <a:stretch/>
        </p:blipFill>
        <p:spPr>
          <a:xfrm>
            <a:off x="-4234" y="-200340"/>
            <a:ext cx="4661100" cy="9953941"/>
          </a:xfrm>
          <a:prstGeom prst="rect">
            <a:avLst/>
          </a:prstGeom>
          <a:noFill/>
          <a:ln>
            <a:noFill/>
          </a:ln>
        </p:spPr>
      </p:pic>
      <p:sp>
        <p:nvSpPr>
          <p:cNvPr id="71" name="Google Shape;71;p15"/>
          <p:cNvSpPr/>
          <p:nvPr/>
        </p:nvSpPr>
        <p:spPr>
          <a:xfrm>
            <a:off x="6484676" y="2510956"/>
            <a:ext cx="3292051"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Executive Summary</a:t>
            </a:r>
            <a:endParaRPr/>
          </a:p>
        </p:txBody>
      </p:sp>
      <p:sp>
        <p:nvSpPr>
          <p:cNvPr id="72" name="Google Shape;72;p15"/>
          <p:cNvSpPr/>
          <p:nvPr/>
        </p:nvSpPr>
        <p:spPr>
          <a:xfrm>
            <a:off x="6487487" y="1511889"/>
            <a:ext cx="2469528"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The Company</a:t>
            </a:r>
            <a:endParaRPr/>
          </a:p>
        </p:txBody>
      </p:sp>
      <p:sp>
        <p:nvSpPr>
          <p:cNvPr id="73" name="Google Shape;73;p15"/>
          <p:cNvSpPr/>
          <p:nvPr/>
        </p:nvSpPr>
        <p:spPr>
          <a:xfrm>
            <a:off x="6491390" y="3526956"/>
            <a:ext cx="2169358"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The Team</a:t>
            </a:r>
            <a:endParaRPr/>
          </a:p>
        </p:txBody>
      </p:sp>
      <p:sp>
        <p:nvSpPr>
          <p:cNvPr id="74" name="Google Shape;74;p15"/>
          <p:cNvSpPr/>
          <p:nvPr/>
        </p:nvSpPr>
        <p:spPr>
          <a:xfrm>
            <a:off x="6491390" y="4471801"/>
            <a:ext cx="829508"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Goal</a:t>
            </a:r>
            <a:endParaRPr/>
          </a:p>
        </p:txBody>
      </p:sp>
      <p:sp>
        <p:nvSpPr>
          <p:cNvPr id="75" name="Google Shape;75;p15"/>
          <p:cNvSpPr/>
          <p:nvPr/>
        </p:nvSpPr>
        <p:spPr>
          <a:xfrm>
            <a:off x="6491390" y="5542023"/>
            <a:ext cx="2577718" cy="3589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Operation Plan</a:t>
            </a:r>
            <a:endParaRPr/>
          </a:p>
        </p:txBody>
      </p:sp>
      <p:sp>
        <p:nvSpPr>
          <p:cNvPr id="76" name="Google Shape;76;p15"/>
          <p:cNvSpPr/>
          <p:nvPr/>
        </p:nvSpPr>
        <p:spPr>
          <a:xfrm>
            <a:off x="6521023" y="6612244"/>
            <a:ext cx="3022838"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Start-up Summary</a:t>
            </a:r>
            <a:endParaRPr/>
          </a:p>
        </p:txBody>
      </p:sp>
      <p:sp>
        <p:nvSpPr>
          <p:cNvPr id="77" name="Google Shape;77;p15"/>
          <p:cNvSpPr/>
          <p:nvPr/>
        </p:nvSpPr>
        <p:spPr>
          <a:xfrm>
            <a:off x="6504090" y="7682466"/>
            <a:ext cx="2816926" cy="358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Testimonials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3"/>
          <p:cNvSpPr/>
          <p:nvPr/>
        </p:nvSpPr>
        <p:spPr>
          <a:xfrm>
            <a:off x="-63096" y="1472026"/>
            <a:ext cx="13130992" cy="8453686"/>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96" name="Google Shape;296;p33"/>
          <p:cNvSpPr/>
          <p:nvPr/>
        </p:nvSpPr>
        <p:spPr>
          <a:xfrm>
            <a:off x="5631463" y="3988281"/>
            <a:ext cx="1767125" cy="1131933"/>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7000"/>
              <a:buFont typeface="Poppins SemiBold"/>
              <a:buNone/>
            </a:pPr>
            <a:r>
              <a:rPr b="0" i="0" lang="en-US" sz="7000" u="none" cap="none" strike="noStrike">
                <a:solidFill>
                  <a:srgbClr val="FFFFFF"/>
                </a:solidFill>
                <a:latin typeface="Poppins SemiBold"/>
                <a:ea typeface="Poppins SemiBold"/>
                <a:cs typeface="Poppins SemiBold"/>
                <a:sym typeface="Poppins SemiBold"/>
              </a:rPr>
              <a:t>End</a:t>
            </a:r>
            <a:endParaRPr/>
          </a:p>
        </p:txBody>
      </p:sp>
      <p:sp>
        <p:nvSpPr>
          <p:cNvPr id="297" name="Google Shape;297;p33"/>
          <p:cNvSpPr/>
          <p:nvPr/>
        </p:nvSpPr>
        <p:spPr>
          <a:xfrm>
            <a:off x="3888308" y="8550818"/>
            <a:ext cx="5344592" cy="280418"/>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200"/>
              <a:buFont typeface="Montserrat"/>
              <a:buNone/>
            </a:pPr>
            <a:r>
              <a:rPr b="0" baseline="-25000" i="0" lang="en-US" sz="2200" u="none" cap="none" strike="noStrike">
                <a:solidFill>
                  <a:srgbClr val="FFFFFF"/>
                </a:solidFill>
                <a:latin typeface="Montserrat"/>
                <a:ea typeface="Montserrat"/>
                <a:cs typeface="Montserrat"/>
                <a:sym typeface="Montserrat"/>
              </a:rPr>
              <a:t>mastereventproduction.com</a:t>
            </a:r>
            <a:endParaRPr/>
          </a:p>
        </p:txBody>
      </p:sp>
      <p:sp>
        <p:nvSpPr>
          <p:cNvPr id="298" name="Google Shape;298;p33"/>
          <p:cNvSpPr/>
          <p:nvPr/>
        </p:nvSpPr>
        <p:spPr>
          <a:xfrm>
            <a:off x="5032266" y="7082465"/>
            <a:ext cx="3070334" cy="280418"/>
          </a:xfrm>
          <a:prstGeom prst="rect">
            <a:avLst/>
          </a:prstGeom>
          <a:noFill/>
          <a:ln>
            <a:noFill/>
          </a:ln>
        </p:spPr>
        <p:txBody>
          <a:bodyPr anchorCtr="0" anchor="t"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200"/>
              <a:buFont typeface="Montserrat"/>
              <a:buNone/>
            </a:pPr>
            <a:r>
              <a:rPr b="0" baseline="-25000" i="0" lang="en-US" sz="2200" u="none" cap="none" strike="noStrike">
                <a:solidFill>
                  <a:srgbClr val="FFFFFF"/>
                </a:solidFill>
                <a:latin typeface="Montserrat"/>
                <a:ea typeface="Montserrat"/>
                <a:cs typeface="Montserrat"/>
                <a:sym typeface="Montserrat"/>
              </a:rPr>
              <a:t>810-482-7188</a:t>
            </a:r>
            <a:endParaRPr/>
          </a:p>
        </p:txBody>
      </p:sp>
      <p:sp>
        <p:nvSpPr>
          <p:cNvPr id="299" name="Google Shape;299;p33"/>
          <p:cNvSpPr/>
          <p:nvPr/>
        </p:nvSpPr>
        <p:spPr>
          <a:xfrm>
            <a:off x="4431233" y="7576833"/>
            <a:ext cx="4280967" cy="793379"/>
          </a:xfrm>
          <a:prstGeom prst="rect">
            <a:avLst/>
          </a:prstGeom>
          <a:noFill/>
          <a:ln>
            <a:noFill/>
          </a:ln>
        </p:spPr>
        <p:txBody>
          <a:bodyPr anchorCtr="0" anchor="t" bIns="27075" lIns="27075" spcFirstLastPara="1" rIns="27075" wrap="square" tIns="27075">
            <a:noAutofit/>
          </a:bodyPr>
          <a:lstStyle/>
          <a:p>
            <a:pPr indent="0" lvl="0" marL="0" marR="0" rtl="0" algn="ctr">
              <a:lnSpc>
                <a:spcPct val="115000"/>
              </a:lnSpc>
              <a:spcBef>
                <a:spcPts val="0"/>
              </a:spcBef>
              <a:spcAft>
                <a:spcPts val="0"/>
              </a:spcAft>
              <a:buClr>
                <a:srgbClr val="FFFFFF"/>
              </a:buClr>
              <a:buSzPts val="2400"/>
              <a:buFont typeface="Montserrat"/>
              <a:buNone/>
            </a:pPr>
            <a:r>
              <a:rPr b="0" baseline="-25000" i="0" lang="en-US" sz="2400" u="none" cap="none" strike="noStrike">
                <a:solidFill>
                  <a:srgbClr val="FFFFFF"/>
                </a:solidFill>
                <a:latin typeface="Montserrat"/>
                <a:ea typeface="Montserrat"/>
                <a:cs typeface="Montserrat"/>
                <a:sym typeface="Montserrat"/>
              </a:rPr>
              <a:t>Hunts Rider Cir,</a:t>
            </a:r>
            <a:endParaRPr/>
          </a:p>
          <a:p>
            <a:pPr indent="0" lvl="0" marL="0" marR="0" rtl="0" algn="ctr">
              <a:lnSpc>
                <a:spcPct val="115000"/>
              </a:lnSpc>
              <a:spcBef>
                <a:spcPts val="0"/>
              </a:spcBef>
              <a:spcAft>
                <a:spcPts val="0"/>
              </a:spcAft>
              <a:buClr>
                <a:srgbClr val="FFFFFF"/>
              </a:buClr>
              <a:buSzPts val="2400"/>
              <a:buFont typeface="Montserrat"/>
              <a:buNone/>
            </a:pPr>
            <a:r>
              <a:rPr b="0" baseline="-25000" i="0" lang="en-US" sz="2400" u="none" cap="none" strike="noStrike">
                <a:solidFill>
                  <a:srgbClr val="FFFFFF"/>
                </a:solidFill>
                <a:latin typeface="Montserrat"/>
                <a:ea typeface="Montserrat"/>
                <a:cs typeface="Montserrat"/>
                <a:sym typeface="Montserrat"/>
              </a:rPr>
              <a:t>Malibu, CA 729, USA</a:t>
            </a:r>
            <a:endParaRPr/>
          </a:p>
        </p:txBody>
      </p:sp>
      <p:sp>
        <p:nvSpPr>
          <p:cNvPr id="300" name="Google Shape;300;p33"/>
          <p:cNvSpPr/>
          <p:nvPr/>
        </p:nvSpPr>
        <p:spPr>
          <a:xfrm>
            <a:off x="-1631768" y="-333720"/>
            <a:ext cx="15063027" cy="1476205"/>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301" name="Google Shape;301;p33"/>
          <p:cNvPicPr preferRelativeResize="0"/>
          <p:nvPr/>
        </p:nvPicPr>
        <p:blipFill rotWithShape="1">
          <a:blip r:embed="rId3">
            <a:alphaModFix/>
          </a:blip>
          <a:srcRect b="0" l="0" r="0" t="0"/>
          <a:stretch/>
        </p:blipFill>
        <p:spPr>
          <a:xfrm>
            <a:off x="6210512" y="6268538"/>
            <a:ext cx="634427" cy="694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p:nvPr/>
        </p:nvSpPr>
        <p:spPr>
          <a:xfrm>
            <a:off x="-195924" y="2909903"/>
            <a:ext cx="13396648" cy="5001816"/>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200"/>
              <a:buFont typeface="Helvetica Neue"/>
              <a:buNone/>
            </a:pPr>
            <a:r>
              <a:rPr b="0" i="0" lang="en-US" sz="2200" u="none" cap="none" strike="noStrike">
                <a:solidFill>
                  <a:srgbClr val="FFFFFF"/>
                </a:solidFill>
                <a:latin typeface="Helvetica Neue"/>
                <a:ea typeface="Helvetica Neue"/>
                <a:cs typeface="Helvetica Neue"/>
                <a:sym typeface="Helvetica Neue"/>
              </a:rPr>
              <a:t> </a:t>
            </a:r>
            <a:endParaRPr/>
          </a:p>
        </p:txBody>
      </p:sp>
      <p:pic>
        <p:nvPicPr>
          <p:cNvPr id="83" name="Google Shape;83;p16"/>
          <p:cNvPicPr preferRelativeResize="0"/>
          <p:nvPr/>
        </p:nvPicPr>
        <p:blipFill rotWithShape="1">
          <a:blip r:embed="rId3">
            <a:alphaModFix/>
          </a:blip>
          <a:srcRect b="40273" l="0" r="0" t="23006"/>
          <a:stretch/>
        </p:blipFill>
        <p:spPr>
          <a:xfrm>
            <a:off x="165" y="-207394"/>
            <a:ext cx="13004800" cy="3183600"/>
          </a:xfrm>
          <a:prstGeom prst="rect">
            <a:avLst/>
          </a:prstGeom>
          <a:noFill/>
          <a:ln>
            <a:noFill/>
          </a:ln>
        </p:spPr>
      </p:pic>
      <p:sp>
        <p:nvSpPr>
          <p:cNvPr id="84" name="Google Shape;84;p16"/>
          <p:cNvSpPr/>
          <p:nvPr/>
        </p:nvSpPr>
        <p:spPr>
          <a:xfrm>
            <a:off x="2597968" y="5598759"/>
            <a:ext cx="7830082" cy="1273510"/>
          </a:xfrm>
          <a:prstGeom prst="rect">
            <a:avLst/>
          </a:prstGeom>
          <a:noFill/>
          <a:ln>
            <a:noFill/>
          </a:ln>
        </p:spPr>
        <p:txBody>
          <a:bodyPr anchorCtr="0" anchor="t" bIns="27075" lIns="27075" spcFirstLastPara="1" rIns="27075" wrap="square" tIns="27075">
            <a:noAutofit/>
          </a:bodyPr>
          <a:lstStyle/>
          <a:p>
            <a:pPr indent="0" lvl="0" marL="0" marR="0" rtl="0" algn="ctr">
              <a:lnSpc>
                <a:spcPct val="22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Master Event Productions is an event production company located in Malibu, California. A                                                             company that strives to become the biggest &amp; leading event production by producing multiple                                            top quality events for our clients.</a:t>
            </a:r>
            <a:endParaRPr/>
          </a:p>
        </p:txBody>
      </p:sp>
      <p:sp>
        <p:nvSpPr>
          <p:cNvPr id="85" name="Google Shape;85;p16"/>
          <p:cNvSpPr/>
          <p:nvPr/>
        </p:nvSpPr>
        <p:spPr>
          <a:xfrm>
            <a:off x="3283756" y="4184931"/>
            <a:ext cx="6482543" cy="6764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Executive Summary</a:t>
            </a:r>
            <a:endParaRPr/>
          </a:p>
        </p:txBody>
      </p:sp>
      <p:sp>
        <p:nvSpPr>
          <p:cNvPr id="86" name="Google Shape;86;p16"/>
          <p:cNvSpPr/>
          <p:nvPr/>
        </p:nvSpPr>
        <p:spPr>
          <a:xfrm>
            <a:off x="9745577" y="8782011"/>
            <a:ext cx="2764192"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The Company</a:t>
            </a:r>
            <a:endParaRPr/>
          </a:p>
        </p:txBody>
      </p:sp>
      <p:sp>
        <p:nvSpPr>
          <p:cNvPr id="87" name="Google Shape;87;p16"/>
          <p:cNvSpPr/>
          <p:nvPr/>
        </p:nvSpPr>
        <p:spPr>
          <a:xfrm>
            <a:off x="387148" y="8782011"/>
            <a:ext cx="5215980"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
        <p:nvSpPr>
          <p:cNvPr id="88" name="Google Shape;88;p16"/>
          <p:cNvSpPr/>
          <p:nvPr/>
        </p:nvSpPr>
        <p:spPr>
          <a:xfrm>
            <a:off x="-39786" y="7911719"/>
            <a:ext cx="13497338" cy="19503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p:nvPr/>
        </p:nvSpPr>
        <p:spPr>
          <a:xfrm>
            <a:off x="4345268" y="-198107"/>
            <a:ext cx="4737597" cy="1270001"/>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4" name="Google Shape;94;p17"/>
          <p:cNvPicPr preferRelativeResize="0"/>
          <p:nvPr/>
        </p:nvPicPr>
        <p:blipFill rotWithShape="1">
          <a:blip r:embed="rId3">
            <a:alphaModFix/>
          </a:blip>
          <a:srcRect b="0" l="33115" r="6093" t="1"/>
          <a:stretch/>
        </p:blipFill>
        <p:spPr>
          <a:xfrm>
            <a:off x="9063367" y="160"/>
            <a:ext cx="3952876" cy="9753441"/>
          </a:xfrm>
          <a:custGeom>
            <a:rect b="b" l="l" r="r" t="t"/>
            <a:pathLst>
              <a:path extrusionOk="0" h="21600" w="21600">
                <a:moveTo>
                  <a:pt x="21600" y="0"/>
                </a:moveTo>
                <a:lnTo>
                  <a:pt x="0" y="0"/>
                </a:lnTo>
                <a:lnTo>
                  <a:pt x="0" y="21600"/>
                </a:lnTo>
                <a:lnTo>
                  <a:pt x="21600" y="21600"/>
                </a:lnTo>
                <a:lnTo>
                  <a:pt x="21600" y="0"/>
                </a:lnTo>
                <a:close/>
              </a:path>
            </a:pathLst>
          </a:custGeom>
          <a:noFill/>
          <a:ln>
            <a:noFill/>
          </a:ln>
        </p:spPr>
      </p:pic>
      <p:sp>
        <p:nvSpPr>
          <p:cNvPr id="95" name="Google Shape;95;p17"/>
          <p:cNvSpPr/>
          <p:nvPr/>
        </p:nvSpPr>
        <p:spPr>
          <a:xfrm>
            <a:off x="5063034" y="2816115"/>
            <a:ext cx="3344365" cy="5129181"/>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2C2C2C"/>
              </a:buClr>
              <a:buSzPts val="1800"/>
              <a:buFont typeface="Montserrat"/>
              <a:buNone/>
            </a:pPr>
            <a:r>
              <a:rPr b="0" baseline="30000" i="0" lang="en-US" sz="1800" u="none" cap="none" strike="noStrike">
                <a:solidFill>
                  <a:srgbClr val="2C2C2C"/>
                </a:solidFill>
                <a:latin typeface="Montserrat"/>
                <a:ea typeface="Montserrat"/>
                <a:cs typeface="Montserrat"/>
                <a:sym typeface="Montserrat"/>
              </a:rPr>
              <a:t>We look for solutions that can have an                      impact beyond the project, that can                       move the needle in some way and                       contribute to society and culture.</a:t>
            </a:r>
            <a:endParaRPr/>
          </a:p>
          <a:p>
            <a:pPr indent="0" lvl="0" marL="0" marR="0" rtl="0" algn="just">
              <a:lnSpc>
                <a:spcPct val="150000"/>
              </a:lnSpc>
              <a:spcBef>
                <a:spcPts val="0"/>
              </a:spcBef>
              <a:spcAft>
                <a:spcPts val="0"/>
              </a:spcAft>
              <a:buClr>
                <a:srgbClr val="2C2C2C"/>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2C2C2C"/>
              </a:buClr>
              <a:buSzPts val="1800"/>
              <a:buFont typeface="Montserrat"/>
              <a:buNone/>
            </a:pPr>
            <a:r>
              <a:rPr b="0" baseline="30000" i="0" lang="en-US" sz="1800" u="none" cap="none" strike="noStrike">
                <a:solidFill>
                  <a:srgbClr val="2C2C2C"/>
                </a:solidFill>
                <a:latin typeface="Montserrat"/>
                <a:ea typeface="Montserrat"/>
                <a:cs typeface="Montserrat"/>
                <a:sym typeface="Montserrat"/>
              </a:rPr>
              <a:t>Master Event Productions aims to give               the grandest events that our clients can</a:t>
            </a:r>
            <a:r>
              <a:rPr baseline="30000" lang="en-US" sz="1800">
                <a:solidFill>
                  <a:srgbClr val="2C2C2C"/>
                </a:solidFill>
                <a:latin typeface="Montserrat"/>
                <a:ea typeface="Montserrat"/>
                <a:cs typeface="Montserrat"/>
                <a:sym typeface="Montserrat"/>
              </a:rPr>
              <a:t>                 </a:t>
            </a:r>
            <a:r>
              <a:rPr b="0" baseline="30000" i="0" lang="en-US" sz="1800" u="none" cap="none" strike="noStrike">
                <a:solidFill>
                  <a:srgbClr val="2C2C2C"/>
                </a:solidFill>
                <a:latin typeface="Montserrat"/>
                <a:ea typeface="Montserrat"/>
                <a:cs typeface="Montserrat"/>
                <a:sym typeface="Montserrat"/>
              </a:rPr>
              <a:t>enjoy &amp; afford</a:t>
            </a:r>
            <a:endParaRPr/>
          </a:p>
          <a:p>
            <a:pPr indent="0" lvl="0" marL="0" marR="0" rtl="0" algn="just">
              <a:lnSpc>
                <a:spcPct val="150000"/>
              </a:lnSpc>
              <a:spcBef>
                <a:spcPts val="0"/>
              </a:spcBef>
              <a:spcAft>
                <a:spcPts val="0"/>
              </a:spcAft>
              <a:buClr>
                <a:srgbClr val="2C2C2C"/>
              </a:buClr>
              <a:buSzPts val="1800"/>
              <a:buFont typeface="Montserrat"/>
              <a:buNone/>
            </a:pPr>
            <a:r>
              <a:t/>
            </a:r>
            <a:endParaRPr b="1" baseline="30000" i="0" sz="18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2C2C2C"/>
              </a:buClr>
              <a:buSzPts val="1800"/>
              <a:buFont typeface="Montserrat"/>
              <a:buNone/>
            </a:pPr>
            <a:r>
              <a:rPr b="0" baseline="30000" i="0" lang="en-US" sz="1800" u="none" cap="none" strike="noStrike">
                <a:solidFill>
                  <a:srgbClr val="2C2C2C"/>
                </a:solidFill>
                <a:latin typeface="Montserrat"/>
                <a:ea typeface="Montserrat"/>
                <a:cs typeface="Montserrat"/>
                <a:sym typeface="Montserrat"/>
              </a:rPr>
              <a:t>Master Event Productions aims to                       connect people by turning their dream                           events into reality..</a:t>
            </a:r>
            <a:endParaRPr/>
          </a:p>
        </p:txBody>
      </p:sp>
      <p:sp>
        <p:nvSpPr>
          <p:cNvPr id="96" name="Google Shape;96;p17"/>
          <p:cNvSpPr/>
          <p:nvPr/>
        </p:nvSpPr>
        <p:spPr>
          <a:xfrm>
            <a:off x="-309034" y="-200340"/>
            <a:ext cx="4661100" cy="10273094"/>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7" name="Google Shape;97;p17"/>
          <p:cNvSpPr/>
          <p:nvPr/>
        </p:nvSpPr>
        <p:spPr>
          <a:xfrm>
            <a:off x="726515" y="4468852"/>
            <a:ext cx="1937418"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600"/>
              <a:buFont typeface="Montserrat Medium"/>
              <a:buNone/>
            </a:pPr>
            <a:r>
              <a:rPr b="0" i="0" lang="en-US" sz="4600" u="none" cap="none" strike="noStrike">
                <a:solidFill>
                  <a:srgbClr val="FFFFFF"/>
                </a:solidFill>
                <a:latin typeface="Montserrat Medium"/>
                <a:ea typeface="Montserrat Medium"/>
                <a:cs typeface="Montserrat Medium"/>
                <a:sym typeface="Montserrat Medium"/>
              </a:rPr>
              <a:t>Vision</a:t>
            </a:r>
            <a:endParaRPr/>
          </a:p>
        </p:txBody>
      </p:sp>
      <p:sp>
        <p:nvSpPr>
          <p:cNvPr id="98" name="Google Shape;98;p17"/>
          <p:cNvSpPr/>
          <p:nvPr/>
        </p:nvSpPr>
        <p:spPr>
          <a:xfrm>
            <a:off x="654548" y="652502"/>
            <a:ext cx="2428320" cy="295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The Company</a:t>
            </a:r>
            <a:endParaRPr/>
          </a:p>
        </p:txBody>
      </p:sp>
      <p:sp>
        <p:nvSpPr>
          <p:cNvPr id="99" name="Google Shape;99;p17"/>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p:nvPr/>
        </p:nvSpPr>
        <p:spPr>
          <a:xfrm>
            <a:off x="4345268" y="-62641"/>
            <a:ext cx="4737597" cy="9878881"/>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5" name="Google Shape;105;p18"/>
          <p:cNvSpPr/>
          <p:nvPr/>
        </p:nvSpPr>
        <p:spPr>
          <a:xfrm>
            <a:off x="658782" y="652502"/>
            <a:ext cx="2428319" cy="295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1600"/>
              <a:buFont typeface="Montserrat SemiBold"/>
              <a:buNone/>
            </a:pPr>
            <a:r>
              <a:rPr b="0" i="0" lang="en-US" sz="1600" u="none" cap="none" strike="noStrike">
                <a:solidFill>
                  <a:srgbClr val="2C2C2C"/>
                </a:solidFill>
                <a:latin typeface="Montserrat SemiBold"/>
                <a:ea typeface="Montserrat SemiBold"/>
                <a:cs typeface="Montserrat SemiBold"/>
                <a:sym typeface="Montserrat SemiBold"/>
              </a:rPr>
              <a:t>The Company</a:t>
            </a:r>
            <a:endParaRPr/>
          </a:p>
        </p:txBody>
      </p:sp>
      <p:pic>
        <p:nvPicPr>
          <p:cNvPr id="106" name="Google Shape;106;p18"/>
          <p:cNvPicPr preferRelativeResize="0"/>
          <p:nvPr/>
        </p:nvPicPr>
        <p:blipFill rotWithShape="1">
          <a:blip r:embed="rId3">
            <a:alphaModFix/>
          </a:blip>
          <a:srcRect b="0" l="11280" r="15450" t="0"/>
          <a:stretch/>
        </p:blipFill>
        <p:spPr>
          <a:xfrm>
            <a:off x="9081175" y="-27830"/>
            <a:ext cx="3951390" cy="3442772"/>
          </a:xfrm>
          <a:prstGeom prst="rect">
            <a:avLst/>
          </a:prstGeom>
          <a:noFill/>
          <a:ln>
            <a:noFill/>
          </a:ln>
        </p:spPr>
      </p:pic>
      <p:sp>
        <p:nvSpPr>
          <p:cNvPr id="107" name="Google Shape;107;p18"/>
          <p:cNvSpPr/>
          <p:nvPr/>
        </p:nvSpPr>
        <p:spPr>
          <a:xfrm>
            <a:off x="5075501" y="3689916"/>
            <a:ext cx="3283463" cy="2947174"/>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Master Event Productions aspires to                   become one of the most reliable event organizers in the country.</a:t>
            </a:r>
            <a:endParaRPr/>
          </a:p>
          <a:p>
            <a:pPr indent="0" lvl="0" marL="0" marR="0" rtl="0" algn="just">
              <a:lnSpc>
                <a:spcPct val="229000"/>
              </a:lnSpc>
              <a:spcBef>
                <a:spcPts val="0"/>
              </a:spcBef>
              <a:spcAft>
                <a:spcPts val="0"/>
              </a:spcAft>
              <a:buClr>
                <a:srgbClr val="FFFFFF"/>
              </a:buClr>
              <a:buSzPts val="1800"/>
              <a:buFont typeface="Montserrat"/>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just">
              <a:lnSpc>
                <a:spcPct val="229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Master Event Productions embodies a                      strong work ethic aimed to lead every                event into a success.</a:t>
            </a:r>
            <a:endParaRPr/>
          </a:p>
        </p:txBody>
      </p:sp>
      <p:pic>
        <p:nvPicPr>
          <p:cNvPr id="108" name="Google Shape;108;p18"/>
          <p:cNvPicPr preferRelativeResize="0"/>
          <p:nvPr/>
        </p:nvPicPr>
        <p:blipFill rotWithShape="1">
          <a:blip r:embed="rId4">
            <a:alphaModFix/>
          </a:blip>
          <a:srcRect b="0" l="35948" r="15090" t="84"/>
          <a:stretch/>
        </p:blipFill>
        <p:spPr>
          <a:xfrm>
            <a:off x="9082980" y="4351275"/>
            <a:ext cx="3971215" cy="5411040"/>
          </a:xfrm>
          <a:prstGeom prst="rect">
            <a:avLst/>
          </a:prstGeom>
          <a:noFill/>
          <a:ln>
            <a:noFill/>
          </a:ln>
        </p:spPr>
      </p:pic>
      <p:sp>
        <p:nvSpPr>
          <p:cNvPr id="109" name="Google Shape;109;p18"/>
          <p:cNvSpPr/>
          <p:nvPr/>
        </p:nvSpPr>
        <p:spPr>
          <a:xfrm>
            <a:off x="715120" y="4481552"/>
            <a:ext cx="2790079"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424242"/>
              </a:buClr>
              <a:buSzPts val="4600"/>
              <a:buFont typeface="Montserrat Medium"/>
              <a:buNone/>
            </a:pPr>
            <a:r>
              <a:rPr b="0" i="0" lang="en-US" sz="4600" u="none" cap="none" strike="noStrike">
                <a:solidFill>
                  <a:srgbClr val="424242"/>
                </a:solidFill>
                <a:latin typeface="Montserrat Medium"/>
                <a:ea typeface="Montserrat Medium"/>
                <a:cs typeface="Montserrat Medium"/>
                <a:sym typeface="Montserrat Medium"/>
              </a:rPr>
              <a:t>Mission</a:t>
            </a:r>
            <a:endParaRPr/>
          </a:p>
        </p:txBody>
      </p:sp>
      <p:sp>
        <p:nvSpPr>
          <p:cNvPr id="110" name="Google Shape;110;p18"/>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p:nvPr/>
        </p:nvSpPr>
        <p:spPr>
          <a:xfrm>
            <a:off x="-352492" y="-159160"/>
            <a:ext cx="8906670" cy="10177291"/>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6" name="Google Shape;116;p19"/>
          <p:cNvSpPr/>
          <p:nvPr/>
        </p:nvSpPr>
        <p:spPr>
          <a:xfrm>
            <a:off x="8542653" y="-32161"/>
            <a:ext cx="4575720" cy="992329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7" name="Google Shape;117;p19"/>
          <p:cNvSpPr/>
          <p:nvPr/>
        </p:nvSpPr>
        <p:spPr>
          <a:xfrm rot="5400000">
            <a:off x="9164849" y="5372688"/>
            <a:ext cx="2078731" cy="4149674"/>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8" name="Google Shape;118;p19"/>
          <p:cNvSpPr/>
          <p:nvPr/>
        </p:nvSpPr>
        <p:spPr>
          <a:xfrm rot="5400000">
            <a:off x="9164849" y="2732113"/>
            <a:ext cx="2078731" cy="4149674"/>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9" name="Google Shape;119;p19"/>
          <p:cNvSpPr/>
          <p:nvPr/>
        </p:nvSpPr>
        <p:spPr>
          <a:xfrm rot="5400000">
            <a:off x="9164849" y="111679"/>
            <a:ext cx="2078732" cy="4149675"/>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0" name="Google Shape;120;p19"/>
          <p:cNvSpPr/>
          <p:nvPr/>
        </p:nvSpPr>
        <p:spPr>
          <a:xfrm>
            <a:off x="8525475" y="4468450"/>
            <a:ext cx="23151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50000"/>
              </a:lnSpc>
              <a:spcBef>
                <a:spcPts val="0"/>
              </a:spcBef>
              <a:spcAft>
                <a:spcPts val="0"/>
              </a:spcAft>
              <a:buClr>
                <a:srgbClr val="424242"/>
              </a:buClr>
              <a:buSzPts val="2000"/>
              <a:buFont typeface="Montserrat Medium"/>
              <a:buNone/>
            </a:pPr>
            <a:r>
              <a:rPr b="0" i="0" lang="en-US" sz="2000" u="none" cap="none" strike="noStrike">
                <a:solidFill>
                  <a:srgbClr val="424242"/>
                </a:solidFill>
                <a:latin typeface="Montserrat Medium"/>
                <a:ea typeface="Montserrat Medium"/>
                <a:cs typeface="Montserrat Medium"/>
                <a:sym typeface="Montserrat Medium"/>
              </a:rPr>
              <a:t>John Newman</a:t>
            </a:r>
            <a:endParaRPr/>
          </a:p>
        </p:txBody>
      </p:sp>
      <p:sp>
        <p:nvSpPr>
          <p:cNvPr id="121" name="Google Shape;121;p19"/>
          <p:cNvSpPr/>
          <p:nvPr/>
        </p:nvSpPr>
        <p:spPr>
          <a:xfrm>
            <a:off x="8545576" y="4861016"/>
            <a:ext cx="1186266" cy="267546"/>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424242"/>
              </a:buClr>
              <a:buSzPts val="1200"/>
              <a:buFont typeface="Poppins"/>
              <a:buNone/>
            </a:pPr>
            <a:r>
              <a:rPr b="0" i="0" lang="en-US" sz="1200" u="none" cap="none" strike="noStrike">
                <a:solidFill>
                  <a:srgbClr val="424242"/>
                </a:solidFill>
                <a:latin typeface="Poppins"/>
                <a:ea typeface="Poppins"/>
                <a:cs typeface="Poppins"/>
                <a:sym typeface="Poppins"/>
              </a:rPr>
              <a:t>Founder &amp; CEO</a:t>
            </a:r>
            <a:endParaRPr/>
          </a:p>
        </p:txBody>
      </p:sp>
      <p:sp>
        <p:nvSpPr>
          <p:cNvPr id="122" name="Google Shape;122;p19"/>
          <p:cNvSpPr/>
          <p:nvPr/>
        </p:nvSpPr>
        <p:spPr>
          <a:xfrm>
            <a:off x="8529823" y="1860225"/>
            <a:ext cx="30054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50000"/>
              </a:lnSpc>
              <a:spcBef>
                <a:spcPts val="0"/>
              </a:spcBef>
              <a:spcAft>
                <a:spcPts val="0"/>
              </a:spcAft>
              <a:buClr>
                <a:srgbClr val="424242"/>
              </a:buClr>
              <a:buSzPts val="2000"/>
              <a:buFont typeface="Montserrat Medium"/>
              <a:buNone/>
            </a:pPr>
            <a:r>
              <a:rPr b="0" i="0" lang="en-US" sz="2000" u="none" cap="none" strike="noStrike">
                <a:solidFill>
                  <a:srgbClr val="424242"/>
                </a:solidFill>
                <a:latin typeface="Montserrat Medium"/>
                <a:ea typeface="Montserrat Medium"/>
                <a:cs typeface="Montserrat Medium"/>
                <a:sym typeface="Montserrat Medium"/>
              </a:rPr>
              <a:t>Sapphire Cressman</a:t>
            </a:r>
            <a:endParaRPr/>
          </a:p>
        </p:txBody>
      </p:sp>
      <p:sp>
        <p:nvSpPr>
          <p:cNvPr id="123" name="Google Shape;123;p19"/>
          <p:cNvSpPr/>
          <p:nvPr/>
        </p:nvSpPr>
        <p:spPr>
          <a:xfrm>
            <a:off x="8510134" y="2264637"/>
            <a:ext cx="1822230"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424242"/>
              </a:buClr>
              <a:buSzPts val="1200"/>
              <a:buFont typeface="Poppins"/>
              <a:buNone/>
            </a:pPr>
            <a:r>
              <a:rPr b="0" i="0" lang="en-US" sz="1200" u="none" cap="none" strike="noStrike">
                <a:solidFill>
                  <a:srgbClr val="424242"/>
                </a:solidFill>
                <a:latin typeface="Poppins"/>
                <a:ea typeface="Poppins"/>
                <a:cs typeface="Poppins"/>
                <a:sym typeface="Poppins"/>
              </a:rPr>
              <a:t>Chief Operating Officer</a:t>
            </a:r>
            <a:endParaRPr/>
          </a:p>
        </p:txBody>
      </p:sp>
      <p:sp>
        <p:nvSpPr>
          <p:cNvPr id="124" name="Google Shape;124;p19"/>
          <p:cNvSpPr/>
          <p:nvPr/>
        </p:nvSpPr>
        <p:spPr>
          <a:xfrm>
            <a:off x="8537947" y="7065525"/>
            <a:ext cx="19254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50000"/>
              </a:lnSpc>
              <a:spcBef>
                <a:spcPts val="0"/>
              </a:spcBef>
              <a:spcAft>
                <a:spcPts val="0"/>
              </a:spcAft>
              <a:buClr>
                <a:srgbClr val="424242"/>
              </a:buClr>
              <a:buSzPts val="2000"/>
              <a:buFont typeface="Montserrat Medium"/>
              <a:buNone/>
            </a:pPr>
            <a:r>
              <a:rPr b="0" i="0" lang="en-US" sz="2000" u="none" cap="none" strike="noStrike">
                <a:solidFill>
                  <a:srgbClr val="424242"/>
                </a:solidFill>
                <a:latin typeface="Montserrat Medium"/>
                <a:ea typeface="Montserrat Medium"/>
                <a:cs typeface="Montserrat Medium"/>
                <a:sym typeface="Montserrat Medium"/>
              </a:rPr>
              <a:t>Fae Crest</a:t>
            </a:r>
            <a:endParaRPr/>
          </a:p>
        </p:txBody>
      </p:sp>
      <p:sp>
        <p:nvSpPr>
          <p:cNvPr id="125" name="Google Shape;125;p19"/>
          <p:cNvSpPr/>
          <p:nvPr/>
        </p:nvSpPr>
        <p:spPr>
          <a:xfrm>
            <a:off x="8557225" y="7498652"/>
            <a:ext cx="1804248" cy="267546"/>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424242"/>
              </a:buClr>
              <a:buSzPts val="1200"/>
              <a:buFont typeface="Poppins"/>
              <a:buNone/>
            </a:pPr>
            <a:r>
              <a:rPr b="0" i="0" lang="en-US" sz="1200" u="none" cap="none" strike="noStrike">
                <a:solidFill>
                  <a:srgbClr val="424242"/>
                </a:solidFill>
                <a:latin typeface="Poppins"/>
                <a:ea typeface="Poppins"/>
                <a:cs typeface="Poppins"/>
                <a:sym typeface="Poppins"/>
              </a:rPr>
              <a:t>Chief Marketing Officer</a:t>
            </a:r>
            <a:endParaRPr/>
          </a:p>
        </p:txBody>
      </p:sp>
      <p:sp>
        <p:nvSpPr>
          <p:cNvPr id="126" name="Google Shape;126;p19"/>
          <p:cNvSpPr/>
          <p:nvPr/>
        </p:nvSpPr>
        <p:spPr>
          <a:xfrm>
            <a:off x="673470" y="4280091"/>
            <a:ext cx="1804248"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The </a:t>
            </a:r>
            <a:endParaRPr/>
          </a:p>
          <a:p>
            <a:pPr indent="0" lvl="0" marL="0" marR="0" rtl="0" algn="l">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Team</a:t>
            </a:r>
            <a:endParaRPr/>
          </a:p>
        </p:txBody>
      </p:sp>
      <p:pic>
        <p:nvPicPr>
          <p:cNvPr id="127" name="Google Shape;127;p19"/>
          <p:cNvPicPr preferRelativeResize="0"/>
          <p:nvPr/>
        </p:nvPicPr>
        <p:blipFill rotWithShape="1">
          <a:blip r:embed="rId3">
            <a:alphaModFix/>
          </a:blip>
          <a:srcRect b="10849" l="6472" r="3512" t="10850"/>
          <a:stretch/>
        </p:blipFill>
        <p:spPr>
          <a:xfrm>
            <a:off x="4327790" y="1144768"/>
            <a:ext cx="3553839" cy="2060864"/>
          </a:xfrm>
          <a:prstGeom prst="rect">
            <a:avLst/>
          </a:prstGeom>
          <a:noFill/>
          <a:ln>
            <a:noFill/>
          </a:ln>
        </p:spPr>
      </p:pic>
      <p:pic>
        <p:nvPicPr>
          <p:cNvPr id="128" name="Google Shape;128;p19"/>
          <p:cNvPicPr preferRelativeResize="0"/>
          <p:nvPr/>
        </p:nvPicPr>
        <p:blipFill rotWithShape="1">
          <a:blip r:embed="rId4">
            <a:alphaModFix/>
          </a:blip>
          <a:srcRect b="35655" l="404" r="5799" t="27871"/>
          <a:stretch/>
        </p:blipFill>
        <p:spPr>
          <a:xfrm>
            <a:off x="4331476" y="3776464"/>
            <a:ext cx="3533345" cy="2060877"/>
          </a:xfrm>
          <a:prstGeom prst="rect">
            <a:avLst/>
          </a:prstGeom>
          <a:noFill/>
          <a:ln>
            <a:noFill/>
          </a:ln>
        </p:spPr>
      </p:pic>
      <p:pic>
        <p:nvPicPr>
          <p:cNvPr id="129" name="Google Shape;129;p19"/>
          <p:cNvPicPr preferRelativeResize="0"/>
          <p:nvPr/>
        </p:nvPicPr>
        <p:blipFill rotWithShape="1">
          <a:blip r:embed="rId5">
            <a:alphaModFix/>
          </a:blip>
          <a:srcRect b="9069" l="6198" r="0" t="9068"/>
          <a:stretch/>
        </p:blipFill>
        <p:spPr>
          <a:xfrm>
            <a:off x="4330285" y="6416245"/>
            <a:ext cx="3554320" cy="2062404"/>
          </a:xfrm>
          <a:prstGeom prst="rect">
            <a:avLst/>
          </a:prstGeom>
          <a:noFill/>
          <a:ln>
            <a:noFill/>
          </a:ln>
        </p:spPr>
      </p:pic>
      <p:pic>
        <p:nvPicPr>
          <p:cNvPr id="130" name="Google Shape;130;p19"/>
          <p:cNvPicPr preferRelativeResize="0"/>
          <p:nvPr/>
        </p:nvPicPr>
        <p:blipFill rotWithShape="1">
          <a:blip r:embed="rId6">
            <a:alphaModFix/>
          </a:blip>
          <a:srcRect b="33899" l="272" r="1133" t="14931"/>
          <a:stretch/>
        </p:blipFill>
        <p:spPr>
          <a:xfrm>
            <a:off x="4309533" y="1126066"/>
            <a:ext cx="3577265" cy="2120901"/>
          </a:xfrm>
          <a:prstGeom prst="rect">
            <a:avLst/>
          </a:prstGeom>
          <a:noFill/>
          <a:ln>
            <a:noFill/>
          </a:ln>
        </p:spPr>
      </p:pic>
      <p:sp>
        <p:nvSpPr>
          <p:cNvPr id="131" name="Google Shape;131;p19"/>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600"/>
              <a:buFont typeface="Montserrat Medium"/>
              <a:buNone/>
            </a:pPr>
            <a:r>
              <a:rPr b="0" i="0" lang="en-US" sz="1600" u="none" cap="none" strike="noStrike">
                <a:solidFill>
                  <a:srgbClr val="FFFFFF"/>
                </a:solidFill>
                <a:latin typeface="Montserrat Medium"/>
                <a:ea typeface="Montserrat Medium"/>
                <a:cs typeface="Montserrat Medium"/>
                <a:sym typeface="Montserrat Medium"/>
              </a:rPr>
              <a:t>Master Events Production</a:t>
            </a:r>
            <a:endParaRPr/>
          </a:p>
        </p:txBody>
      </p:sp>
      <p:sp>
        <p:nvSpPr>
          <p:cNvPr id="132" name="Google Shape;132;p19"/>
          <p:cNvSpPr/>
          <p:nvPr/>
        </p:nvSpPr>
        <p:spPr>
          <a:xfrm>
            <a:off x="620682" y="652502"/>
            <a:ext cx="2428319" cy="295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The Company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p:nvPr/>
        </p:nvSpPr>
        <p:spPr>
          <a:xfrm>
            <a:off x="-352492" y="-159160"/>
            <a:ext cx="8906670" cy="2262374"/>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8" name="Google Shape;138;p20"/>
          <p:cNvSpPr/>
          <p:nvPr/>
        </p:nvSpPr>
        <p:spPr>
          <a:xfrm>
            <a:off x="8545446" y="-218309"/>
            <a:ext cx="4893073" cy="10296526"/>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9" name="Google Shape;139;p20"/>
          <p:cNvSpPr/>
          <p:nvPr/>
        </p:nvSpPr>
        <p:spPr>
          <a:xfrm>
            <a:off x="701115" y="4043964"/>
            <a:ext cx="1259192" cy="676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4000"/>
              <a:buFont typeface="Montserrat SemiBold"/>
              <a:buNone/>
            </a:pPr>
            <a:r>
              <a:rPr b="0" i="0" lang="en-US" sz="4000" u="none" cap="none" strike="noStrike">
                <a:solidFill>
                  <a:srgbClr val="2C2C2C"/>
                </a:solidFill>
                <a:latin typeface="Montserrat SemiBold"/>
                <a:ea typeface="Montserrat SemiBold"/>
                <a:cs typeface="Montserrat SemiBold"/>
                <a:sym typeface="Montserrat SemiBold"/>
              </a:rPr>
              <a:t>Goal</a:t>
            </a:r>
            <a:endParaRPr/>
          </a:p>
        </p:txBody>
      </p:sp>
      <p:sp>
        <p:nvSpPr>
          <p:cNvPr id="140" name="Google Shape;140;p20"/>
          <p:cNvSpPr/>
          <p:nvPr/>
        </p:nvSpPr>
        <p:spPr>
          <a:xfrm>
            <a:off x="646082" y="654149"/>
            <a:ext cx="1919318"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Execution</a:t>
            </a:r>
            <a:endParaRPr/>
          </a:p>
        </p:txBody>
      </p:sp>
      <p:sp>
        <p:nvSpPr>
          <p:cNvPr id="141" name="Google Shape;141;p20"/>
          <p:cNvSpPr/>
          <p:nvPr/>
        </p:nvSpPr>
        <p:spPr>
          <a:xfrm>
            <a:off x="724993" y="4948385"/>
            <a:ext cx="5904407" cy="1678558"/>
          </a:xfrm>
          <a:prstGeom prst="rect">
            <a:avLst/>
          </a:prstGeom>
          <a:noFill/>
          <a:ln>
            <a:noFill/>
          </a:ln>
        </p:spPr>
        <p:txBody>
          <a:bodyPr anchorCtr="0" anchor="t" bIns="27075" lIns="27075" spcFirstLastPara="1" rIns="27075" wrap="square" tIns="27075">
            <a:noAutofit/>
          </a:bodyPr>
          <a:lstStyle/>
          <a:p>
            <a:pPr indent="0" lvl="0" marL="0" marR="0" rtl="0" algn="just">
              <a:lnSpc>
                <a:spcPct val="15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Master Event Production aims to successfully plan &amp; provide events that                           are affordable as well as memorable. Master Event Productions uses a                    combination of cost-plus &amp; price bundling when offering its services. </a:t>
            </a:r>
            <a:endParaRPr/>
          </a:p>
          <a:p>
            <a:pPr indent="0" lvl="0" marL="0" marR="0" rtl="0" algn="just">
              <a:lnSpc>
                <a:spcPct val="229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This combination best suits the company &amp; is common in the industry. </a:t>
            </a:r>
            <a:endParaRPr/>
          </a:p>
        </p:txBody>
      </p:sp>
      <p:pic>
        <p:nvPicPr>
          <p:cNvPr id="142" name="Google Shape;142;p20"/>
          <p:cNvPicPr preferRelativeResize="0"/>
          <p:nvPr/>
        </p:nvPicPr>
        <p:blipFill rotWithShape="1">
          <a:blip r:embed="rId3">
            <a:alphaModFix/>
          </a:blip>
          <a:srcRect b="0" l="31566" r="19445" t="971"/>
          <a:stretch/>
        </p:blipFill>
        <p:spPr>
          <a:xfrm>
            <a:off x="8563901" y="2094939"/>
            <a:ext cx="5706335" cy="7690385"/>
          </a:xfrm>
          <a:prstGeom prst="rect">
            <a:avLst/>
          </a:prstGeom>
          <a:noFill/>
          <a:ln>
            <a:noFill/>
          </a:ln>
        </p:spPr>
      </p:pic>
      <p:sp>
        <p:nvSpPr>
          <p:cNvPr id="143" name="Google Shape;143;p20"/>
          <p:cNvSpPr/>
          <p:nvPr/>
        </p:nvSpPr>
        <p:spPr>
          <a:xfrm>
            <a:off x="678982" y="8306368"/>
            <a:ext cx="2032484" cy="778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p:nvPr/>
        </p:nvSpPr>
        <p:spPr>
          <a:xfrm>
            <a:off x="-234917" y="-218309"/>
            <a:ext cx="13705383" cy="10382713"/>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9" name="Google Shape;149;p21"/>
          <p:cNvSpPr/>
          <p:nvPr/>
        </p:nvSpPr>
        <p:spPr>
          <a:xfrm>
            <a:off x="-113573" y="-32161"/>
            <a:ext cx="13231946" cy="7536432"/>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50" name="Google Shape;150;p21"/>
          <p:cNvPicPr preferRelativeResize="0"/>
          <p:nvPr/>
        </p:nvPicPr>
        <p:blipFill rotWithShape="1">
          <a:blip r:embed="rId3">
            <a:alphaModFix/>
          </a:blip>
          <a:srcRect b="15241" l="2744" r="404" t="32949"/>
          <a:stretch/>
        </p:blipFill>
        <p:spPr>
          <a:xfrm>
            <a:off x="-147902" y="-266237"/>
            <a:ext cx="13300208" cy="4740606"/>
          </a:xfrm>
          <a:prstGeom prst="rect">
            <a:avLst/>
          </a:prstGeom>
          <a:noFill/>
          <a:ln>
            <a:noFill/>
          </a:ln>
        </p:spPr>
      </p:pic>
      <p:sp>
        <p:nvSpPr>
          <p:cNvPr id="151" name="Google Shape;151;p21"/>
          <p:cNvSpPr/>
          <p:nvPr/>
        </p:nvSpPr>
        <p:spPr>
          <a:xfrm>
            <a:off x="736599" y="3669997"/>
            <a:ext cx="11540531" cy="4503342"/>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2" name="Google Shape;152;p21"/>
          <p:cNvSpPr/>
          <p:nvPr/>
        </p:nvSpPr>
        <p:spPr>
          <a:xfrm>
            <a:off x="1446462" y="6141334"/>
            <a:ext cx="4093749" cy="125568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424242"/>
              </a:buClr>
              <a:buSzPts val="1800"/>
              <a:buFont typeface="Montserrat"/>
              <a:buNone/>
            </a:pPr>
            <a:r>
              <a:rPr b="0" baseline="30000" i="0" lang="en-US" sz="1800" u="none" cap="none" strike="noStrike">
                <a:solidFill>
                  <a:srgbClr val="424242"/>
                </a:solidFill>
                <a:latin typeface="Montserrat"/>
                <a:ea typeface="Montserrat"/>
                <a:cs typeface="Montserrat"/>
                <a:sym typeface="Montserrat"/>
              </a:rPr>
              <a:t>Clients seeking a trusted, affordable event                   organizing company. Clients looking for agencies                       that will provide cost-efficient options.</a:t>
            </a:r>
            <a:endParaRPr b="0" baseline="30000" i="0" sz="1800" u="none" cap="none" strike="noStrike">
              <a:solidFill>
                <a:srgbClr val="424242"/>
              </a:solidFill>
              <a:latin typeface="Montserrat"/>
              <a:ea typeface="Montserrat"/>
              <a:cs typeface="Montserrat"/>
              <a:sym typeface="Montserrat"/>
            </a:endParaRPr>
          </a:p>
        </p:txBody>
      </p:sp>
      <p:sp>
        <p:nvSpPr>
          <p:cNvPr id="153" name="Google Shape;153;p21"/>
          <p:cNvSpPr/>
          <p:nvPr/>
        </p:nvSpPr>
        <p:spPr>
          <a:xfrm>
            <a:off x="7528030" y="6165135"/>
            <a:ext cx="4067070" cy="1255685"/>
          </a:xfrm>
          <a:prstGeom prst="rect">
            <a:avLst/>
          </a:prstGeom>
          <a:noFill/>
          <a:ln>
            <a:noFill/>
          </a:ln>
        </p:spPr>
        <p:txBody>
          <a:bodyPr anchorCtr="0" anchor="t" bIns="27075" lIns="27075" spcFirstLastPara="1" rIns="27075" wrap="square" tIns="27075">
            <a:noAutofit/>
          </a:bodyPr>
          <a:lstStyle/>
          <a:p>
            <a:pPr indent="0" lvl="0" marL="0" marR="0" rtl="0" algn="l">
              <a:lnSpc>
                <a:spcPct val="150000"/>
              </a:lnSpc>
              <a:spcBef>
                <a:spcPts val="0"/>
              </a:spcBef>
              <a:spcAft>
                <a:spcPts val="0"/>
              </a:spcAft>
              <a:buClr>
                <a:srgbClr val="424242"/>
              </a:buClr>
              <a:buSzPts val="1800"/>
              <a:buFont typeface="Montserrat"/>
              <a:buNone/>
            </a:pPr>
            <a:r>
              <a:rPr b="0" baseline="30000" i="0" lang="en-US" sz="1800" u="none" cap="none" strike="noStrike">
                <a:solidFill>
                  <a:srgbClr val="424242"/>
                </a:solidFill>
                <a:latin typeface="Montserrat"/>
                <a:ea typeface="Montserrat"/>
                <a:cs typeface="Montserrat"/>
                <a:sym typeface="Montserrat"/>
              </a:rPr>
              <a:t>Master Event Production uses a cost-plus pricing               strategy. It is accessible &amp; affordable to more                                          users in the target demographic.</a:t>
            </a:r>
            <a:endParaRPr/>
          </a:p>
        </p:txBody>
      </p:sp>
      <p:sp>
        <p:nvSpPr>
          <p:cNvPr id="154" name="Google Shape;154;p21"/>
          <p:cNvSpPr/>
          <p:nvPr/>
        </p:nvSpPr>
        <p:spPr>
          <a:xfrm>
            <a:off x="1433762" y="4427771"/>
            <a:ext cx="3743894"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424242"/>
              </a:buClr>
              <a:buSzPts val="4000"/>
              <a:buFont typeface="Montserrat SemiBold"/>
              <a:buNone/>
            </a:pPr>
            <a:r>
              <a:rPr b="0" i="0" lang="en-US" sz="4000" u="none" cap="none" strike="noStrike">
                <a:solidFill>
                  <a:srgbClr val="424242"/>
                </a:solidFill>
                <a:latin typeface="Montserrat SemiBold"/>
                <a:ea typeface="Montserrat SemiBold"/>
                <a:cs typeface="Montserrat SemiBold"/>
                <a:sym typeface="Montserrat SemiBold"/>
              </a:rPr>
              <a:t>Value Proposition</a:t>
            </a:r>
            <a:endParaRPr/>
          </a:p>
        </p:txBody>
      </p:sp>
      <p:sp>
        <p:nvSpPr>
          <p:cNvPr id="155" name="Google Shape;155;p21"/>
          <p:cNvSpPr/>
          <p:nvPr/>
        </p:nvSpPr>
        <p:spPr>
          <a:xfrm>
            <a:off x="7539642" y="4427771"/>
            <a:ext cx="2826885"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424242"/>
              </a:buClr>
              <a:buSzPts val="4000"/>
              <a:buFont typeface="Montserrat SemiBold"/>
              <a:buNone/>
            </a:pPr>
            <a:r>
              <a:rPr b="0" i="0" lang="en-US" sz="4000" u="none" cap="none" strike="noStrike">
                <a:solidFill>
                  <a:srgbClr val="424242"/>
                </a:solidFill>
                <a:latin typeface="Montserrat SemiBold"/>
                <a:ea typeface="Montserrat SemiBold"/>
                <a:cs typeface="Montserrat SemiBold"/>
                <a:sym typeface="Montserrat SemiBold"/>
              </a:rPr>
              <a:t>Pricing Strategy</a:t>
            </a:r>
            <a:endParaRPr/>
          </a:p>
        </p:txBody>
      </p:sp>
      <p:sp>
        <p:nvSpPr>
          <p:cNvPr id="156" name="Google Shape;156;p21"/>
          <p:cNvSpPr/>
          <p:nvPr/>
        </p:nvSpPr>
        <p:spPr>
          <a:xfrm>
            <a:off x="10280670" y="8784735"/>
            <a:ext cx="2073847" cy="295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Execution</a:t>
            </a:r>
            <a:endParaRPr/>
          </a:p>
        </p:txBody>
      </p:sp>
      <p:sp>
        <p:nvSpPr>
          <p:cNvPr id="157" name="Google Shape;157;p21"/>
          <p:cNvSpPr/>
          <p:nvPr/>
        </p:nvSpPr>
        <p:spPr>
          <a:xfrm>
            <a:off x="513882" y="8783656"/>
            <a:ext cx="3994618"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Master Events Production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p:nvPr/>
        </p:nvSpPr>
        <p:spPr>
          <a:xfrm>
            <a:off x="-234917" y="-218309"/>
            <a:ext cx="13363177" cy="7781793"/>
          </a:xfrm>
          <a:prstGeom prst="rect">
            <a:avLst/>
          </a:prstGeom>
          <a:solidFill>
            <a:srgbClr val="2C2C2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3" name="Google Shape;163;p22"/>
          <p:cNvSpPr/>
          <p:nvPr/>
        </p:nvSpPr>
        <p:spPr>
          <a:xfrm>
            <a:off x="-574791" y="6290931"/>
            <a:ext cx="14499730" cy="1315773"/>
          </a:xfrm>
          <a:prstGeom prst="rect">
            <a:avLst/>
          </a:prstGeom>
          <a:solidFill>
            <a:srgbClr val="D7CFC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4" name="Google Shape;164;p22"/>
          <p:cNvSpPr/>
          <p:nvPr/>
        </p:nvSpPr>
        <p:spPr>
          <a:xfrm>
            <a:off x="763822" y="2693468"/>
            <a:ext cx="11492414" cy="1716709"/>
          </a:xfrm>
          <a:prstGeom prst="rect">
            <a:avLst/>
          </a:prstGeom>
          <a:noFill/>
          <a:ln>
            <a:noFill/>
          </a:ln>
        </p:spPr>
        <p:txBody>
          <a:bodyPr anchorCtr="0" anchor="t" bIns="27075" lIns="27075" spcFirstLastPara="1" rIns="27075" wrap="square" tIns="27075">
            <a:noAutofit/>
          </a:bodyPr>
          <a:lstStyle/>
          <a:p>
            <a:pPr indent="0" lvl="0" marL="0" marR="0" rtl="0" algn="just">
              <a:lnSpc>
                <a:spcPct val="115000"/>
              </a:lnSpc>
              <a:spcBef>
                <a:spcPts val="0"/>
              </a:spcBef>
              <a:spcAft>
                <a:spcPts val="0"/>
              </a:spcAft>
              <a:buClr>
                <a:srgbClr val="FFFFFF"/>
              </a:buClr>
              <a:buSzPts val="1800"/>
              <a:buFont typeface="Montserrat"/>
              <a:buNone/>
            </a:pPr>
            <a:r>
              <a:rPr b="0" baseline="30000" i="0" lang="en-US" sz="1800" u="none" cap="none" strike="noStrike">
                <a:solidFill>
                  <a:srgbClr val="FFFFFF"/>
                </a:solidFill>
                <a:latin typeface="Montserrat"/>
                <a:ea typeface="Montserrat"/>
                <a:cs typeface="Montserrat"/>
                <a:sym typeface="Montserrat"/>
              </a:rPr>
              <a:t>The event organizing industry is one of the major driving forces for economic growth on a global scale. This is due to the prevalence                                                                                of the use of the Internet, apps, &amp; mobile gadgets. Since the preferences of consumers are diverse, the challenge for Event                                                                                Organizers is to come up with solutions that suit their wants &amp; needs. will post promotional videos on its site &amp; social media                                                                                accounts to create interest for the brand. Our marketing strategy emphasizes the combination of traditional &amp; millennial style of                                                                         promoting such as Televised Commercials, Social Media Advertisements and Printed Billboards &amp; Flyers.</a:t>
            </a:r>
            <a:endParaRPr/>
          </a:p>
        </p:txBody>
      </p:sp>
      <p:sp>
        <p:nvSpPr>
          <p:cNvPr id="165" name="Google Shape;165;p22"/>
          <p:cNvSpPr/>
          <p:nvPr/>
        </p:nvSpPr>
        <p:spPr>
          <a:xfrm>
            <a:off x="672286" y="1558601"/>
            <a:ext cx="5245914" cy="536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100"/>
              <a:buFont typeface="Montserrat SemiBold"/>
              <a:buNone/>
            </a:pPr>
            <a:r>
              <a:rPr b="0" i="0" lang="en-US" sz="3100" u="none" cap="none" strike="noStrike">
                <a:solidFill>
                  <a:srgbClr val="FFFFFF"/>
                </a:solidFill>
                <a:latin typeface="Montserrat SemiBold"/>
                <a:ea typeface="Montserrat SemiBold"/>
                <a:cs typeface="Montserrat SemiBold"/>
                <a:sym typeface="Montserrat SemiBold"/>
              </a:rPr>
              <a:t>Marketing Analysis</a:t>
            </a:r>
            <a:endParaRPr/>
          </a:p>
        </p:txBody>
      </p:sp>
      <p:pic>
        <p:nvPicPr>
          <p:cNvPr id="166" name="Google Shape;166;p22"/>
          <p:cNvPicPr preferRelativeResize="0"/>
          <p:nvPr/>
        </p:nvPicPr>
        <p:blipFill rotWithShape="1">
          <a:blip r:embed="rId3">
            <a:alphaModFix/>
          </a:blip>
          <a:srcRect b="0" l="30338" r="34402" t="64"/>
          <a:stretch/>
        </p:blipFill>
        <p:spPr>
          <a:xfrm rot="-5400000">
            <a:off x="4867841" y="918066"/>
            <a:ext cx="3257154" cy="11519636"/>
          </a:xfrm>
          <a:custGeom>
            <a:rect b="b" l="l" r="r" t="t"/>
            <a:pathLst>
              <a:path extrusionOk="0" h="21600" w="21600">
                <a:moveTo>
                  <a:pt x="21600" y="0"/>
                </a:moveTo>
                <a:lnTo>
                  <a:pt x="0" y="0"/>
                </a:lnTo>
                <a:lnTo>
                  <a:pt x="0" y="21600"/>
                </a:lnTo>
                <a:lnTo>
                  <a:pt x="21600" y="21600"/>
                </a:lnTo>
                <a:lnTo>
                  <a:pt x="21600" y="0"/>
                </a:lnTo>
                <a:close/>
              </a:path>
            </a:pathLst>
          </a:custGeom>
          <a:noFill/>
          <a:ln>
            <a:noFill/>
          </a:ln>
        </p:spPr>
      </p:pic>
      <p:sp>
        <p:nvSpPr>
          <p:cNvPr id="167" name="Google Shape;167;p22"/>
          <p:cNvSpPr/>
          <p:nvPr/>
        </p:nvSpPr>
        <p:spPr>
          <a:xfrm>
            <a:off x="628182" y="8790050"/>
            <a:ext cx="3766018"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C2C2C"/>
              </a:buClr>
              <a:buSzPts val="1600"/>
              <a:buFont typeface="Montserrat Medium"/>
              <a:buNone/>
            </a:pPr>
            <a:r>
              <a:rPr b="0" i="0" lang="en-US" sz="1600" u="none" cap="none" strike="noStrike">
                <a:solidFill>
                  <a:srgbClr val="2C2C2C"/>
                </a:solidFill>
                <a:latin typeface="Montserrat Medium"/>
                <a:ea typeface="Montserrat Medium"/>
                <a:cs typeface="Montserrat Medium"/>
                <a:sym typeface="Montserrat Medium"/>
              </a:rPr>
              <a:t>Master Events Production</a:t>
            </a:r>
            <a:endParaRPr/>
          </a:p>
        </p:txBody>
      </p:sp>
      <p:sp>
        <p:nvSpPr>
          <p:cNvPr id="168" name="Google Shape;168;p22"/>
          <p:cNvSpPr/>
          <p:nvPr/>
        </p:nvSpPr>
        <p:spPr>
          <a:xfrm>
            <a:off x="633382" y="654011"/>
            <a:ext cx="1970118" cy="30093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600"/>
              <a:buFont typeface="Montserrat SemiBold"/>
              <a:buNone/>
            </a:pPr>
            <a:r>
              <a:rPr b="0" i="0" lang="en-US" sz="1600" u="none" cap="none" strike="noStrike">
                <a:solidFill>
                  <a:srgbClr val="FFFFFF"/>
                </a:solidFill>
                <a:latin typeface="Montserrat SemiBold"/>
                <a:ea typeface="Montserrat SemiBold"/>
                <a:cs typeface="Montserrat SemiBold"/>
                <a:sym typeface="Montserrat SemiBold"/>
              </a:rPr>
              <a:t>Execution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