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Roboto"/>
      <p:regular r:id="rId23"/>
      <p:bold r:id="rId24"/>
      <p:italic r:id="rId25"/>
      <p:boldItalic r:id="rId26"/>
    </p:embeddedFont>
    <p:embeddedFont>
      <p:font typeface="Poppins"/>
      <p:bold r:id="rId27"/>
      <p:boldItalic r:id="rId28"/>
    </p:embeddedFont>
    <p:embeddedFont>
      <p:font typeface="Montserrat"/>
      <p:bold r:id="rId29"/>
      <p:boldItalic r:id="rId30"/>
    </p:embeddedFont>
    <p:embeddedFont>
      <p:font typeface="Helvetica Neue"/>
      <p:regular r:id="rId31"/>
      <p:bold r:id="rId32"/>
      <p:italic r:id="rId33"/>
      <p:boldItalic r:id="rId34"/>
    </p:embeddedFont>
    <p:embeddedFont>
      <p:font typeface="Helvetica Neue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Poppins-boldItalic.fntdata"/><Relationship Id="rId27" Type="http://schemas.openxmlformats.org/officeDocument/2006/relationships/font" Target="fonts/Poppi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regular.fntdata"/><Relationship Id="rId30" Type="http://schemas.openxmlformats.org/officeDocument/2006/relationships/font" Target="fonts/Montserrat-boldItalic.fntdata"/><Relationship Id="rId11" Type="http://schemas.openxmlformats.org/officeDocument/2006/relationships/slide" Target="slides/slide7.xml"/><Relationship Id="rId33" Type="http://schemas.openxmlformats.org/officeDocument/2006/relationships/font" Target="fonts/HelveticaNeue-italic.fntdata"/><Relationship Id="rId10" Type="http://schemas.openxmlformats.org/officeDocument/2006/relationships/slide" Target="slides/slide6.xml"/><Relationship Id="rId32" Type="http://schemas.openxmlformats.org/officeDocument/2006/relationships/font" Target="fonts/HelveticaNeue-bold.fntdata"/><Relationship Id="rId13" Type="http://schemas.openxmlformats.org/officeDocument/2006/relationships/slide" Target="slides/slide9.xml"/><Relationship Id="rId35" Type="http://schemas.openxmlformats.org/officeDocument/2006/relationships/font" Target="fonts/HelveticaNeueLight-regular.fntdata"/><Relationship Id="rId12" Type="http://schemas.openxmlformats.org/officeDocument/2006/relationships/slide" Target="slides/slide8.xml"/><Relationship Id="rId34" Type="http://schemas.openxmlformats.org/officeDocument/2006/relationships/font" Target="fonts/HelveticaNeue-boldItalic.fntdata"/><Relationship Id="rId15" Type="http://schemas.openxmlformats.org/officeDocument/2006/relationships/slide" Target="slides/slide11.xml"/><Relationship Id="rId37" Type="http://schemas.openxmlformats.org/officeDocument/2006/relationships/font" Target="fonts/HelveticaNeueLight-italic.fntdata"/><Relationship Id="rId14" Type="http://schemas.openxmlformats.org/officeDocument/2006/relationships/slide" Target="slides/slide10.xml"/><Relationship Id="rId36" Type="http://schemas.openxmlformats.org/officeDocument/2006/relationships/font" Target="fonts/HelveticaNeueLight-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HelveticaNeueLigh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3" name="Shape 43"/>
        <p:cNvGrpSpPr/>
        <p:nvPr/>
      </p:nvGrpSpPr>
      <p:grpSpPr>
        <a:xfrm>
          <a:off x="0" y="0"/>
          <a:ext cx="0" cy="0"/>
          <a:chOff x="0" y="0"/>
          <a:chExt cx="0" cy="0"/>
        </a:xfrm>
      </p:grpSpPr>
      <p:sp>
        <p:nvSpPr>
          <p:cNvPr id="44" name="Google Shape;44;p11"/>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1"/>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6" name="Google Shape;46;p11"/>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7" name="Google Shape;47;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8" name="Shape 48"/>
        <p:cNvGrpSpPr/>
        <p:nvPr/>
      </p:nvGrpSpPr>
      <p:grpSpPr>
        <a:xfrm>
          <a:off x="0" y="0"/>
          <a:ext cx="0" cy="0"/>
          <a:chOff x="0" y="0"/>
          <a:chExt cx="0" cy="0"/>
        </a:xfrm>
      </p:grpSpPr>
      <p:sp>
        <p:nvSpPr>
          <p:cNvPr id="49" name="Google Shape;49;p12"/>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0" name="Google Shape;50;p12"/>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1" name="Google Shape;51;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2" name="Shape 52"/>
        <p:cNvGrpSpPr/>
        <p:nvPr/>
      </p:nvGrpSpPr>
      <p:grpSpPr>
        <a:xfrm>
          <a:off x="0" y="0"/>
          <a:ext cx="0" cy="0"/>
          <a:chOff x="0" y="0"/>
          <a:chExt cx="0" cy="0"/>
        </a:xfrm>
      </p:grpSpPr>
      <p:sp>
        <p:nvSpPr>
          <p:cNvPr id="53" name="Google Shape;53;p13"/>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7" name="Shape 17"/>
        <p:cNvGrpSpPr/>
        <p:nvPr/>
      </p:nvGrpSpPr>
      <p:grpSpPr>
        <a:xfrm>
          <a:off x="0" y="0"/>
          <a:ext cx="0" cy="0"/>
          <a:chOff x="0" y="0"/>
          <a:chExt cx="0" cy="0"/>
        </a:xfrm>
      </p:grpSpPr>
      <p:sp>
        <p:nvSpPr>
          <p:cNvPr id="18" name="Google Shape;18;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9" name="Shape 19"/>
        <p:cNvGrpSpPr/>
        <p:nvPr/>
      </p:nvGrpSpPr>
      <p:grpSpPr>
        <a:xfrm>
          <a:off x="0" y="0"/>
          <a:ext cx="0" cy="0"/>
          <a:chOff x="0" y="0"/>
          <a:chExt cx="0" cy="0"/>
        </a:xfrm>
      </p:grpSpPr>
      <p:sp>
        <p:nvSpPr>
          <p:cNvPr id="20" name="Google Shape;20;p5"/>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1" name="Google Shape;21;p5"/>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2" name="Google Shape;22;p5"/>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3" name="Google Shape;23;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4" name="Shape 24"/>
        <p:cNvGrpSpPr/>
        <p:nvPr/>
      </p:nvGrpSpPr>
      <p:grpSpPr>
        <a:xfrm>
          <a:off x="0" y="0"/>
          <a:ext cx="0" cy="0"/>
          <a:chOff x="0" y="0"/>
          <a:chExt cx="0" cy="0"/>
        </a:xfrm>
      </p:grpSpPr>
      <p:sp>
        <p:nvSpPr>
          <p:cNvPr id="25" name="Google Shape;25;p6"/>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6" name="Google Shape;26;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7" name="Shape 27"/>
        <p:cNvGrpSpPr/>
        <p:nvPr/>
      </p:nvGrpSpPr>
      <p:grpSpPr>
        <a:xfrm>
          <a:off x="0" y="0"/>
          <a:ext cx="0" cy="0"/>
          <a:chOff x="0" y="0"/>
          <a:chExt cx="0" cy="0"/>
        </a:xfrm>
      </p:grpSpPr>
      <p:sp>
        <p:nvSpPr>
          <p:cNvPr id="28" name="Google Shape;28;p7"/>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9" name="Google Shape;29;p7"/>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0" name="Google Shape;30;p7"/>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1" name="Google Shape;31;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2" name="Shape 32"/>
        <p:cNvGrpSpPr/>
        <p:nvPr/>
      </p:nvGrpSpPr>
      <p:grpSpPr>
        <a:xfrm>
          <a:off x="0" y="0"/>
          <a:ext cx="0" cy="0"/>
          <a:chOff x="0" y="0"/>
          <a:chExt cx="0" cy="0"/>
        </a:xfrm>
      </p:grpSpPr>
      <p:sp>
        <p:nvSpPr>
          <p:cNvPr id="33" name="Google Shape;33;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4" name="Google Shape;34;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5" name="Shape 35"/>
        <p:cNvGrpSpPr/>
        <p:nvPr/>
      </p:nvGrpSpPr>
      <p:grpSpPr>
        <a:xfrm>
          <a:off x="0" y="0"/>
          <a:ext cx="0" cy="0"/>
          <a:chOff x="0" y="0"/>
          <a:chExt cx="0" cy="0"/>
        </a:xfrm>
      </p:grpSpPr>
      <p:sp>
        <p:nvSpPr>
          <p:cNvPr id="36" name="Google Shape;36;p9"/>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7" name="Google Shape;37;p9"/>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 name="Google Shape;38;p9"/>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9" name="Google Shape;39;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40" name="Shape 40"/>
        <p:cNvGrpSpPr/>
        <p:nvPr/>
      </p:nvGrpSpPr>
      <p:grpSpPr>
        <a:xfrm>
          <a:off x="0" y="0"/>
          <a:ext cx="0" cy="0"/>
          <a:chOff x="0" y="0"/>
          <a:chExt cx="0" cy="0"/>
        </a:xfrm>
      </p:grpSpPr>
      <p:sp>
        <p:nvSpPr>
          <p:cNvPr id="41" name="Google Shape;41;p10"/>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2" name="Google Shape;42;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hyperlink" Target="mailto:sw@dental.com" TargetMode="External"/><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7.jpg"/><Relationship Id="rId5" Type="http://schemas.openxmlformats.org/officeDocument/2006/relationships/image" Target="../media/image21.png"/><Relationship Id="rId6"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hyperlink" Target="mailto:sw@dental.com" TargetMode="External"/><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26736" l="1031" r="2664" t="23972"/>
          <a:stretch/>
        </p:blipFill>
        <p:spPr>
          <a:xfrm>
            <a:off x="-251372" y="-292100"/>
            <a:ext cx="24886745" cy="8491836"/>
          </a:xfrm>
          <a:prstGeom prst="rect">
            <a:avLst/>
          </a:prstGeom>
          <a:noFill/>
          <a:ln>
            <a:noFill/>
          </a:ln>
        </p:spPr>
      </p:pic>
      <p:sp>
        <p:nvSpPr>
          <p:cNvPr id="60" name="Google Shape;60;p14"/>
          <p:cNvSpPr/>
          <p:nvPr/>
        </p:nvSpPr>
        <p:spPr>
          <a:xfrm>
            <a:off x="-406400" y="6985000"/>
            <a:ext cx="25109785" cy="3302199"/>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4"/>
          <p:cNvSpPr txBox="1"/>
          <p:nvPr>
            <p:ph idx="4294967295" type="subTitle"/>
          </p:nvPr>
        </p:nvSpPr>
        <p:spPr>
          <a:xfrm>
            <a:off x="11717644" y="10805035"/>
            <a:ext cx="10549912" cy="744538"/>
          </a:xfrm>
          <a:prstGeom prst="rect">
            <a:avLst/>
          </a:prstGeom>
          <a:noFill/>
          <a:ln>
            <a:noFill/>
          </a:ln>
        </p:spPr>
        <p:txBody>
          <a:bodyPr anchorCtr="0" anchor="ctr" bIns="50800" lIns="50800" spcFirstLastPara="1" rIns="50800" wrap="square" tIns="50800">
            <a:noAutofit/>
          </a:bodyPr>
          <a:lstStyle/>
          <a:p>
            <a:pPr indent="0" lvl="0" marL="0" marR="0" rtl="0" algn="r">
              <a:lnSpc>
                <a:spcPct val="100000"/>
              </a:lnSpc>
              <a:spcBef>
                <a:spcPts val="0"/>
              </a:spcBef>
              <a:spcAft>
                <a:spcPts val="0"/>
              </a:spcAft>
              <a:buClr>
                <a:srgbClr val="000000"/>
              </a:buClr>
              <a:buSzPts val="3500"/>
              <a:buFont typeface="Roboto"/>
              <a:buNone/>
            </a:pPr>
            <a:r>
              <a:rPr b="0" i="0" lang="en-US" sz="3500" u="none" cap="none" strike="noStrike">
                <a:solidFill>
                  <a:srgbClr val="000000"/>
                </a:solidFill>
                <a:latin typeface="Roboto"/>
                <a:ea typeface="Roboto"/>
                <a:cs typeface="Roboto"/>
                <a:sym typeface="Roboto"/>
              </a:rPr>
              <a:t>+76 37368 8728  |  </a:t>
            </a:r>
            <a:r>
              <a:rPr b="0" i="0" lang="en-US" sz="3500" u="sng" cap="none" strike="noStrike">
                <a:solidFill>
                  <a:srgbClr val="000000"/>
                </a:solidFill>
                <a:latin typeface="Roboto"/>
                <a:ea typeface="Roboto"/>
                <a:cs typeface="Roboto"/>
                <a:sym typeface="Roboto"/>
              </a:rPr>
              <a:t>sw@dental.com</a:t>
            </a:r>
            <a:endParaRPr b="0" i="0" sz="5400" u="sng" cap="none" strike="noStrike">
              <a:solidFill>
                <a:srgbClr val="000000"/>
              </a:solidFill>
              <a:latin typeface="Helvetica Neue"/>
              <a:ea typeface="Helvetica Neue"/>
              <a:cs typeface="Helvetica Neue"/>
              <a:sym typeface="Helvetica Neue"/>
              <a:hlinkClick r:id="rId4"/>
            </a:endParaRPr>
          </a:p>
        </p:txBody>
      </p:sp>
      <p:sp>
        <p:nvSpPr>
          <p:cNvPr id="62" name="Google Shape;62;p14"/>
          <p:cNvSpPr txBox="1"/>
          <p:nvPr>
            <p:ph idx="4294967295" type="ctrTitle"/>
          </p:nvPr>
        </p:nvSpPr>
        <p:spPr>
          <a:xfrm>
            <a:off x="8028194" y="8777670"/>
            <a:ext cx="10976356" cy="1110556"/>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FFFFFF"/>
              </a:buClr>
              <a:buSzPts val="4989"/>
              <a:buFont typeface="Poppins"/>
              <a:buNone/>
            </a:pPr>
            <a:r>
              <a:rPr b="1" i="0" lang="en-US" sz="4989" u="none" cap="none" strike="noStrike">
                <a:solidFill>
                  <a:srgbClr val="FFFFFF"/>
                </a:solidFill>
                <a:latin typeface="Poppins"/>
                <a:ea typeface="Poppins"/>
                <a:cs typeface="Poppins"/>
                <a:sym typeface="Poppins"/>
              </a:rPr>
              <a:t>DENTAL CLINIC</a:t>
            </a:r>
            <a:endParaRPr/>
          </a:p>
        </p:txBody>
      </p:sp>
      <p:sp>
        <p:nvSpPr>
          <p:cNvPr id="63" name="Google Shape;63;p14"/>
          <p:cNvSpPr/>
          <p:nvPr/>
        </p:nvSpPr>
        <p:spPr>
          <a:xfrm>
            <a:off x="2946400" y="6537424"/>
            <a:ext cx="4197350" cy="4197350"/>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4" name="Google Shape;64;p14"/>
          <p:cNvSpPr/>
          <p:nvPr/>
        </p:nvSpPr>
        <p:spPr>
          <a:xfrm>
            <a:off x="8028194" y="7239000"/>
            <a:ext cx="11131384" cy="1803202"/>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FFFFFF"/>
              </a:buClr>
              <a:buSzPts val="8190"/>
              <a:buFont typeface="Poppins"/>
              <a:buNone/>
            </a:pPr>
            <a:r>
              <a:rPr b="1" i="0" lang="en-US" sz="8190" u="none" cap="none" strike="noStrike">
                <a:solidFill>
                  <a:srgbClr val="FFFFFF"/>
                </a:solidFill>
                <a:latin typeface="Poppins"/>
                <a:ea typeface="Poppins"/>
                <a:cs typeface="Poppins"/>
                <a:sym typeface="Poppins"/>
              </a:rPr>
              <a:t>SPARKLING WHITE</a:t>
            </a:r>
            <a:endParaRPr/>
          </a:p>
        </p:txBody>
      </p:sp>
      <p:pic>
        <p:nvPicPr>
          <p:cNvPr id="65" name="Google Shape;65;p14"/>
          <p:cNvPicPr preferRelativeResize="0"/>
          <p:nvPr/>
        </p:nvPicPr>
        <p:blipFill rotWithShape="1">
          <a:blip r:embed="rId5">
            <a:alphaModFix/>
          </a:blip>
          <a:srcRect b="0" l="0" r="0" t="0"/>
          <a:stretch/>
        </p:blipFill>
        <p:spPr>
          <a:xfrm>
            <a:off x="3906261" y="7533239"/>
            <a:ext cx="2277628" cy="22057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3"/>
          <p:cNvPicPr preferRelativeResize="0"/>
          <p:nvPr/>
        </p:nvPicPr>
        <p:blipFill rotWithShape="1">
          <a:blip r:embed="rId3">
            <a:alphaModFix/>
          </a:blip>
          <a:srcRect b="16946" l="410" r="768" t="13673"/>
          <a:stretch/>
        </p:blipFill>
        <p:spPr>
          <a:xfrm>
            <a:off x="-279400" y="-76200"/>
            <a:ext cx="24852709" cy="13993019"/>
          </a:xfrm>
          <a:prstGeom prst="rect">
            <a:avLst/>
          </a:prstGeom>
          <a:noFill/>
          <a:ln>
            <a:noFill/>
          </a:ln>
        </p:spPr>
      </p:pic>
      <p:sp>
        <p:nvSpPr>
          <p:cNvPr id="136" name="Google Shape;136;p23"/>
          <p:cNvSpPr/>
          <p:nvPr/>
        </p:nvSpPr>
        <p:spPr>
          <a:xfrm>
            <a:off x="7319317" y="2738784"/>
            <a:ext cx="9655275" cy="8238432"/>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7" name="Google Shape;137;p23"/>
          <p:cNvSpPr/>
          <p:nvPr/>
        </p:nvSpPr>
        <p:spPr>
          <a:xfrm>
            <a:off x="8837657" y="6653850"/>
            <a:ext cx="6708686" cy="3354700"/>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This meeting is for the review and planning for the new set of rules and guidelines to be implemented strictly at the hospital this coming 2021. The meeting will also include forming and establishing new products and packages for future events.</a:t>
            </a:r>
            <a:endParaRPr/>
          </a:p>
        </p:txBody>
      </p:sp>
      <p:sp>
        <p:nvSpPr>
          <p:cNvPr id="138" name="Google Shape;138;p23"/>
          <p:cNvSpPr/>
          <p:nvPr/>
        </p:nvSpPr>
        <p:spPr>
          <a:xfrm>
            <a:off x="9355380" y="3849638"/>
            <a:ext cx="5673240" cy="21971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DENTAL OUTREACH</a:t>
            </a:r>
            <a:endParaRPr/>
          </a:p>
          <a:p>
            <a:pPr indent="0" lvl="0" marL="0" marR="0" rtl="0" algn="ctr">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56th Street</a:t>
            </a:r>
            <a:endParaRPr/>
          </a:p>
          <a:p>
            <a:pPr indent="0" lvl="0" marL="0" marR="0" rtl="0" algn="ctr">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February 14, 2022</a:t>
            </a:r>
            <a:endParaRPr/>
          </a:p>
          <a:p>
            <a:pPr indent="0" lvl="0" marL="0" marR="0" rtl="0" algn="ctr">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9am to 6pm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id="143" name="Google Shape;143;p24"/>
          <p:cNvPicPr preferRelativeResize="0"/>
          <p:nvPr/>
        </p:nvPicPr>
        <p:blipFill rotWithShape="1">
          <a:blip r:embed="rId3">
            <a:alphaModFix/>
          </a:blip>
          <a:srcRect b="2425" l="46640" r="2572" t="2426"/>
          <a:stretch/>
        </p:blipFill>
        <p:spPr>
          <a:xfrm>
            <a:off x="-177800" y="-228600"/>
            <a:ext cx="11347947" cy="14173199"/>
          </a:xfrm>
          <a:prstGeom prst="rect">
            <a:avLst/>
          </a:prstGeom>
          <a:noFill/>
          <a:ln>
            <a:noFill/>
          </a:ln>
        </p:spPr>
      </p:pic>
      <p:sp>
        <p:nvSpPr>
          <p:cNvPr id="144" name="Google Shape;144;p24"/>
          <p:cNvSpPr/>
          <p:nvPr/>
        </p:nvSpPr>
        <p:spPr>
          <a:xfrm>
            <a:off x="8751341" y="6855519"/>
            <a:ext cx="14008696" cy="5235774"/>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5" name="Google Shape;145;p24"/>
          <p:cNvSpPr/>
          <p:nvPr/>
        </p:nvSpPr>
        <p:spPr>
          <a:xfrm>
            <a:off x="8491751" y="8971758"/>
            <a:ext cx="6155898"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HISTORY</a:t>
            </a:r>
            <a:endParaRPr/>
          </a:p>
        </p:txBody>
      </p:sp>
      <p:cxnSp>
        <p:nvCxnSpPr>
          <p:cNvPr id="146" name="Google Shape;146;p24"/>
          <p:cNvCxnSpPr/>
          <p:nvPr/>
        </p:nvCxnSpPr>
        <p:spPr>
          <a:xfrm flipH="1" rot="10800000">
            <a:off x="14161455" y="7850734"/>
            <a:ext cx="1" cy="3245345"/>
          </a:xfrm>
          <a:prstGeom prst="straightConnector1">
            <a:avLst/>
          </a:prstGeom>
          <a:noFill/>
          <a:ln cap="flat" cmpd="sng" w="76200">
            <a:solidFill>
              <a:srgbClr val="FFFFFF"/>
            </a:solidFill>
            <a:prstDash val="solid"/>
            <a:miter lim="400000"/>
            <a:headEnd len="sm" w="sm" type="none"/>
            <a:tailEnd len="sm" w="sm" type="none"/>
          </a:ln>
        </p:spPr>
      </p:cxnSp>
      <p:sp>
        <p:nvSpPr>
          <p:cNvPr id="147" name="Google Shape;147;p24"/>
          <p:cNvSpPr/>
          <p:nvPr/>
        </p:nvSpPr>
        <p:spPr>
          <a:xfrm>
            <a:off x="15047956" y="8084663"/>
            <a:ext cx="6708686" cy="27774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Founded by Jeremy Stockton in 1999, Sparkling White Dental Clinic strives to become the leading dental clinic in the country. Today, the company has 7 fully operating clinic branches in California, Chicago and Texas.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5"/>
          <p:cNvSpPr/>
          <p:nvPr/>
        </p:nvSpPr>
        <p:spPr>
          <a:xfrm>
            <a:off x="14066386" y="6788143"/>
            <a:ext cx="7438737" cy="33547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“I am always happy and satisfied with the service I got at Sparkling White Dental Clinic. They do their best to give the best dental service at affordable and convincing prices.”</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-Jenny Smith, 26, Health Columnist</a:t>
            </a:r>
            <a:endParaRPr/>
          </a:p>
        </p:txBody>
      </p:sp>
      <p:sp>
        <p:nvSpPr>
          <p:cNvPr id="153" name="Google Shape;153;p25"/>
          <p:cNvSpPr/>
          <p:nvPr/>
        </p:nvSpPr>
        <p:spPr>
          <a:xfrm>
            <a:off x="14707806" y="3864989"/>
            <a:ext cx="6155898" cy="214883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TESTIMONIAL FROM A CLIENT</a:t>
            </a:r>
            <a:endParaRPr/>
          </a:p>
        </p:txBody>
      </p:sp>
      <p:pic>
        <p:nvPicPr>
          <p:cNvPr id="154" name="Google Shape;154;p25"/>
          <p:cNvPicPr preferRelativeResize="0"/>
          <p:nvPr/>
        </p:nvPicPr>
        <p:blipFill rotWithShape="1">
          <a:blip r:embed="rId3">
            <a:alphaModFix/>
          </a:blip>
          <a:srcRect b="2757" l="16872" r="33121" t="20945"/>
          <a:stretch/>
        </p:blipFill>
        <p:spPr>
          <a:xfrm>
            <a:off x="1600199" y="1625600"/>
            <a:ext cx="10288291" cy="10464800"/>
          </a:xfrm>
          <a:prstGeom prst="rect">
            <a:avLst/>
          </a:prstGeom>
          <a:noFill/>
          <a:ln>
            <a:noFill/>
          </a:ln>
        </p:spPr>
      </p:pic>
      <p:sp>
        <p:nvSpPr>
          <p:cNvPr id="155" name="Google Shape;155;p25"/>
          <p:cNvSpPr/>
          <p:nvPr/>
        </p:nvSpPr>
        <p:spPr>
          <a:xfrm>
            <a:off x="12958117" y="2738784"/>
            <a:ext cx="9655275" cy="8238432"/>
          </a:xfrm>
          <a:prstGeom prst="rect">
            <a:avLst/>
          </a:prstGeom>
          <a:noFill/>
          <a:ln cap="flat" cmpd="sng" w="101600">
            <a:solidFill>
              <a:srgbClr val="55C1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6"/>
          <p:cNvSpPr/>
          <p:nvPr/>
        </p:nvSpPr>
        <p:spPr>
          <a:xfrm>
            <a:off x="-819696" y="1237704"/>
            <a:ext cx="11240592" cy="11240592"/>
          </a:xfrm>
          <a:custGeom>
            <a:rect b="b" l="l" r="r" t="t"/>
            <a:pathLst>
              <a:path extrusionOk="0" h="21600" w="21600">
                <a:moveTo>
                  <a:pt x="0" y="10800"/>
                </a:moveTo>
                <a:lnTo>
                  <a:pt x="10800" y="21600"/>
                </a:lnTo>
                <a:lnTo>
                  <a:pt x="21600" y="10800"/>
                </a:lnTo>
                <a:lnTo>
                  <a:pt x="10800" y="0"/>
                </a:lnTo>
                <a:close/>
              </a:path>
            </a:pathLst>
          </a:cu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61" name="Google Shape;161;p26"/>
          <p:cNvPicPr preferRelativeResize="0"/>
          <p:nvPr/>
        </p:nvPicPr>
        <p:blipFill rotWithShape="1">
          <a:blip r:embed="rId3">
            <a:alphaModFix/>
          </a:blip>
          <a:srcRect b="836" l="22992" r="11455" t="837"/>
          <a:stretch/>
        </p:blipFill>
        <p:spPr>
          <a:xfrm>
            <a:off x="1618704" y="1237704"/>
            <a:ext cx="11240691" cy="11240691"/>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62" name="Google Shape;162;p26"/>
          <p:cNvSpPr/>
          <p:nvPr/>
        </p:nvSpPr>
        <p:spPr>
          <a:xfrm>
            <a:off x="14320386" y="7180264"/>
            <a:ext cx="7438738" cy="2200272"/>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Sparkling White Dental Hospital’s main goal is to become the leading dental clinic in the country by producing quality, effective, and reliable dental products and services.</a:t>
            </a:r>
            <a:endParaRPr/>
          </a:p>
        </p:txBody>
      </p:sp>
      <p:sp>
        <p:nvSpPr>
          <p:cNvPr id="163" name="Google Shape;163;p26"/>
          <p:cNvSpPr/>
          <p:nvPr/>
        </p:nvSpPr>
        <p:spPr>
          <a:xfrm>
            <a:off x="14961806" y="5504558"/>
            <a:ext cx="6155898" cy="100329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MAIN GOAL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7"/>
          <p:cNvSpPr/>
          <p:nvPr/>
        </p:nvSpPr>
        <p:spPr>
          <a:xfrm>
            <a:off x="7490569" y="2537519"/>
            <a:ext cx="9402862" cy="1833762"/>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69" name="Google Shape;169;p27"/>
          <p:cNvPicPr preferRelativeResize="0"/>
          <p:nvPr/>
        </p:nvPicPr>
        <p:blipFill rotWithShape="1">
          <a:blip r:embed="rId3">
            <a:alphaModFix/>
          </a:blip>
          <a:srcRect b="0" l="0" r="0" t="0"/>
          <a:stretch/>
        </p:blipFill>
        <p:spPr>
          <a:xfrm>
            <a:off x="3700873" y="5415839"/>
            <a:ext cx="8126574" cy="6186322"/>
          </a:xfrm>
          <a:prstGeom prst="rect">
            <a:avLst/>
          </a:prstGeom>
          <a:noFill/>
          <a:ln>
            <a:noFill/>
          </a:ln>
        </p:spPr>
      </p:pic>
      <p:sp>
        <p:nvSpPr>
          <p:cNvPr id="170" name="Google Shape;170;p27"/>
          <p:cNvSpPr/>
          <p:nvPr/>
        </p:nvSpPr>
        <p:spPr>
          <a:xfrm>
            <a:off x="13256734" y="7425057"/>
            <a:ext cx="10172412" cy="27774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50% increase in annual profits as of November 2022.</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60% increase in client satisfaction as of March 2023.</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80% increase in new clients as of March 2021.</a:t>
            </a:r>
            <a:endParaRPr/>
          </a:p>
        </p:txBody>
      </p:sp>
      <p:sp>
        <p:nvSpPr>
          <p:cNvPr id="171" name="Google Shape;171;p27"/>
          <p:cNvSpPr/>
          <p:nvPr/>
        </p:nvSpPr>
        <p:spPr>
          <a:xfrm>
            <a:off x="8399180" y="2952751"/>
            <a:ext cx="7585640" cy="100329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OVERALL GROWTH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8"/>
          <p:cNvSpPr/>
          <p:nvPr/>
        </p:nvSpPr>
        <p:spPr>
          <a:xfrm>
            <a:off x="3960335" y="4623436"/>
            <a:ext cx="6611253" cy="659128"/>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000000"/>
              </a:buClr>
              <a:buSzPts val="3100"/>
              <a:buFont typeface="Poppins"/>
              <a:buNone/>
            </a:pPr>
            <a:r>
              <a:rPr b="0" i="0" lang="en-US" sz="3100" u="none" cap="none" strike="noStrike">
                <a:solidFill>
                  <a:srgbClr val="000000"/>
                </a:solidFill>
                <a:latin typeface="Poppins"/>
                <a:ea typeface="Poppins"/>
                <a:cs typeface="Poppins"/>
                <a:sym typeface="Poppins"/>
              </a:rPr>
              <a:t>Safe &amp; Effective Dental Packages</a:t>
            </a:r>
            <a:endParaRPr/>
          </a:p>
        </p:txBody>
      </p:sp>
      <p:sp>
        <p:nvSpPr>
          <p:cNvPr id="177" name="Google Shape;177;p28"/>
          <p:cNvSpPr/>
          <p:nvPr/>
        </p:nvSpPr>
        <p:spPr>
          <a:xfrm>
            <a:off x="3376135" y="9170036"/>
            <a:ext cx="5644564" cy="659128"/>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000000"/>
              </a:buClr>
              <a:buSzPts val="3100"/>
              <a:buFont typeface="Poppins"/>
              <a:buNone/>
            </a:pPr>
            <a:r>
              <a:rPr b="0" i="0" lang="en-US" sz="3100" u="none" cap="none" strike="noStrike">
                <a:solidFill>
                  <a:srgbClr val="000000"/>
                </a:solidFill>
                <a:latin typeface="Poppins"/>
                <a:ea typeface="Poppins"/>
                <a:cs typeface="Poppins"/>
                <a:sym typeface="Poppins"/>
              </a:rPr>
              <a:t>Affordable Dental Services</a:t>
            </a:r>
            <a:endParaRPr/>
          </a:p>
        </p:txBody>
      </p:sp>
      <p:sp>
        <p:nvSpPr>
          <p:cNvPr id="178" name="Google Shape;178;p28"/>
          <p:cNvSpPr/>
          <p:nvPr/>
        </p:nvSpPr>
        <p:spPr>
          <a:xfrm>
            <a:off x="15872934" y="6528436"/>
            <a:ext cx="6064756" cy="659128"/>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000000"/>
              </a:buClr>
              <a:buSzPts val="3100"/>
              <a:buFont typeface="Poppins"/>
              <a:buNone/>
            </a:pPr>
            <a:r>
              <a:rPr b="0" i="0" lang="en-US" sz="3100" u="none" cap="none" strike="noStrike">
                <a:solidFill>
                  <a:srgbClr val="000000"/>
                </a:solidFill>
                <a:latin typeface="Poppins"/>
                <a:ea typeface="Poppins"/>
                <a:cs typeface="Poppins"/>
                <a:sym typeface="Poppins"/>
              </a:rPr>
              <a:t>Free Dental Consultation</a:t>
            </a:r>
            <a:endParaRPr/>
          </a:p>
        </p:txBody>
      </p:sp>
      <p:sp>
        <p:nvSpPr>
          <p:cNvPr id="179" name="Google Shape;179;p28"/>
          <p:cNvSpPr/>
          <p:nvPr/>
        </p:nvSpPr>
        <p:spPr>
          <a:xfrm>
            <a:off x="13967934" y="10795636"/>
            <a:ext cx="7277705" cy="659128"/>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000000"/>
              </a:buClr>
              <a:buSzPts val="3100"/>
              <a:buFont typeface="Poppins"/>
              <a:buNone/>
            </a:pPr>
            <a:r>
              <a:rPr b="0" i="0" lang="en-US" sz="3100" u="none" cap="none" strike="noStrike">
                <a:solidFill>
                  <a:srgbClr val="000000"/>
                </a:solidFill>
                <a:latin typeface="Poppins"/>
                <a:ea typeface="Poppins"/>
                <a:cs typeface="Poppins"/>
                <a:sym typeface="Poppins"/>
              </a:rPr>
              <a:t>High Quality Dental Equipments</a:t>
            </a:r>
            <a:endParaRPr/>
          </a:p>
        </p:txBody>
      </p:sp>
      <p:sp>
        <p:nvSpPr>
          <p:cNvPr id="180" name="Google Shape;180;p28"/>
          <p:cNvSpPr/>
          <p:nvPr/>
        </p:nvSpPr>
        <p:spPr>
          <a:xfrm>
            <a:off x="10208352" y="3962400"/>
            <a:ext cx="3958829" cy="3958829"/>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1" name="Google Shape;181;p28"/>
          <p:cNvSpPr/>
          <p:nvPr/>
        </p:nvSpPr>
        <p:spPr>
          <a:xfrm>
            <a:off x="10208352" y="8153400"/>
            <a:ext cx="3958829" cy="3958829"/>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2" name="Google Shape;182;p28"/>
          <p:cNvSpPr/>
          <p:nvPr/>
        </p:nvSpPr>
        <p:spPr>
          <a:xfrm>
            <a:off x="12316552" y="6070600"/>
            <a:ext cx="3958829" cy="3958829"/>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3" name="Google Shape;183;p28"/>
          <p:cNvSpPr/>
          <p:nvPr/>
        </p:nvSpPr>
        <p:spPr>
          <a:xfrm>
            <a:off x="8108619" y="6070600"/>
            <a:ext cx="3958829" cy="3958829"/>
          </a:xfrm>
          <a:custGeom>
            <a:rect b="b" l="l" r="r" t="t"/>
            <a:pathLst>
              <a:path extrusionOk="0" h="21600" w="21600">
                <a:moveTo>
                  <a:pt x="0" y="10800"/>
                </a:moveTo>
                <a:lnTo>
                  <a:pt x="10800" y="21600"/>
                </a:lnTo>
                <a:lnTo>
                  <a:pt x="21600" y="10800"/>
                </a:lnTo>
                <a:lnTo>
                  <a:pt x="10800" y="0"/>
                </a:lnTo>
                <a:close/>
              </a:path>
            </a:pathLst>
          </a:cu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84" name="Google Shape;184;p28"/>
          <p:cNvPicPr preferRelativeResize="0"/>
          <p:nvPr/>
        </p:nvPicPr>
        <p:blipFill rotWithShape="1">
          <a:blip r:embed="rId3">
            <a:alphaModFix/>
          </a:blip>
          <a:srcRect b="0" l="0" r="0" t="0"/>
          <a:stretch/>
        </p:blipFill>
        <p:spPr>
          <a:xfrm>
            <a:off x="11498281" y="5176823"/>
            <a:ext cx="1387438" cy="1529982"/>
          </a:xfrm>
          <a:prstGeom prst="rect">
            <a:avLst/>
          </a:prstGeom>
          <a:noFill/>
          <a:ln>
            <a:noFill/>
          </a:ln>
        </p:spPr>
      </p:pic>
      <p:pic>
        <p:nvPicPr>
          <p:cNvPr id="185" name="Google Shape;185;p28"/>
          <p:cNvPicPr preferRelativeResize="0"/>
          <p:nvPr/>
        </p:nvPicPr>
        <p:blipFill rotWithShape="1">
          <a:blip r:embed="rId4">
            <a:alphaModFix/>
          </a:blip>
          <a:srcRect b="0" l="0" r="0" t="0"/>
          <a:stretch/>
        </p:blipFill>
        <p:spPr>
          <a:xfrm>
            <a:off x="9575063" y="7291487"/>
            <a:ext cx="1025941" cy="1517054"/>
          </a:xfrm>
          <a:prstGeom prst="rect">
            <a:avLst/>
          </a:prstGeom>
          <a:noFill/>
          <a:ln>
            <a:noFill/>
          </a:ln>
        </p:spPr>
      </p:pic>
      <p:pic>
        <p:nvPicPr>
          <p:cNvPr id="186" name="Google Shape;186;p28"/>
          <p:cNvPicPr preferRelativeResize="0"/>
          <p:nvPr/>
        </p:nvPicPr>
        <p:blipFill rotWithShape="1">
          <a:blip r:embed="rId5">
            <a:alphaModFix/>
          </a:blip>
          <a:srcRect b="0" l="0" r="0" t="0"/>
          <a:stretch/>
        </p:blipFill>
        <p:spPr>
          <a:xfrm>
            <a:off x="14078480" y="6994561"/>
            <a:ext cx="434976" cy="2110906"/>
          </a:xfrm>
          <a:prstGeom prst="rect">
            <a:avLst/>
          </a:prstGeom>
          <a:noFill/>
          <a:ln>
            <a:noFill/>
          </a:ln>
        </p:spPr>
      </p:pic>
      <p:pic>
        <p:nvPicPr>
          <p:cNvPr id="187" name="Google Shape;187;p28"/>
          <p:cNvPicPr preferRelativeResize="0"/>
          <p:nvPr/>
        </p:nvPicPr>
        <p:blipFill rotWithShape="1">
          <a:blip r:embed="rId6">
            <a:alphaModFix/>
          </a:blip>
          <a:srcRect b="0" l="0" r="0" t="0"/>
          <a:stretch/>
        </p:blipFill>
        <p:spPr>
          <a:xfrm>
            <a:off x="11561370" y="9454408"/>
            <a:ext cx="1261260" cy="1356812"/>
          </a:xfrm>
          <a:prstGeom prst="rect">
            <a:avLst/>
          </a:prstGeom>
          <a:noFill/>
          <a:ln>
            <a:noFill/>
          </a:ln>
        </p:spPr>
      </p:pic>
      <p:sp>
        <p:nvSpPr>
          <p:cNvPr id="188" name="Google Shape;188;p28"/>
          <p:cNvSpPr/>
          <p:nvPr/>
        </p:nvSpPr>
        <p:spPr>
          <a:xfrm>
            <a:off x="7490569" y="1610419"/>
            <a:ext cx="9402862" cy="1833762"/>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9" name="Google Shape;189;p28"/>
          <p:cNvSpPr/>
          <p:nvPr/>
        </p:nvSpPr>
        <p:spPr>
          <a:xfrm>
            <a:off x="8399180" y="2025651"/>
            <a:ext cx="7585640" cy="100329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WHAT WE OFFER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29"/>
          <p:cNvPicPr preferRelativeResize="0"/>
          <p:nvPr/>
        </p:nvPicPr>
        <p:blipFill rotWithShape="1">
          <a:blip r:embed="rId3">
            <a:alphaModFix/>
          </a:blip>
          <a:srcRect b="1796" l="32182" r="25461" t="2417"/>
          <a:stretch/>
        </p:blipFill>
        <p:spPr>
          <a:xfrm>
            <a:off x="1673076" y="1549399"/>
            <a:ext cx="6978055" cy="10520662"/>
          </a:xfrm>
          <a:prstGeom prst="rect">
            <a:avLst/>
          </a:prstGeom>
          <a:noFill/>
          <a:ln>
            <a:noFill/>
          </a:ln>
        </p:spPr>
      </p:pic>
      <p:pic>
        <p:nvPicPr>
          <p:cNvPr id="195" name="Google Shape;195;p29"/>
          <p:cNvPicPr preferRelativeResize="0"/>
          <p:nvPr/>
        </p:nvPicPr>
        <p:blipFill rotWithShape="1">
          <a:blip r:embed="rId4">
            <a:alphaModFix/>
          </a:blip>
          <a:srcRect b="23483" l="2286" r="2285" t="32369"/>
          <a:stretch/>
        </p:blipFill>
        <p:spPr>
          <a:xfrm>
            <a:off x="9145934" y="7065962"/>
            <a:ext cx="13488194" cy="5004099"/>
          </a:xfrm>
          <a:prstGeom prst="rect">
            <a:avLst/>
          </a:prstGeom>
          <a:noFill/>
          <a:ln>
            <a:noFill/>
          </a:ln>
        </p:spPr>
      </p:pic>
      <p:sp>
        <p:nvSpPr>
          <p:cNvPr id="196" name="Google Shape;196;p29"/>
          <p:cNvSpPr/>
          <p:nvPr/>
        </p:nvSpPr>
        <p:spPr>
          <a:xfrm>
            <a:off x="9145934" y="1535756"/>
            <a:ext cx="4166197" cy="5004099"/>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97" name="Google Shape;197;p29"/>
          <p:cNvPicPr preferRelativeResize="0"/>
          <p:nvPr/>
        </p:nvPicPr>
        <p:blipFill rotWithShape="1">
          <a:blip r:embed="rId5">
            <a:alphaModFix/>
          </a:blip>
          <a:srcRect b="2271" l="36900" r="12856" t="7206"/>
          <a:stretch/>
        </p:blipFill>
        <p:spPr>
          <a:xfrm>
            <a:off x="13806933" y="1535756"/>
            <a:ext cx="4166197" cy="5004099"/>
          </a:xfrm>
          <a:prstGeom prst="rect">
            <a:avLst/>
          </a:prstGeom>
          <a:noFill/>
          <a:ln>
            <a:noFill/>
          </a:ln>
        </p:spPr>
      </p:pic>
      <p:pic>
        <p:nvPicPr>
          <p:cNvPr id="198" name="Google Shape;198;p29"/>
          <p:cNvPicPr preferRelativeResize="0"/>
          <p:nvPr/>
        </p:nvPicPr>
        <p:blipFill rotWithShape="1">
          <a:blip r:embed="rId6">
            <a:alphaModFix/>
          </a:blip>
          <a:srcRect b="4274" l="4528" r="45268" t="5276"/>
          <a:stretch/>
        </p:blipFill>
        <p:spPr>
          <a:xfrm>
            <a:off x="18467933" y="1535756"/>
            <a:ext cx="4166196" cy="5004099"/>
          </a:xfrm>
          <a:prstGeom prst="rect">
            <a:avLst/>
          </a:prstGeom>
          <a:noFill/>
          <a:ln>
            <a:noFill/>
          </a:ln>
        </p:spPr>
      </p:pic>
      <p:sp>
        <p:nvSpPr>
          <p:cNvPr id="199" name="Google Shape;199;p29"/>
          <p:cNvSpPr/>
          <p:nvPr/>
        </p:nvSpPr>
        <p:spPr>
          <a:xfrm>
            <a:off x="8189927" y="3282157"/>
            <a:ext cx="6078210" cy="196849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IMAGE</a:t>
            </a:r>
            <a:endParaRPr/>
          </a:p>
          <a:p>
            <a:pPr indent="0" lvl="0" marL="0" marR="0" rtl="0" algn="ctr">
              <a:lnSpc>
                <a:spcPct val="10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GALLERY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0"/>
          <p:cNvSpPr/>
          <p:nvPr/>
        </p:nvSpPr>
        <p:spPr>
          <a:xfrm>
            <a:off x="16412766" y="10110538"/>
            <a:ext cx="5731670" cy="862010"/>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5" name="Google Shape;205;p30"/>
          <p:cNvSpPr/>
          <p:nvPr/>
        </p:nvSpPr>
        <p:spPr>
          <a:xfrm>
            <a:off x="9503965" y="10110538"/>
            <a:ext cx="5731670" cy="862010"/>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6" name="Google Shape;206;p30"/>
          <p:cNvSpPr/>
          <p:nvPr/>
        </p:nvSpPr>
        <p:spPr>
          <a:xfrm>
            <a:off x="2591408" y="10110538"/>
            <a:ext cx="5731670" cy="862010"/>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7" name="Google Shape;207;p30"/>
          <p:cNvSpPr/>
          <p:nvPr/>
        </p:nvSpPr>
        <p:spPr>
          <a:xfrm>
            <a:off x="9370561" y="10224792"/>
            <a:ext cx="5998478"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FFFFFF"/>
              </a:buClr>
              <a:buSzPts val="3300"/>
              <a:buFont typeface="Roboto"/>
              <a:buNone/>
            </a:pPr>
            <a:r>
              <a:rPr b="1" i="0" lang="en-US" sz="3300" u="none" cap="none" strike="noStrike">
                <a:solidFill>
                  <a:srgbClr val="FFFFFF"/>
                </a:solidFill>
                <a:latin typeface="Roboto"/>
                <a:ea typeface="Roboto"/>
                <a:cs typeface="Roboto"/>
                <a:sym typeface="Roboto"/>
              </a:rPr>
              <a:t>Ashley Love</a:t>
            </a:r>
            <a:endParaRPr/>
          </a:p>
          <a:p>
            <a:pPr indent="0" lvl="0" marL="0" marR="0" rtl="0" algn="ctr">
              <a:lnSpc>
                <a:spcPct val="200000"/>
              </a:lnSpc>
              <a:spcBef>
                <a:spcPts val="0"/>
              </a:spcBef>
              <a:spcAft>
                <a:spcPts val="0"/>
              </a:spcAft>
              <a:buClr>
                <a:srgbClr val="000000"/>
              </a:buClr>
              <a:buSzPts val="2500"/>
              <a:buFont typeface="Roboto"/>
              <a:buNone/>
            </a:pPr>
            <a:r>
              <a:rPr b="0" i="1" lang="en-US" sz="2500" u="none" cap="none" strike="noStrike">
                <a:solidFill>
                  <a:srgbClr val="000000"/>
                </a:solidFill>
                <a:latin typeface="Roboto"/>
                <a:ea typeface="Roboto"/>
                <a:cs typeface="Roboto"/>
                <a:sym typeface="Roboto"/>
              </a:rPr>
              <a:t>Chief Operating Officer</a:t>
            </a:r>
            <a:endParaRPr/>
          </a:p>
        </p:txBody>
      </p:sp>
      <p:sp>
        <p:nvSpPr>
          <p:cNvPr id="208" name="Google Shape;208;p30"/>
          <p:cNvSpPr/>
          <p:nvPr/>
        </p:nvSpPr>
        <p:spPr>
          <a:xfrm>
            <a:off x="16495163" y="10224792"/>
            <a:ext cx="5566876"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FFFFFF"/>
              </a:buClr>
              <a:buSzPts val="3300"/>
              <a:buFont typeface="Roboto"/>
              <a:buNone/>
            </a:pPr>
            <a:r>
              <a:rPr b="1" i="0" lang="en-US" sz="3300" u="none" cap="none" strike="noStrike">
                <a:solidFill>
                  <a:srgbClr val="FFFFFF"/>
                </a:solidFill>
                <a:latin typeface="Roboto"/>
                <a:ea typeface="Roboto"/>
                <a:cs typeface="Roboto"/>
                <a:sym typeface="Roboto"/>
              </a:rPr>
              <a:t>Lance Peterson</a:t>
            </a:r>
            <a:endParaRPr/>
          </a:p>
          <a:p>
            <a:pPr indent="0" lvl="0" marL="0" marR="0" rtl="0" algn="ctr">
              <a:lnSpc>
                <a:spcPct val="200000"/>
              </a:lnSpc>
              <a:spcBef>
                <a:spcPts val="0"/>
              </a:spcBef>
              <a:spcAft>
                <a:spcPts val="0"/>
              </a:spcAft>
              <a:buClr>
                <a:srgbClr val="000000"/>
              </a:buClr>
              <a:buSzPts val="2500"/>
              <a:buFont typeface="Roboto"/>
              <a:buNone/>
            </a:pPr>
            <a:r>
              <a:rPr b="0" i="1" lang="en-US" sz="2500" u="none" cap="none" strike="noStrike">
                <a:solidFill>
                  <a:srgbClr val="000000"/>
                </a:solidFill>
                <a:latin typeface="Roboto"/>
                <a:ea typeface="Roboto"/>
                <a:cs typeface="Roboto"/>
                <a:sym typeface="Roboto"/>
              </a:rPr>
              <a:t>Marketing Manager</a:t>
            </a:r>
            <a:endParaRPr/>
          </a:p>
        </p:txBody>
      </p:sp>
      <p:sp>
        <p:nvSpPr>
          <p:cNvPr id="209" name="Google Shape;209;p30"/>
          <p:cNvSpPr/>
          <p:nvPr/>
        </p:nvSpPr>
        <p:spPr>
          <a:xfrm>
            <a:off x="2677562" y="10224792"/>
            <a:ext cx="5566876"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FFFFFF"/>
              </a:buClr>
              <a:buSzPts val="3300"/>
              <a:buFont typeface="Roboto"/>
              <a:buNone/>
            </a:pPr>
            <a:r>
              <a:rPr b="1" i="0" lang="en-US" sz="3300" u="none" cap="none" strike="noStrike">
                <a:solidFill>
                  <a:srgbClr val="FFFFFF"/>
                </a:solidFill>
                <a:latin typeface="Roboto"/>
                <a:ea typeface="Roboto"/>
                <a:cs typeface="Roboto"/>
                <a:sym typeface="Roboto"/>
              </a:rPr>
              <a:t>Jeremy Stockton</a:t>
            </a:r>
            <a:endParaRPr/>
          </a:p>
          <a:p>
            <a:pPr indent="0" lvl="0" marL="0" marR="0" rtl="0" algn="ctr">
              <a:lnSpc>
                <a:spcPct val="200000"/>
              </a:lnSpc>
              <a:spcBef>
                <a:spcPts val="0"/>
              </a:spcBef>
              <a:spcAft>
                <a:spcPts val="0"/>
              </a:spcAft>
              <a:buClr>
                <a:srgbClr val="000000"/>
              </a:buClr>
              <a:buSzPts val="2500"/>
              <a:buFont typeface="Roboto"/>
              <a:buNone/>
            </a:pPr>
            <a:r>
              <a:rPr b="0" i="1" lang="en-US" sz="2500" u="none" cap="none" strike="noStrike">
                <a:solidFill>
                  <a:srgbClr val="000000"/>
                </a:solidFill>
                <a:latin typeface="Roboto"/>
                <a:ea typeface="Roboto"/>
                <a:cs typeface="Roboto"/>
                <a:sym typeface="Roboto"/>
              </a:rPr>
              <a:t>Chairman &amp; Chief Executive Officer</a:t>
            </a:r>
            <a:endParaRPr/>
          </a:p>
        </p:txBody>
      </p:sp>
      <p:sp>
        <p:nvSpPr>
          <p:cNvPr id="210" name="Google Shape;210;p30"/>
          <p:cNvSpPr/>
          <p:nvPr/>
        </p:nvSpPr>
        <p:spPr>
          <a:xfrm>
            <a:off x="8571721" y="1997473"/>
            <a:ext cx="7596158"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THE MANAGEMENT</a:t>
            </a:r>
            <a:endParaRPr/>
          </a:p>
        </p:txBody>
      </p:sp>
      <p:pic>
        <p:nvPicPr>
          <p:cNvPr id="211" name="Google Shape;211;p30"/>
          <p:cNvPicPr preferRelativeResize="0"/>
          <p:nvPr/>
        </p:nvPicPr>
        <p:blipFill rotWithShape="1">
          <a:blip r:embed="rId3">
            <a:alphaModFix/>
          </a:blip>
          <a:srcRect b="30600" l="7136" r="2532" t="4305"/>
          <a:stretch/>
        </p:blipFill>
        <p:spPr>
          <a:xfrm>
            <a:off x="2595215" y="4104530"/>
            <a:ext cx="5731570" cy="5506939"/>
          </a:xfrm>
          <a:prstGeom prst="rect">
            <a:avLst/>
          </a:prstGeom>
          <a:noFill/>
          <a:ln>
            <a:noFill/>
          </a:ln>
        </p:spPr>
      </p:pic>
      <p:pic>
        <p:nvPicPr>
          <p:cNvPr id="212" name="Google Shape;212;p30"/>
          <p:cNvPicPr preferRelativeResize="0"/>
          <p:nvPr/>
        </p:nvPicPr>
        <p:blipFill rotWithShape="1">
          <a:blip r:embed="rId4">
            <a:alphaModFix/>
          </a:blip>
          <a:srcRect b="28350" l="42349" r="12813" t="7109"/>
          <a:stretch/>
        </p:blipFill>
        <p:spPr>
          <a:xfrm>
            <a:off x="9504015" y="4104530"/>
            <a:ext cx="5731570" cy="5506940"/>
          </a:xfrm>
          <a:prstGeom prst="rect">
            <a:avLst/>
          </a:prstGeom>
          <a:noFill/>
          <a:ln>
            <a:noFill/>
          </a:ln>
        </p:spPr>
      </p:pic>
      <p:pic>
        <p:nvPicPr>
          <p:cNvPr id="213" name="Google Shape;213;p30"/>
          <p:cNvPicPr preferRelativeResize="0"/>
          <p:nvPr/>
        </p:nvPicPr>
        <p:blipFill rotWithShape="1">
          <a:blip r:embed="rId5">
            <a:alphaModFix/>
          </a:blip>
          <a:srcRect b="31812" l="33615" r="25679" t="9515"/>
          <a:stretch/>
        </p:blipFill>
        <p:spPr>
          <a:xfrm>
            <a:off x="16412816" y="4104530"/>
            <a:ext cx="5731570" cy="55069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Google Shape;218;p31"/>
          <p:cNvPicPr preferRelativeResize="0"/>
          <p:nvPr/>
        </p:nvPicPr>
        <p:blipFill rotWithShape="1">
          <a:blip r:embed="rId3">
            <a:alphaModFix/>
          </a:blip>
          <a:srcRect b="2069" l="19006" r="11929" t="2069"/>
          <a:stretch/>
        </p:blipFill>
        <p:spPr>
          <a:xfrm>
            <a:off x="11449347" y="1625600"/>
            <a:ext cx="11309053" cy="10464800"/>
          </a:xfrm>
          <a:prstGeom prst="rect">
            <a:avLst/>
          </a:prstGeom>
          <a:noFill/>
          <a:ln>
            <a:noFill/>
          </a:ln>
        </p:spPr>
      </p:pic>
      <p:sp>
        <p:nvSpPr>
          <p:cNvPr id="219" name="Google Shape;219;p31"/>
          <p:cNvSpPr/>
          <p:nvPr/>
        </p:nvSpPr>
        <p:spPr>
          <a:xfrm>
            <a:off x="7319317" y="4121426"/>
            <a:ext cx="7178790" cy="6125353"/>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0" name="Google Shape;220;p31"/>
          <p:cNvSpPr/>
          <p:nvPr/>
        </p:nvSpPr>
        <p:spPr>
          <a:xfrm>
            <a:off x="5941916" y="8417878"/>
            <a:ext cx="9933593" cy="1045844"/>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+76 37368 8728</a:t>
            </a:r>
            <a:endParaRPr/>
          </a:p>
          <a:p>
            <a:pPr indent="0" lvl="0" marL="0" marR="0" rtl="0" algn="ctr">
              <a:lnSpc>
                <a:spcPct val="150000"/>
              </a:lnSpc>
              <a:spcBef>
                <a:spcPts val="0"/>
              </a:spcBef>
              <a:spcAft>
                <a:spcPts val="0"/>
              </a:spcAft>
              <a:buClr>
                <a:srgbClr val="FFFFFF"/>
              </a:buClr>
              <a:buSzPts val="2100"/>
              <a:buFont typeface="Poppins"/>
              <a:buNone/>
            </a:pPr>
            <a:r>
              <a:rPr b="0" i="0" lang="en-US" sz="2100" u="sng" cap="none" strike="noStrike">
                <a:solidFill>
                  <a:srgbClr val="FFFFFF"/>
                </a:solidFill>
                <a:latin typeface="Poppins"/>
                <a:ea typeface="Poppins"/>
                <a:cs typeface="Poppins"/>
                <a:sym typeface="Poppins"/>
              </a:rPr>
              <a:t>sw@dental.com</a:t>
            </a:r>
            <a:endParaRPr b="1" i="0" sz="3000" u="sng" cap="none" strike="noStrike">
              <a:solidFill>
                <a:srgbClr val="000000"/>
              </a:solidFill>
              <a:latin typeface="Helvetica Neue"/>
              <a:ea typeface="Helvetica Neue"/>
              <a:cs typeface="Helvetica Neue"/>
              <a:sym typeface="Helvetica Neue"/>
              <a:hlinkClick r:id="rId4"/>
            </a:endParaRPr>
          </a:p>
        </p:txBody>
      </p:sp>
      <p:sp>
        <p:nvSpPr>
          <p:cNvPr id="221" name="Google Shape;221;p31"/>
          <p:cNvSpPr/>
          <p:nvPr/>
        </p:nvSpPr>
        <p:spPr>
          <a:xfrm>
            <a:off x="7128543" y="7294920"/>
            <a:ext cx="7560339"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25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THANK YOU!</a:t>
            </a:r>
            <a:endParaRPr/>
          </a:p>
        </p:txBody>
      </p:sp>
      <p:pic>
        <p:nvPicPr>
          <p:cNvPr id="222" name="Google Shape;222;p31"/>
          <p:cNvPicPr preferRelativeResize="0"/>
          <p:nvPr/>
        </p:nvPicPr>
        <p:blipFill rotWithShape="1">
          <a:blip r:embed="rId5">
            <a:alphaModFix/>
          </a:blip>
          <a:srcRect b="0" l="0" r="0" t="0"/>
          <a:stretch/>
        </p:blipFill>
        <p:spPr>
          <a:xfrm>
            <a:off x="10053061" y="5136985"/>
            <a:ext cx="1711302" cy="1657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b="784" l="15388" r="22029" t="5339"/>
          <a:stretch/>
        </p:blipFill>
        <p:spPr>
          <a:xfrm>
            <a:off x="1600200" y="1600200"/>
            <a:ext cx="10515601" cy="10515601"/>
          </a:xfrm>
          <a:prstGeom prst="rect">
            <a:avLst/>
          </a:prstGeom>
          <a:noFill/>
          <a:ln>
            <a:noFill/>
          </a:ln>
        </p:spPr>
      </p:pic>
      <p:sp>
        <p:nvSpPr>
          <p:cNvPr id="71" name="Google Shape;71;p15"/>
          <p:cNvSpPr/>
          <p:nvPr/>
        </p:nvSpPr>
        <p:spPr>
          <a:xfrm>
            <a:off x="7857132" y="5213746"/>
            <a:ext cx="8669736" cy="3288508"/>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2" name="Google Shape;72;p15"/>
          <p:cNvSpPr/>
          <p:nvPr/>
        </p:nvSpPr>
        <p:spPr>
          <a:xfrm>
            <a:off x="6703822" y="5956399"/>
            <a:ext cx="10976356" cy="1803202"/>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8786"/>
              <a:buFont typeface="Poppins"/>
              <a:buNone/>
            </a:pPr>
            <a:r>
              <a:rPr b="1" i="0" lang="en-US" sz="8786" u="none" cap="none" strike="noStrike">
                <a:solidFill>
                  <a:srgbClr val="FFFFFF"/>
                </a:solidFill>
                <a:latin typeface="Poppins"/>
                <a:ea typeface="Poppins"/>
                <a:cs typeface="Poppins"/>
                <a:sym typeface="Poppins"/>
              </a:rPr>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p:nvPr/>
        </p:nvSpPr>
        <p:spPr>
          <a:xfrm>
            <a:off x="2586037" y="5687045"/>
            <a:ext cx="9023856" cy="3354700"/>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annual outreach event will be held at 56th Street on February 14, 2022 from 9am to 6pm. Tickets start at $30 which includes dental cleaning, dental check-up, tooth extraction and a free toothbrush and toothpaste. Profits accumulated from this event will be donated for the renovation of Save Earth Foundation’s office and system upgrade.</a:t>
            </a:r>
            <a:endParaRPr/>
          </a:p>
        </p:txBody>
      </p:sp>
      <p:sp>
        <p:nvSpPr>
          <p:cNvPr id="78" name="Google Shape;78;p16"/>
          <p:cNvSpPr/>
          <p:nvPr/>
        </p:nvSpPr>
        <p:spPr>
          <a:xfrm>
            <a:off x="2574052" y="3511551"/>
            <a:ext cx="13155285" cy="1003298"/>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DENTAL OUTREACH</a:t>
            </a:r>
            <a:endParaRPr/>
          </a:p>
        </p:txBody>
      </p:sp>
      <p:sp>
        <p:nvSpPr>
          <p:cNvPr id="79" name="Google Shape;79;p16"/>
          <p:cNvSpPr/>
          <p:nvPr/>
        </p:nvSpPr>
        <p:spPr>
          <a:xfrm>
            <a:off x="13340452" y="3079000"/>
            <a:ext cx="10159912" cy="7558000"/>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80" name="Google Shape;80;p16"/>
          <p:cNvPicPr preferRelativeResize="0"/>
          <p:nvPr/>
        </p:nvPicPr>
        <p:blipFill rotWithShape="1">
          <a:blip r:embed="rId3">
            <a:alphaModFix/>
          </a:blip>
          <a:srcRect b="6997" l="27176" r="27175" t="3683"/>
          <a:stretch/>
        </p:blipFill>
        <p:spPr>
          <a:xfrm>
            <a:off x="14681198" y="1992510"/>
            <a:ext cx="7478416" cy="97309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7"/>
          <p:cNvSpPr/>
          <p:nvPr/>
        </p:nvSpPr>
        <p:spPr>
          <a:xfrm>
            <a:off x="2142132" y="1784746"/>
            <a:ext cx="2128441" cy="10146508"/>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17"/>
          <p:cNvSpPr/>
          <p:nvPr/>
        </p:nvSpPr>
        <p:spPr>
          <a:xfrm>
            <a:off x="12880375" y="5723677"/>
            <a:ext cx="8720544" cy="5663557"/>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one day event will be held at the Grand Convention Hall on March 16, 2023 from 9am to 6pm. Tickets start at $35 and will entitle all attendees to dental cleaning, dental check-up, free dental kit and also include up to 30% off on selected dental package. 60% of the accumulated profits from this event will be utilized for the renovation of the London Kids Charity Foundation’s office.</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The remaining 30% will be used for Sparkling White Dental Hospital office renovation and equipment upgrade.</a:t>
            </a:r>
            <a:endParaRPr/>
          </a:p>
        </p:txBody>
      </p:sp>
      <p:sp>
        <p:nvSpPr>
          <p:cNvPr id="87" name="Google Shape;87;p17"/>
          <p:cNvSpPr/>
          <p:nvPr/>
        </p:nvSpPr>
        <p:spPr>
          <a:xfrm rot="-5400000">
            <a:off x="-1885638" y="6403976"/>
            <a:ext cx="10183981" cy="90804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4500"/>
              <a:buFont typeface="Poppins"/>
              <a:buNone/>
            </a:pPr>
            <a:r>
              <a:rPr b="1" i="0" lang="en-US" sz="4500" u="none" cap="none" strike="noStrike">
                <a:solidFill>
                  <a:srgbClr val="FFFFFF"/>
                </a:solidFill>
                <a:latin typeface="Poppins"/>
                <a:ea typeface="Poppins"/>
                <a:cs typeface="Poppins"/>
                <a:sym typeface="Poppins"/>
              </a:rPr>
              <a:t>DENTURES FOR EVERYONE</a:t>
            </a:r>
            <a:endParaRPr/>
          </a:p>
        </p:txBody>
      </p:sp>
      <p:pic>
        <p:nvPicPr>
          <p:cNvPr id="88" name="Google Shape;88;p17"/>
          <p:cNvPicPr preferRelativeResize="0"/>
          <p:nvPr/>
        </p:nvPicPr>
        <p:blipFill rotWithShape="1">
          <a:blip r:embed="rId3">
            <a:alphaModFix/>
          </a:blip>
          <a:srcRect b="1677" l="26068" r="28637" t="2487"/>
          <a:stretch/>
        </p:blipFill>
        <p:spPr>
          <a:xfrm>
            <a:off x="5028006" y="1854200"/>
            <a:ext cx="7094737" cy="10007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3">
            <a:alphaModFix/>
          </a:blip>
          <a:srcRect b="29735" l="450" r="1083" t="26634"/>
          <a:stretch/>
        </p:blipFill>
        <p:spPr>
          <a:xfrm>
            <a:off x="1498600" y="1701799"/>
            <a:ext cx="21250276" cy="6277373"/>
          </a:xfrm>
          <a:prstGeom prst="rect">
            <a:avLst/>
          </a:prstGeom>
          <a:noFill/>
          <a:ln>
            <a:noFill/>
          </a:ln>
        </p:spPr>
      </p:pic>
      <p:sp>
        <p:nvSpPr>
          <p:cNvPr id="94" name="Google Shape;94;p18"/>
          <p:cNvSpPr/>
          <p:nvPr/>
        </p:nvSpPr>
        <p:spPr>
          <a:xfrm>
            <a:off x="6262141" y="6608167"/>
            <a:ext cx="11723192" cy="1373387"/>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5" name="Google Shape;95;p18"/>
          <p:cNvSpPr/>
          <p:nvPr/>
        </p:nvSpPr>
        <p:spPr>
          <a:xfrm>
            <a:off x="4708123" y="9032550"/>
            <a:ext cx="14967753" cy="2777486"/>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Staff members of the Sparkling White Dental Hospital will be having their monthly meeting at Genesis Restaurant on January 13, 2020 from 12pm to 6pm. This meeting is for the review and planning for the new set of rules and guidelines to be implemented strictly at the hospital this coming 2021. The meeting will also include forming and establishing new products and packages for future events.</a:t>
            </a:r>
            <a:endParaRPr/>
          </a:p>
        </p:txBody>
      </p:sp>
      <p:sp>
        <p:nvSpPr>
          <p:cNvPr id="96" name="Google Shape;96;p18"/>
          <p:cNvSpPr/>
          <p:nvPr/>
        </p:nvSpPr>
        <p:spPr>
          <a:xfrm>
            <a:off x="6737365" y="6793212"/>
            <a:ext cx="10909270"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MONTHLY STAFF MEETING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9"/>
          <p:cNvSpPr/>
          <p:nvPr/>
        </p:nvSpPr>
        <p:spPr>
          <a:xfrm>
            <a:off x="1486941" y="10667107"/>
            <a:ext cx="10411025" cy="1373387"/>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2" name="Google Shape;102;p19"/>
          <p:cNvSpPr/>
          <p:nvPr/>
        </p:nvSpPr>
        <p:spPr>
          <a:xfrm>
            <a:off x="12669837" y="5177820"/>
            <a:ext cx="10063768" cy="68179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Welcome to Sparkling White Dental Clinic.</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hospital exhibits the dedication and complete focus of our well trained dentists and staff members who dedicate their chosen profession in helping people solve their dental problems. Sparkling White Dental Clinic wouldn’t be the successful clinic it is today without our beloved and loyal clients and sponsors.</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The clinic’s first few years gave us challenges which tested our dedication, integrity, and honesty at times. Today, we consider those challenges as reminders of our strength that will always guide us in becoming the best and most reliable dental hospital in the country.</a:t>
            </a:r>
            <a:endParaRPr/>
          </a:p>
        </p:txBody>
      </p:sp>
      <p:sp>
        <p:nvSpPr>
          <p:cNvPr id="103" name="Google Shape;103;p19"/>
          <p:cNvSpPr/>
          <p:nvPr/>
        </p:nvSpPr>
        <p:spPr>
          <a:xfrm>
            <a:off x="2346142" y="11023600"/>
            <a:ext cx="8715940" cy="6604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600"/>
              <a:buFont typeface="Montserrat"/>
              <a:buNone/>
            </a:pPr>
            <a:r>
              <a:rPr b="1" i="0" lang="en-US" sz="3600" u="none" cap="none" strike="noStrike">
                <a:solidFill>
                  <a:srgbClr val="FFFFFF"/>
                </a:solidFill>
                <a:latin typeface="Montserrat"/>
                <a:ea typeface="Montserrat"/>
                <a:cs typeface="Montserrat"/>
                <a:sym typeface="Montserrat"/>
              </a:rPr>
              <a:t>Jeremy Stockton  |  Founder &amp; CEO</a:t>
            </a:r>
            <a:endParaRPr/>
          </a:p>
        </p:txBody>
      </p:sp>
      <p:pic>
        <p:nvPicPr>
          <p:cNvPr id="104" name="Google Shape;104;p19"/>
          <p:cNvPicPr preferRelativeResize="0"/>
          <p:nvPr/>
        </p:nvPicPr>
        <p:blipFill rotWithShape="1">
          <a:blip r:embed="rId3">
            <a:alphaModFix/>
          </a:blip>
          <a:srcRect b="6626" l="1160" r="29900" t="7620"/>
          <a:stretch/>
        </p:blipFill>
        <p:spPr>
          <a:xfrm>
            <a:off x="1498599" y="1676400"/>
            <a:ext cx="10411025" cy="86322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0"/>
          <p:cNvSpPr/>
          <p:nvPr/>
        </p:nvSpPr>
        <p:spPr>
          <a:xfrm>
            <a:off x="10538935" y="2698107"/>
            <a:ext cx="11636881" cy="2593972"/>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“Sparkling White Dental Clinic is a company that is passionate and determined in providing products and services geared towards those who are in need of reliable dental services.”</a:t>
            </a:r>
            <a:endParaRPr/>
          </a:p>
          <a:p>
            <a:pPr indent="0" lvl="0" marL="0" marR="0" rtl="0" algn="r">
              <a:lnSpc>
                <a:spcPct val="10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-Jeremy Stockton, 59, Founder &amp; CEO</a:t>
            </a:r>
            <a:endParaRPr/>
          </a:p>
        </p:txBody>
      </p:sp>
      <p:sp>
        <p:nvSpPr>
          <p:cNvPr id="110" name="Google Shape;110;p20"/>
          <p:cNvSpPr/>
          <p:nvPr/>
        </p:nvSpPr>
        <p:spPr>
          <a:xfrm>
            <a:off x="2280876" y="3167759"/>
            <a:ext cx="6155898"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CEO MESSAGE</a:t>
            </a:r>
            <a:endParaRPr/>
          </a:p>
        </p:txBody>
      </p:sp>
      <p:pic>
        <p:nvPicPr>
          <p:cNvPr id="111" name="Google Shape;111;p20"/>
          <p:cNvPicPr preferRelativeResize="0"/>
          <p:nvPr/>
        </p:nvPicPr>
        <p:blipFill rotWithShape="1">
          <a:blip r:embed="rId3">
            <a:alphaModFix/>
          </a:blip>
          <a:srcRect b="50140" l="9403" r="0" t="10415"/>
          <a:stretch/>
        </p:blipFill>
        <p:spPr>
          <a:xfrm>
            <a:off x="1574800" y="5930602"/>
            <a:ext cx="21134654" cy="6134398"/>
          </a:xfrm>
          <a:prstGeom prst="rect">
            <a:avLst/>
          </a:prstGeom>
          <a:noFill/>
          <a:ln>
            <a:noFill/>
          </a:ln>
        </p:spPr>
      </p:pic>
      <p:cxnSp>
        <p:nvCxnSpPr>
          <p:cNvPr id="112" name="Google Shape;112;p20"/>
          <p:cNvCxnSpPr/>
          <p:nvPr/>
        </p:nvCxnSpPr>
        <p:spPr>
          <a:xfrm flipH="1" rot="10800000">
            <a:off x="9373554" y="2046735"/>
            <a:ext cx="1" cy="3245344"/>
          </a:xfrm>
          <a:prstGeom prst="straightConnector1">
            <a:avLst/>
          </a:prstGeom>
          <a:noFill/>
          <a:ln cap="flat" cmpd="sng" w="76200">
            <a:solidFill>
              <a:srgbClr val="55C1FF"/>
            </a:solidFill>
            <a:prstDash val="solid"/>
            <a:miter lim="4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1"/>
          <p:cNvSpPr/>
          <p:nvPr/>
        </p:nvSpPr>
        <p:spPr>
          <a:xfrm>
            <a:off x="9355380" y="7249431"/>
            <a:ext cx="5673240" cy="3931915"/>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Tickets start at $30 which includes dental cleaning, dental check-up, tooth extraction and a free toothbrush and toothpaste. Profits accumulated from this event will be donated for the renovation of Save Earth Foundation’s office and system upgrade.</a:t>
            </a:r>
            <a:endParaRPr/>
          </a:p>
        </p:txBody>
      </p:sp>
      <p:sp>
        <p:nvSpPr>
          <p:cNvPr id="118" name="Google Shape;118;p21"/>
          <p:cNvSpPr/>
          <p:nvPr/>
        </p:nvSpPr>
        <p:spPr>
          <a:xfrm>
            <a:off x="9355380" y="3367038"/>
            <a:ext cx="5673240" cy="2197101"/>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DENTAL OUTREACH</a:t>
            </a:r>
            <a:endParaRPr/>
          </a:p>
          <a:p>
            <a:pPr indent="0" lvl="0" marL="0" marR="0" rtl="0" algn="ctr">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56th Street</a:t>
            </a:r>
            <a:endParaRPr/>
          </a:p>
          <a:p>
            <a:pPr indent="0" lvl="0" marL="0" marR="0" rtl="0" algn="ctr">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February 14, 2022</a:t>
            </a:r>
            <a:endParaRPr/>
          </a:p>
          <a:p>
            <a:pPr indent="0" lvl="0" marL="0" marR="0" rtl="0" algn="ctr">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9am to 6pm</a:t>
            </a:r>
            <a:endParaRPr/>
          </a:p>
        </p:txBody>
      </p:sp>
      <p:pic>
        <p:nvPicPr>
          <p:cNvPr id="119" name="Google Shape;119;p21"/>
          <p:cNvPicPr preferRelativeResize="0"/>
          <p:nvPr/>
        </p:nvPicPr>
        <p:blipFill rotWithShape="1">
          <a:blip r:embed="rId3">
            <a:alphaModFix/>
          </a:blip>
          <a:srcRect b="480" l="10616" r="57176" t="8279"/>
          <a:stretch/>
        </p:blipFill>
        <p:spPr>
          <a:xfrm>
            <a:off x="1600200" y="1625600"/>
            <a:ext cx="6806308" cy="10464800"/>
          </a:xfrm>
          <a:prstGeom prst="rect">
            <a:avLst/>
          </a:prstGeom>
          <a:noFill/>
          <a:ln>
            <a:noFill/>
          </a:ln>
        </p:spPr>
      </p:pic>
      <p:pic>
        <p:nvPicPr>
          <p:cNvPr id="120" name="Google Shape;120;p21"/>
          <p:cNvPicPr preferRelativeResize="0"/>
          <p:nvPr/>
        </p:nvPicPr>
        <p:blipFill rotWithShape="1">
          <a:blip r:embed="rId3">
            <a:alphaModFix/>
          </a:blip>
          <a:srcRect b="9171" l="42393" r="29693" t="11750"/>
          <a:stretch/>
        </p:blipFill>
        <p:spPr>
          <a:xfrm>
            <a:off x="15977494" y="1625599"/>
            <a:ext cx="6806308" cy="10464802"/>
          </a:xfrm>
          <a:prstGeom prst="rect">
            <a:avLst/>
          </a:prstGeom>
          <a:noFill/>
          <a:ln>
            <a:noFill/>
          </a:ln>
        </p:spPr>
      </p:pic>
      <p:cxnSp>
        <p:nvCxnSpPr>
          <p:cNvPr id="121" name="Google Shape;121;p21"/>
          <p:cNvCxnSpPr/>
          <p:nvPr/>
        </p:nvCxnSpPr>
        <p:spPr>
          <a:xfrm>
            <a:off x="10186354" y="6406785"/>
            <a:ext cx="4011292" cy="1"/>
          </a:xfrm>
          <a:prstGeom prst="straightConnector1">
            <a:avLst/>
          </a:prstGeom>
          <a:noFill/>
          <a:ln cap="flat" cmpd="sng" w="76200">
            <a:solidFill>
              <a:srgbClr val="55C1FF"/>
            </a:solidFill>
            <a:prstDash val="solid"/>
            <a:miter lim="4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pic>
        <p:nvPicPr>
          <p:cNvPr id="126" name="Google Shape;126;p22"/>
          <p:cNvPicPr preferRelativeResize="0"/>
          <p:nvPr/>
        </p:nvPicPr>
        <p:blipFill rotWithShape="1">
          <a:blip r:embed="rId3">
            <a:alphaModFix/>
          </a:blip>
          <a:srcRect b="7543" l="1131" r="1130" t="7543"/>
          <a:stretch/>
        </p:blipFill>
        <p:spPr>
          <a:xfrm>
            <a:off x="11334750" y="5499297"/>
            <a:ext cx="11423650" cy="6616504"/>
          </a:xfrm>
          <a:prstGeom prst="rect">
            <a:avLst/>
          </a:prstGeom>
          <a:noFill/>
          <a:ln>
            <a:noFill/>
          </a:ln>
        </p:spPr>
      </p:pic>
      <p:sp>
        <p:nvSpPr>
          <p:cNvPr id="127" name="Google Shape;127;p22"/>
          <p:cNvSpPr/>
          <p:nvPr/>
        </p:nvSpPr>
        <p:spPr>
          <a:xfrm>
            <a:off x="1628427" y="1610221"/>
            <a:ext cx="16428542" cy="7497366"/>
          </a:xfrm>
          <a:prstGeom prst="rect">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8" name="Google Shape;128;p22"/>
          <p:cNvSpPr/>
          <p:nvPr/>
        </p:nvSpPr>
        <p:spPr>
          <a:xfrm>
            <a:off x="12166599" y="5961558"/>
            <a:ext cx="5889031" cy="3144342"/>
          </a:xfrm>
          <a:prstGeom prst="rect">
            <a:avLst/>
          </a:prstGeom>
          <a:solidFill>
            <a:srgbClr val="55C1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9" name="Google Shape;129;p22"/>
          <p:cNvSpPr/>
          <p:nvPr/>
        </p:nvSpPr>
        <p:spPr>
          <a:xfrm>
            <a:off x="2722508" y="2848246"/>
            <a:ext cx="12845356" cy="27774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Tickets start at $35 and will entitle all attendees to dental cleaning, dental check-up, free dental kit and also include up to 30% off on selected dental package. 60% of the accumulated profits from this event will be utilized for the renovation of the London Kids Charity Foundation’s office. The remaining 30% will be used for Sparkling White Dental Hospital office renovation and equipment upgrade.</a:t>
            </a:r>
            <a:endParaRPr/>
          </a:p>
        </p:txBody>
      </p:sp>
      <p:sp>
        <p:nvSpPr>
          <p:cNvPr id="130" name="Google Shape;130;p22"/>
          <p:cNvSpPr/>
          <p:nvPr/>
        </p:nvSpPr>
        <p:spPr>
          <a:xfrm>
            <a:off x="12959551" y="6445249"/>
            <a:ext cx="4303128" cy="21971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DENTURES FOR EVERYONE</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Grand Convention Hall</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March 16, 2023</a:t>
            </a:r>
            <a:endParaRPr/>
          </a:p>
          <a:p>
            <a:pPr indent="0" lvl="0" marL="0" marR="0" rtl="0" algn="l">
              <a:lnSpc>
                <a:spcPct val="150000"/>
              </a:lnSpc>
              <a:spcBef>
                <a:spcPts val="0"/>
              </a:spcBef>
              <a:spcAft>
                <a:spcPts val="0"/>
              </a:spcAft>
              <a:buClr>
                <a:srgbClr val="FFFFFF"/>
              </a:buClr>
              <a:buSzPts val="2600"/>
              <a:buFont typeface="Roboto"/>
              <a:buNone/>
            </a:pPr>
            <a:r>
              <a:rPr b="1" i="0" lang="en-US" sz="2600" u="none" cap="none" strike="noStrike">
                <a:solidFill>
                  <a:srgbClr val="FFFFFF"/>
                </a:solidFill>
                <a:latin typeface="Roboto"/>
                <a:ea typeface="Roboto"/>
                <a:cs typeface="Roboto"/>
                <a:sym typeface="Roboto"/>
              </a:rPr>
              <a:t>9am to 6pm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