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858000" cy="9144000"/>
  <p:embeddedFontLst>
    <p:embeddedFont>
      <p:font typeface="Roboto Slab"/>
      <p:regular r:id="rId24"/>
      <p:bold r:id="rId25"/>
    </p:embeddedFont>
    <p:embeddedFont>
      <p:font typeface="Roboto Black"/>
      <p:bold r:id="rId26"/>
      <p:boldItalic r:id="rId27"/>
    </p:embeddedFont>
    <p:embeddedFont>
      <p:font typeface="Lato"/>
      <p:regular r:id="rId28"/>
      <p:bold r:id="rId29"/>
      <p:italic r:id="rId30"/>
      <p:boldItalic r:id="rId31"/>
    </p:embeddedFont>
    <p:embeddedFont>
      <p:font typeface="Roboto Light"/>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Slab-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lack-bold.fntdata"/><Relationship Id="rId25" Type="http://schemas.openxmlformats.org/officeDocument/2006/relationships/font" Target="fonts/RobotoSlab-bold.fntdata"/><Relationship Id="rId28" Type="http://schemas.openxmlformats.org/officeDocument/2006/relationships/font" Target="fonts/Lato-regular.fntdata"/><Relationship Id="rId27" Type="http://schemas.openxmlformats.org/officeDocument/2006/relationships/font" Target="fonts/RobotoBlack-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7.xml"/><Relationship Id="rId33" Type="http://schemas.openxmlformats.org/officeDocument/2006/relationships/font" Target="fonts/RobotoLight-bold.fntdata"/><Relationship Id="rId10" Type="http://schemas.openxmlformats.org/officeDocument/2006/relationships/slide" Target="slides/slide6.xml"/><Relationship Id="rId32" Type="http://schemas.openxmlformats.org/officeDocument/2006/relationships/font" Target="fonts/RobotoLight-regular.fntdata"/><Relationship Id="rId13" Type="http://schemas.openxmlformats.org/officeDocument/2006/relationships/slide" Target="slides/slide9.xml"/><Relationship Id="rId35" Type="http://schemas.openxmlformats.org/officeDocument/2006/relationships/font" Target="fonts/RobotoLight-boldItalic.fntdata"/><Relationship Id="rId12" Type="http://schemas.openxmlformats.org/officeDocument/2006/relationships/slide" Target="slides/slide8.xml"/><Relationship Id="rId34" Type="http://schemas.openxmlformats.org/officeDocument/2006/relationships/font" Target="fonts/RobotoLight-italic.fntdata"/><Relationship Id="rId15" Type="http://schemas.openxmlformats.org/officeDocument/2006/relationships/slide" Target="slides/slide11.xml"/><Relationship Id="rId37" Type="http://schemas.openxmlformats.org/officeDocument/2006/relationships/font" Target="fonts/OpenSans-bold.fntdata"/><Relationship Id="rId14" Type="http://schemas.openxmlformats.org/officeDocument/2006/relationships/slide" Target="slides/slide10.xml"/><Relationship Id="rId36" Type="http://schemas.openxmlformats.org/officeDocument/2006/relationships/font" Target="fonts/OpenSans-regular.fntdata"/><Relationship Id="rId17" Type="http://schemas.openxmlformats.org/officeDocument/2006/relationships/slide" Target="slides/slide13.xml"/><Relationship Id="rId39" Type="http://schemas.openxmlformats.org/officeDocument/2006/relationships/font" Target="fonts/OpenSans-boldItalic.fntdata"/><Relationship Id="rId16" Type="http://schemas.openxmlformats.org/officeDocument/2006/relationships/slide" Target="slides/slide12.xml"/><Relationship Id="rId38" Type="http://schemas.openxmlformats.org/officeDocument/2006/relationships/font" Target="fonts/OpenSans-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3" name="Shape 83"/>
        <p:cNvGrpSpPr/>
        <p:nvPr/>
      </p:nvGrpSpPr>
      <p:grpSpPr>
        <a:xfrm>
          <a:off x="0" y="0"/>
          <a:ext cx="0" cy="0"/>
          <a:chOff x="0" y="0"/>
          <a:chExt cx="0" cy="0"/>
        </a:xfrm>
      </p:grpSpPr>
      <p:sp>
        <p:nvSpPr>
          <p:cNvPr id="84" name="Google Shape;84;p13"/>
          <p:cNvSpPr/>
          <p:nvPr/>
        </p:nvSpPr>
        <p:spPr>
          <a:xfrm>
            <a:off x="5217459" y="3695344"/>
            <a:ext cx="3926541" cy="3162656"/>
          </a:xfrm>
          <a:prstGeom prst="triangle">
            <a:avLst>
              <a:gd fmla="val 100000" name="adj"/>
            </a:avLst>
          </a:prstGeom>
          <a:solidFill>
            <a:srgbClr val="C1D5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p:nvPr/>
        </p:nvSpPr>
        <p:spPr>
          <a:xfrm>
            <a:off x="578224" y="490818"/>
            <a:ext cx="7987553" cy="5876364"/>
          </a:xfrm>
          <a:prstGeom prst="rect">
            <a:avLst/>
          </a:prstGeom>
          <a:blipFill rotWithShape="1">
            <a:blip r:embed="rId3">
              <a:alphaModFix/>
            </a:blip>
            <a:stretch>
              <a:fillRect b="0" l="0" r="0" t="0"/>
            </a:stretch>
          </a:blip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3"/>
          <p:cNvSpPr/>
          <p:nvPr/>
        </p:nvSpPr>
        <p:spPr>
          <a:xfrm>
            <a:off x="578224" y="490818"/>
            <a:ext cx="7987553" cy="5876364"/>
          </a:xfrm>
          <a:prstGeom prst="rect">
            <a:avLst/>
          </a:prstGeom>
          <a:solidFill>
            <a:schemeClr val="dk1">
              <a:alpha val="49803"/>
            </a:schemeClr>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3"/>
          <p:cNvSpPr txBox="1"/>
          <p:nvPr/>
        </p:nvSpPr>
        <p:spPr>
          <a:xfrm>
            <a:off x="4185796" y="938106"/>
            <a:ext cx="4198924"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6600" u="none" cap="none" strike="noStrike">
                <a:solidFill>
                  <a:srgbClr val="C1D5D3"/>
                </a:solidFill>
                <a:latin typeface="Lato"/>
                <a:ea typeface="Lato"/>
                <a:cs typeface="Lato"/>
                <a:sym typeface="Lato"/>
              </a:rPr>
              <a:t>CREATIVE</a:t>
            </a:r>
            <a:endParaRPr b="1" sz="6600">
              <a:solidFill>
                <a:srgbClr val="C1D5D3"/>
              </a:solidFill>
              <a:latin typeface="Lato"/>
              <a:ea typeface="Lato"/>
              <a:cs typeface="Lato"/>
              <a:sym typeface="Lato"/>
            </a:endParaRPr>
          </a:p>
        </p:txBody>
      </p:sp>
      <p:sp>
        <p:nvSpPr>
          <p:cNvPr id="88" name="Google Shape;88;p13"/>
          <p:cNvSpPr txBox="1"/>
          <p:nvPr/>
        </p:nvSpPr>
        <p:spPr>
          <a:xfrm>
            <a:off x="5594314" y="1831471"/>
            <a:ext cx="2804920" cy="52322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2800">
                <a:solidFill>
                  <a:schemeClr val="lt1"/>
                </a:solidFill>
                <a:latin typeface="Roboto Slab"/>
                <a:ea typeface="Roboto Slab"/>
                <a:cs typeface="Roboto Slab"/>
                <a:sym typeface="Roboto Slab"/>
              </a:rPr>
              <a:t>Pitch Deck</a:t>
            </a:r>
            <a:endParaRPr sz="2800">
              <a:solidFill>
                <a:schemeClr val="lt1"/>
              </a:solidFill>
              <a:latin typeface="Roboto Slab"/>
              <a:ea typeface="Roboto Slab"/>
              <a:cs typeface="Roboto Slab"/>
              <a:sym typeface="Roboto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2"/>
          <p:cNvSpPr/>
          <p:nvPr/>
        </p:nvSpPr>
        <p:spPr>
          <a:xfrm>
            <a:off x="5217459" y="3695344"/>
            <a:ext cx="3926541" cy="3162656"/>
          </a:xfrm>
          <a:prstGeom prst="triangle">
            <a:avLst>
              <a:gd fmla="val 100000" name="adj"/>
            </a:avLst>
          </a:prstGeom>
          <a:solidFill>
            <a:srgbClr val="C1D5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22"/>
          <p:cNvSpPr/>
          <p:nvPr/>
        </p:nvSpPr>
        <p:spPr>
          <a:xfrm>
            <a:off x="578224" y="490818"/>
            <a:ext cx="7987553" cy="5876364"/>
          </a:xfrm>
          <a:prstGeom prst="rect">
            <a:avLst/>
          </a:prstGeom>
          <a:solidFill>
            <a:srgbClr val="FDFDFD"/>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22"/>
          <p:cNvSpPr/>
          <p:nvPr/>
        </p:nvSpPr>
        <p:spPr>
          <a:xfrm>
            <a:off x="974014" y="1673340"/>
            <a:ext cx="5208943" cy="1092607"/>
          </a:xfrm>
          <a:prstGeom prst="rect">
            <a:avLst/>
          </a:prstGeom>
          <a:noFill/>
          <a:ln>
            <a:noFill/>
          </a:ln>
        </p:spPr>
        <p:txBody>
          <a:bodyPr anchorCtr="0" anchor="t" bIns="45700" lIns="91425" spcFirstLastPara="1" rIns="91425" wrap="square" tIns="45700">
            <a:noAutofit/>
          </a:bodyPr>
          <a:lstStyle/>
          <a:p>
            <a:pPr indent="0" lvl="0" marL="0" marR="0" rtl="0" algn="l">
              <a:lnSpc>
                <a:spcPct val="144444"/>
              </a:lnSpc>
              <a:spcBef>
                <a:spcPts val="0"/>
              </a:spcBef>
              <a:spcAft>
                <a:spcPts val="0"/>
              </a:spcAft>
              <a:buNone/>
            </a:pPr>
            <a:r>
              <a:rPr lang="en-US" sz="1800">
                <a:solidFill>
                  <a:srgbClr val="3F3F3F"/>
                </a:solidFill>
                <a:latin typeface="Roboto Light"/>
                <a:ea typeface="Roboto Light"/>
                <a:cs typeface="Roboto Light"/>
                <a:sym typeface="Roboto Light"/>
              </a:rPr>
              <a:t>BUILD AND GROW is a newly developed program aimed to provide quality furniture pieces at reasonable prices starting at $29.99.</a:t>
            </a:r>
            <a:endParaRPr/>
          </a:p>
        </p:txBody>
      </p:sp>
      <p:sp>
        <p:nvSpPr>
          <p:cNvPr id="184" name="Google Shape;184;p22"/>
          <p:cNvSpPr/>
          <p:nvPr/>
        </p:nvSpPr>
        <p:spPr>
          <a:xfrm>
            <a:off x="973771" y="1165587"/>
            <a:ext cx="383444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3F3F3F"/>
                </a:solidFill>
                <a:latin typeface="Roboto Slab"/>
                <a:ea typeface="Roboto Slab"/>
                <a:cs typeface="Roboto Slab"/>
                <a:sym typeface="Roboto Slab"/>
              </a:rPr>
              <a:t>Build And Grow</a:t>
            </a:r>
            <a:endParaRPr sz="3200">
              <a:solidFill>
                <a:srgbClr val="3F3F3F"/>
              </a:solidFill>
              <a:latin typeface="Roboto Slab"/>
              <a:ea typeface="Roboto Slab"/>
              <a:cs typeface="Roboto Slab"/>
              <a:sym typeface="Roboto Slab"/>
            </a:endParaRPr>
          </a:p>
        </p:txBody>
      </p:sp>
      <p:sp>
        <p:nvSpPr>
          <p:cNvPr id="185" name="Google Shape;185;p22"/>
          <p:cNvSpPr/>
          <p:nvPr/>
        </p:nvSpPr>
        <p:spPr>
          <a:xfrm>
            <a:off x="578223" y="3786949"/>
            <a:ext cx="7987554" cy="2580233"/>
          </a:xfrm>
          <a:prstGeom prst="rect">
            <a:avLst/>
          </a:prstGeom>
          <a:blipFill rotWithShape="1">
            <a:blip r:embed="rId3">
              <a:alphaModFix/>
            </a:blip>
            <a:stretch>
              <a:fillRect b="-100601" l="-7834" r="-4052" t="-20515"/>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3"/>
          <p:cNvSpPr/>
          <p:nvPr/>
        </p:nvSpPr>
        <p:spPr>
          <a:xfrm>
            <a:off x="5217459" y="3695344"/>
            <a:ext cx="3926541" cy="3162656"/>
          </a:xfrm>
          <a:prstGeom prst="triangle">
            <a:avLst>
              <a:gd fmla="val 100000" name="adj"/>
            </a:avLst>
          </a:prstGeom>
          <a:solidFill>
            <a:srgbClr val="F1F1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23"/>
          <p:cNvSpPr/>
          <p:nvPr/>
        </p:nvSpPr>
        <p:spPr>
          <a:xfrm>
            <a:off x="578224" y="490818"/>
            <a:ext cx="7987553" cy="5876364"/>
          </a:xfrm>
          <a:prstGeom prst="rect">
            <a:avLst/>
          </a:prstGeom>
          <a:solidFill>
            <a:srgbClr val="C1D5D3"/>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23"/>
          <p:cNvSpPr/>
          <p:nvPr/>
        </p:nvSpPr>
        <p:spPr>
          <a:xfrm>
            <a:off x="966567" y="1698574"/>
            <a:ext cx="4719858" cy="1426031"/>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800">
                <a:solidFill>
                  <a:srgbClr val="3F3F3F"/>
                </a:solidFill>
                <a:latin typeface="Roboto Light"/>
                <a:ea typeface="Roboto Light"/>
                <a:cs typeface="Roboto Light"/>
                <a:sym typeface="Roboto Light"/>
              </a:rPr>
              <a:t>Based on the census about 10,000+ companies and 90, 000+ individual in Metro Detroit, Michigan are seeking furniture for their homes and offices.</a:t>
            </a:r>
            <a:endParaRPr/>
          </a:p>
        </p:txBody>
      </p:sp>
      <p:sp>
        <p:nvSpPr>
          <p:cNvPr id="193" name="Google Shape;193;p23"/>
          <p:cNvSpPr/>
          <p:nvPr/>
        </p:nvSpPr>
        <p:spPr>
          <a:xfrm>
            <a:off x="981197" y="1180475"/>
            <a:ext cx="259403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3F3F3F"/>
                </a:solidFill>
                <a:latin typeface="Roboto Slab"/>
                <a:ea typeface="Roboto Slab"/>
                <a:cs typeface="Roboto Slab"/>
                <a:sym typeface="Roboto Slab"/>
              </a:rPr>
              <a:t>Traction</a:t>
            </a:r>
            <a:endParaRPr sz="3200">
              <a:solidFill>
                <a:srgbClr val="3F3F3F"/>
              </a:solidFill>
              <a:latin typeface="Roboto Slab"/>
              <a:ea typeface="Roboto Slab"/>
              <a:cs typeface="Roboto Slab"/>
              <a:sym typeface="Roboto Slab"/>
            </a:endParaRPr>
          </a:p>
        </p:txBody>
      </p:sp>
      <p:sp>
        <p:nvSpPr>
          <p:cNvPr id="194" name="Google Shape;194;p23"/>
          <p:cNvSpPr/>
          <p:nvPr/>
        </p:nvSpPr>
        <p:spPr>
          <a:xfrm>
            <a:off x="2781300" y="3504094"/>
            <a:ext cx="5803527" cy="3175901"/>
          </a:xfrm>
          <a:prstGeom prst="rect">
            <a:avLst/>
          </a:prstGeom>
          <a:blipFill rotWithShape="1">
            <a:blip r:embed="rId3">
              <a:alphaModFix/>
            </a:blip>
            <a:stretch>
              <a:fillRect b="-18799" l="-657" r="656" t="-25792"/>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4"/>
          <p:cNvSpPr/>
          <p:nvPr/>
        </p:nvSpPr>
        <p:spPr>
          <a:xfrm>
            <a:off x="5217459" y="3695344"/>
            <a:ext cx="3926541" cy="3162656"/>
          </a:xfrm>
          <a:prstGeom prst="triangle">
            <a:avLst>
              <a:gd fmla="val 100000" name="adj"/>
            </a:avLst>
          </a:prstGeom>
          <a:solidFill>
            <a:srgbClr val="C1D5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24"/>
          <p:cNvSpPr/>
          <p:nvPr/>
        </p:nvSpPr>
        <p:spPr>
          <a:xfrm>
            <a:off x="578224" y="490818"/>
            <a:ext cx="7987553" cy="5876364"/>
          </a:xfrm>
          <a:prstGeom prst="rect">
            <a:avLst/>
          </a:prstGeom>
          <a:solidFill>
            <a:srgbClr val="FDFDFD"/>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24"/>
          <p:cNvSpPr/>
          <p:nvPr/>
        </p:nvSpPr>
        <p:spPr>
          <a:xfrm rot="10800000">
            <a:off x="594059" y="490817"/>
            <a:ext cx="4798212" cy="4242547"/>
          </a:xfrm>
          <a:prstGeom prst="triangle">
            <a:avLst>
              <a:gd fmla="val 100000" name="adj"/>
            </a:avLst>
          </a:prstGeom>
          <a:blipFill rotWithShape="0">
            <a:blip r:embed="rId3">
              <a:alphaModFix/>
            </a:blip>
            <a:stretch>
              <a:fillRect b="-635" l="-6722" r="-33912" t="-5701"/>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24"/>
          <p:cNvSpPr/>
          <p:nvPr/>
        </p:nvSpPr>
        <p:spPr>
          <a:xfrm>
            <a:off x="2587957" y="2779040"/>
            <a:ext cx="5914320" cy="3416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3F3F3F"/>
                </a:solidFill>
                <a:latin typeface="Open Sans"/>
                <a:ea typeface="Open Sans"/>
                <a:cs typeface="Open Sans"/>
                <a:sym typeface="Open Sans"/>
              </a:rPr>
              <a:t>The chosen target market will be the residents of Metro Detroit. This specific group of individuals were chosen based on the following factors : </a:t>
            </a:r>
            <a:endParaRPr/>
          </a:p>
          <a:p>
            <a:pPr indent="0" lvl="0" marL="0" marR="0" rtl="0" algn="l">
              <a:spcBef>
                <a:spcPts val="0"/>
              </a:spcBef>
              <a:spcAft>
                <a:spcPts val="0"/>
              </a:spcAft>
              <a:buNone/>
            </a:pPr>
            <a:br>
              <a:rPr lang="en-US" sz="1800">
                <a:solidFill>
                  <a:srgbClr val="3F3F3F"/>
                </a:solidFill>
                <a:latin typeface="Open Sans"/>
                <a:ea typeface="Open Sans"/>
                <a:cs typeface="Open Sans"/>
                <a:sym typeface="Open Sans"/>
              </a:rPr>
            </a:br>
            <a:r>
              <a:rPr lang="en-US" sz="1800">
                <a:solidFill>
                  <a:srgbClr val="3F3F3F"/>
                </a:solidFill>
                <a:latin typeface="Open Sans"/>
                <a:ea typeface="Open Sans"/>
                <a:cs typeface="Open Sans"/>
                <a:sym typeface="Open Sans"/>
              </a:rPr>
              <a:t>Up to 10, 000+ of Metro Detroit’s entire population are businesses and companies.</a:t>
            </a:r>
            <a:endParaRPr/>
          </a:p>
          <a:p>
            <a:pPr indent="0" lvl="0" marL="0" marR="0" rtl="0" algn="l">
              <a:spcBef>
                <a:spcPts val="0"/>
              </a:spcBef>
              <a:spcAft>
                <a:spcPts val="0"/>
              </a:spcAft>
              <a:buNone/>
            </a:pPr>
            <a:br>
              <a:rPr lang="en-US" sz="1800">
                <a:solidFill>
                  <a:srgbClr val="3F3F3F"/>
                </a:solidFill>
                <a:latin typeface="Open Sans"/>
                <a:ea typeface="Open Sans"/>
                <a:cs typeface="Open Sans"/>
                <a:sym typeface="Open Sans"/>
              </a:rPr>
            </a:br>
            <a:r>
              <a:rPr lang="en-US" sz="1800">
                <a:solidFill>
                  <a:srgbClr val="3F3F3F"/>
                </a:solidFill>
                <a:latin typeface="Open Sans"/>
                <a:ea typeface="Open Sans"/>
                <a:cs typeface="Open Sans"/>
                <a:sym typeface="Open Sans"/>
              </a:rPr>
              <a:t>Around 133, 177 of Metro Detroit’s total population are renters in need of furniture.</a:t>
            </a:r>
            <a:endParaRPr/>
          </a:p>
          <a:p>
            <a:pPr indent="0" lvl="0" marL="0" marR="0" rtl="0" algn="l">
              <a:spcBef>
                <a:spcPts val="0"/>
              </a:spcBef>
              <a:spcAft>
                <a:spcPts val="0"/>
              </a:spcAft>
              <a:buNone/>
            </a:pPr>
            <a:br>
              <a:rPr lang="en-US" sz="1800">
                <a:solidFill>
                  <a:srgbClr val="3F3F3F"/>
                </a:solidFill>
                <a:latin typeface="Open Sans"/>
                <a:ea typeface="Open Sans"/>
                <a:cs typeface="Open Sans"/>
                <a:sym typeface="Open Sans"/>
              </a:rPr>
            </a:br>
            <a:r>
              <a:rPr lang="en-US" sz="1800">
                <a:solidFill>
                  <a:srgbClr val="3F3F3F"/>
                </a:solidFill>
                <a:latin typeface="Open Sans"/>
                <a:ea typeface="Open Sans"/>
                <a:cs typeface="Open Sans"/>
                <a:sym typeface="Open Sans"/>
              </a:rPr>
              <a:t>Around 256, 985 of Metro Detroit’s total population are businessmen in need of furniture.</a:t>
            </a:r>
            <a:endParaRPr/>
          </a:p>
        </p:txBody>
      </p:sp>
      <p:sp>
        <p:nvSpPr>
          <p:cNvPr id="203" name="Google Shape;203;p24"/>
          <p:cNvSpPr/>
          <p:nvPr/>
        </p:nvSpPr>
        <p:spPr>
          <a:xfrm>
            <a:off x="2579079" y="2195646"/>
            <a:ext cx="393504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262626"/>
                </a:solidFill>
                <a:latin typeface="Roboto Slab"/>
                <a:ea typeface="Roboto Slab"/>
                <a:cs typeface="Roboto Slab"/>
                <a:sym typeface="Roboto Slab"/>
              </a:rPr>
              <a:t>Target Market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5"/>
          <p:cNvSpPr/>
          <p:nvPr/>
        </p:nvSpPr>
        <p:spPr>
          <a:xfrm>
            <a:off x="5217459" y="3695344"/>
            <a:ext cx="3926541" cy="3162656"/>
          </a:xfrm>
          <a:prstGeom prst="triangle">
            <a:avLst>
              <a:gd fmla="val 100000" name="adj"/>
            </a:avLst>
          </a:prstGeom>
          <a:solidFill>
            <a:srgbClr val="C1D5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25"/>
          <p:cNvSpPr/>
          <p:nvPr/>
        </p:nvSpPr>
        <p:spPr>
          <a:xfrm>
            <a:off x="578224" y="490818"/>
            <a:ext cx="7987553" cy="5876364"/>
          </a:xfrm>
          <a:prstGeom prst="rect">
            <a:avLst/>
          </a:prstGeom>
          <a:blipFill rotWithShape="1">
            <a:blip r:embed="rId3">
              <a:alphaModFix/>
            </a:blip>
            <a:stretch>
              <a:fillRect b="0" l="0" r="0" t="0"/>
            </a:stretch>
          </a:blip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25"/>
          <p:cNvSpPr/>
          <p:nvPr/>
        </p:nvSpPr>
        <p:spPr>
          <a:xfrm>
            <a:off x="578224" y="490818"/>
            <a:ext cx="7987553" cy="5876364"/>
          </a:xfrm>
          <a:prstGeom prst="rect">
            <a:avLst/>
          </a:prstGeom>
          <a:solidFill>
            <a:schemeClr val="dk1">
              <a:alpha val="68627"/>
            </a:schemeClr>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25"/>
          <p:cNvSpPr/>
          <p:nvPr/>
        </p:nvSpPr>
        <p:spPr>
          <a:xfrm>
            <a:off x="978184" y="1815350"/>
            <a:ext cx="6064713" cy="369331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2F2F2"/>
                </a:solidFill>
                <a:latin typeface="Roboto Light"/>
                <a:ea typeface="Roboto Light"/>
                <a:cs typeface="Roboto Light"/>
                <a:sym typeface="Roboto Light"/>
              </a:rPr>
              <a:t>Based on a survey conducted in 2016, Great Home Furniture concluded that the following institutions will be considered as direct competitors on the basis that they offer similar services :</a:t>
            </a:r>
            <a:endParaRPr/>
          </a:p>
          <a:p>
            <a:pPr indent="0" lvl="0" marL="0" marR="0" rtl="0" algn="l">
              <a:spcBef>
                <a:spcPts val="0"/>
              </a:spcBef>
              <a:spcAft>
                <a:spcPts val="0"/>
              </a:spcAft>
              <a:buNone/>
            </a:pPr>
            <a:br>
              <a:rPr lang="en-US" sz="1800">
                <a:solidFill>
                  <a:srgbClr val="F2F2F2"/>
                </a:solidFill>
                <a:latin typeface="Roboto Light"/>
                <a:ea typeface="Roboto Light"/>
                <a:cs typeface="Roboto Light"/>
                <a:sym typeface="Roboto Light"/>
              </a:rPr>
            </a:br>
            <a:r>
              <a:rPr lang="en-US" sz="1800">
                <a:solidFill>
                  <a:srgbClr val="F2F2F2"/>
                </a:solidFill>
                <a:latin typeface="Roboto Light"/>
                <a:ea typeface="Roboto Light"/>
                <a:cs typeface="Roboto Light"/>
                <a:sym typeface="Roboto Light"/>
              </a:rPr>
              <a:t>Jets Home ware offers variety of house appliances and furniture starting at $30.</a:t>
            </a:r>
            <a:endParaRPr/>
          </a:p>
          <a:p>
            <a:pPr indent="0" lvl="0" marL="0" marR="0" rtl="0" algn="l">
              <a:spcBef>
                <a:spcPts val="0"/>
              </a:spcBef>
              <a:spcAft>
                <a:spcPts val="0"/>
              </a:spcAft>
              <a:buNone/>
            </a:pPr>
            <a:br>
              <a:rPr lang="en-US" sz="1800">
                <a:solidFill>
                  <a:srgbClr val="F2F2F2"/>
                </a:solidFill>
                <a:latin typeface="Roboto Light"/>
                <a:ea typeface="Roboto Light"/>
                <a:cs typeface="Roboto Light"/>
                <a:sym typeface="Roboto Light"/>
              </a:rPr>
            </a:br>
            <a:r>
              <a:rPr lang="en-US" sz="1800">
                <a:solidFill>
                  <a:srgbClr val="F2F2F2"/>
                </a:solidFill>
                <a:latin typeface="Roboto Light"/>
                <a:ea typeface="Roboto Light"/>
                <a:cs typeface="Roboto Light"/>
                <a:sym typeface="Roboto Light"/>
              </a:rPr>
              <a:t>Handy Build Appliances offers house construction equipment and furniture starting at $39.99.</a:t>
            </a:r>
            <a:endParaRPr/>
          </a:p>
          <a:p>
            <a:pPr indent="0" lvl="0" marL="0" marR="0" rtl="0" algn="l">
              <a:spcBef>
                <a:spcPts val="0"/>
              </a:spcBef>
              <a:spcAft>
                <a:spcPts val="0"/>
              </a:spcAft>
              <a:buNone/>
            </a:pPr>
            <a:br>
              <a:rPr lang="en-US" sz="1800">
                <a:solidFill>
                  <a:srgbClr val="F2F2F2"/>
                </a:solidFill>
                <a:latin typeface="Roboto Light"/>
                <a:ea typeface="Roboto Light"/>
                <a:cs typeface="Roboto Light"/>
                <a:sym typeface="Roboto Light"/>
              </a:rPr>
            </a:br>
            <a:r>
              <a:rPr lang="en-US" sz="1800">
                <a:solidFill>
                  <a:srgbClr val="F2F2F2"/>
                </a:solidFill>
                <a:latin typeface="Roboto Light"/>
                <a:ea typeface="Roboto Light"/>
                <a:cs typeface="Roboto Light"/>
                <a:sym typeface="Roboto Light"/>
              </a:rPr>
              <a:t>Best Build offers a variety of house appliances and furniture starting at $29.99.</a:t>
            </a:r>
            <a:endParaRPr/>
          </a:p>
        </p:txBody>
      </p:sp>
      <p:sp>
        <p:nvSpPr>
          <p:cNvPr id="212" name="Google Shape;212;p25"/>
          <p:cNvSpPr/>
          <p:nvPr/>
        </p:nvSpPr>
        <p:spPr>
          <a:xfrm>
            <a:off x="968659" y="1263909"/>
            <a:ext cx="308672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Roboto Slab"/>
                <a:ea typeface="Roboto Slab"/>
                <a:cs typeface="Roboto Slab"/>
                <a:sym typeface="Roboto Slab"/>
              </a:rPr>
              <a:t>Competition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6"/>
          <p:cNvSpPr/>
          <p:nvPr/>
        </p:nvSpPr>
        <p:spPr>
          <a:xfrm>
            <a:off x="5217459" y="3695344"/>
            <a:ext cx="3926541" cy="3162656"/>
          </a:xfrm>
          <a:prstGeom prst="triangle">
            <a:avLst>
              <a:gd fmla="val 100000" name="adj"/>
            </a:avLst>
          </a:prstGeom>
          <a:solidFill>
            <a:srgbClr val="F1F1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26"/>
          <p:cNvSpPr/>
          <p:nvPr/>
        </p:nvSpPr>
        <p:spPr>
          <a:xfrm>
            <a:off x="578224" y="490818"/>
            <a:ext cx="7987553" cy="5876364"/>
          </a:xfrm>
          <a:prstGeom prst="rect">
            <a:avLst/>
          </a:prstGeom>
          <a:solidFill>
            <a:srgbClr val="C1D5D3"/>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26"/>
          <p:cNvSpPr/>
          <p:nvPr/>
        </p:nvSpPr>
        <p:spPr>
          <a:xfrm>
            <a:off x="1" y="-227798"/>
            <a:ext cx="3796963" cy="3656798"/>
          </a:xfrm>
          <a:prstGeom prst="rect">
            <a:avLst/>
          </a:prstGeom>
          <a:blipFill rotWithShape="1">
            <a:blip r:embed="rId3">
              <a:alphaModFix/>
            </a:blip>
            <a:stretch>
              <a:fillRect b="0" l="0" r="-4957"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26"/>
          <p:cNvSpPr/>
          <p:nvPr/>
        </p:nvSpPr>
        <p:spPr>
          <a:xfrm>
            <a:off x="2348725" y="3418200"/>
            <a:ext cx="4864200" cy="25590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lang="en-US" sz="1800">
                <a:solidFill>
                  <a:srgbClr val="3F3F3F"/>
                </a:solidFill>
                <a:latin typeface="Roboto Light"/>
                <a:ea typeface="Roboto Light"/>
                <a:cs typeface="Roboto Light"/>
                <a:sym typeface="Roboto Light"/>
              </a:rPr>
              <a:t>The alternative solutions Great Home Furniture can provide are the following:</a:t>
            </a:r>
            <a:endParaRPr/>
          </a:p>
          <a:p>
            <a:pPr indent="0" lvl="0" marL="0" marR="0" rtl="0" algn="l">
              <a:lnSpc>
                <a:spcPct val="115000"/>
              </a:lnSpc>
              <a:spcBef>
                <a:spcPts val="0"/>
              </a:spcBef>
              <a:spcAft>
                <a:spcPts val="0"/>
              </a:spcAft>
              <a:buNone/>
            </a:pPr>
            <a:br>
              <a:rPr lang="en-US" sz="1800">
                <a:solidFill>
                  <a:srgbClr val="3F3F3F"/>
                </a:solidFill>
                <a:latin typeface="Roboto Light"/>
                <a:ea typeface="Roboto Light"/>
                <a:cs typeface="Roboto Light"/>
                <a:sym typeface="Roboto Light"/>
              </a:rPr>
            </a:br>
            <a:r>
              <a:rPr lang="en-US" sz="1800">
                <a:solidFill>
                  <a:srgbClr val="3F3F3F"/>
                </a:solidFill>
                <a:latin typeface="Roboto Light"/>
                <a:ea typeface="Roboto Light"/>
                <a:cs typeface="Roboto Light"/>
                <a:sym typeface="Roboto Light"/>
              </a:rPr>
              <a:t>Up to 10% - 50% discount on great selections.</a:t>
            </a:r>
            <a:endParaRPr/>
          </a:p>
          <a:p>
            <a:pPr indent="0" lvl="0" marL="0" marR="0" rtl="0" algn="l">
              <a:lnSpc>
                <a:spcPct val="115000"/>
              </a:lnSpc>
              <a:spcBef>
                <a:spcPts val="0"/>
              </a:spcBef>
              <a:spcAft>
                <a:spcPts val="0"/>
              </a:spcAft>
              <a:buNone/>
            </a:pPr>
            <a:br>
              <a:rPr lang="en-US" sz="1800">
                <a:solidFill>
                  <a:srgbClr val="3F3F3F"/>
                </a:solidFill>
                <a:latin typeface="Roboto Light"/>
                <a:ea typeface="Roboto Light"/>
                <a:cs typeface="Roboto Light"/>
                <a:sym typeface="Roboto Light"/>
              </a:rPr>
            </a:br>
            <a:r>
              <a:rPr lang="en-US" sz="1800">
                <a:solidFill>
                  <a:srgbClr val="3F3F3F"/>
                </a:solidFill>
                <a:latin typeface="Roboto Light"/>
                <a:ea typeface="Roboto Light"/>
                <a:cs typeface="Roboto Light"/>
                <a:sym typeface="Roboto Light"/>
              </a:rPr>
              <a:t>Free equipment delivery and installation.</a:t>
            </a:r>
            <a:endParaRPr/>
          </a:p>
          <a:p>
            <a:pPr indent="0" lvl="0" marL="0" marR="0" rtl="0" algn="l">
              <a:lnSpc>
                <a:spcPct val="115000"/>
              </a:lnSpc>
              <a:spcBef>
                <a:spcPts val="0"/>
              </a:spcBef>
              <a:spcAft>
                <a:spcPts val="0"/>
              </a:spcAft>
              <a:buNone/>
            </a:pPr>
            <a:br>
              <a:rPr lang="en-US" sz="1800">
                <a:solidFill>
                  <a:srgbClr val="3F3F3F"/>
                </a:solidFill>
                <a:latin typeface="Roboto Light"/>
                <a:ea typeface="Roboto Light"/>
                <a:cs typeface="Roboto Light"/>
                <a:sym typeface="Roboto Light"/>
              </a:rPr>
            </a:br>
            <a:r>
              <a:rPr lang="en-US" sz="1800">
                <a:solidFill>
                  <a:srgbClr val="3F3F3F"/>
                </a:solidFill>
                <a:latin typeface="Roboto Light"/>
                <a:ea typeface="Roboto Light"/>
                <a:cs typeface="Roboto Light"/>
                <a:sym typeface="Roboto Light"/>
              </a:rPr>
              <a:t>Lifetime advantage membership card.</a:t>
            </a:r>
            <a:endParaRPr/>
          </a:p>
        </p:txBody>
      </p:sp>
      <p:sp>
        <p:nvSpPr>
          <p:cNvPr id="221" name="Google Shape;221;p26"/>
          <p:cNvSpPr/>
          <p:nvPr/>
        </p:nvSpPr>
        <p:spPr>
          <a:xfrm>
            <a:off x="2348716" y="2866766"/>
            <a:ext cx="526758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3F3F3F"/>
                </a:solidFill>
                <a:latin typeface="Roboto Slab"/>
                <a:ea typeface="Roboto Slab"/>
                <a:cs typeface="Roboto Slab"/>
                <a:sym typeface="Roboto Slab"/>
              </a:rPr>
              <a:t>Alternative Solutions</a:t>
            </a:r>
            <a:endParaRPr sz="3200">
              <a:solidFill>
                <a:srgbClr val="3F3F3F"/>
              </a:solidFill>
              <a:latin typeface="Roboto Slab"/>
              <a:ea typeface="Roboto Slab"/>
              <a:cs typeface="Roboto Slab"/>
              <a:sym typeface="Roboto Slab"/>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27"/>
          <p:cNvSpPr/>
          <p:nvPr/>
        </p:nvSpPr>
        <p:spPr>
          <a:xfrm>
            <a:off x="5217459" y="3695344"/>
            <a:ext cx="3926541" cy="3162656"/>
          </a:xfrm>
          <a:prstGeom prst="triangle">
            <a:avLst>
              <a:gd fmla="val 100000" name="adj"/>
            </a:avLst>
          </a:prstGeom>
          <a:solidFill>
            <a:srgbClr val="C1D5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27"/>
          <p:cNvSpPr/>
          <p:nvPr/>
        </p:nvSpPr>
        <p:spPr>
          <a:xfrm>
            <a:off x="578224" y="490818"/>
            <a:ext cx="7987553" cy="5876364"/>
          </a:xfrm>
          <a:prstGeom prst="rect">
            <a:avLst/>
          </a:prstGeom>
          <a:solidFill>
            <a:srgbClr val="FDFDFD"/>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27"/>
          <p:cNvSpPr/>
          <p:nvPr/>
        </p:nvSpPr>
        <p:spPr>
          <a:xfrm>
            <a:off x="968630" y="1275000"/>
            <a:ext cx="4917923"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3F3F3F"/>
                </a:solidFill>
                <a:latin typeface="Roboto Light"/>
                <a:ea typeface="Roboto Light"/>
                <a:cs typeface="Roboto Light"/>
                <a:sym typeface="Roboto Light"/>
              </a:rPr>
              <a:t>The company will utilize the following business model which will be implemented by early 2019:</a:t>
            </a:r>
            <a:endParaRPr/>
          </a:p>
          <a:p>
            <a:pPr indent="0" lvl="0" marL="0" marR="0" rtl="0" algn="l">
              <a:spcBef>
                <a:spcPts val="0"/>
              </a:spcBef>
              <a:spcAft>
                <a:spcPts val="0"/>
              </a:spcAft>
              <a:buNone/>
            </a:pPr>
            <a:br>
              <a:rPr lang="en-US" sz="1800">
                <a:solidFill>
                  <a:srgbClr val="3F3F3F"/>
                </a:solidFill>
                <a:latin typeface="Roboto Light"/>
                <a:ea typeface="Roboto Light"/>
                <a:cs typeface="Roboto Light"/>
                <a:sym typeface="Roboto Light"/>
              </a:rPr>
            </a:br>
            <a:r>
              <a:rPr lang="en-US" sz="1800">
                <a:solidFill>
                  <a:srgbClr val="3F3F3F"/>
                </a:solidFill>
                <a:latin typeface="Roboto Light"/>
                <a:ea typeface="Roboto Light"/>
                <a:cs typeface="Roboto Light"/>
                <a:sym typeface="Roboto Light"/>
              </a:rPr>
              <a:t>[SPECIFY BUSINESS MODEL]</a:t>
            </a:r>
            <a:endParaRPr/>
          </a:p>
          <a:p>
            <a:pPr indent="0" lvl="0" marL="0" marR="0" rtl="0" algn="l">
              <a:spcBef>
                <a:spcPts val="0"/>
              </a:spcBef>
              <a:spcAft>
                <a:spcPts val="0"/>
              </a:spcAft>
              <a:buNone/>
            </a:pPr>
            <a:br>
              <a:rPr lang="en-US" sz="1800">
                <a:solidFill>
                  <a:srgbClr val="3F3F3F"/>
                </a:solidFill>
                <a:latin typeface="Roboto Light"/>
                <a:ea typeface="Roboto Light"/>
                <a:cs typeface="Roboto Light"/>
                <a:sym typeface="Roboto Light"/>
              </a:rPr>
            </a:br>
            <a:r>
              <a:rPr lang="en-US" sz="1800">
                <a:solidFill>
                  <a:srgbClr val="3F3F3F"/>
                </a:solidFill>
                <a:latin typeface="Roboto Light"/>
                <a:ea typeface="Roboto Light"/>
                <a:cs typeface="Roboto Light"/>
                <a:sym typeface="Roboto Light"/>
              </a:rPr>
              <a:t>Revenue equivalent to roughly $100,000 to $120,000 will be expected by the start of 2020.</a:t>
            </a:r>
            <a:endParaRPr sz="1800">
              <a:solidFill>
                <a:srgbClr val="3F3F3F"/>
              </a:solidFill>
              <a:latin typeface="Roboto Light"/>
              <a:ea typeface="Roboto Light"/>
              <a:cs typeface="Roboto Light"/>
              <a:sym typeface="Roboto Light"/>
            </a:endParaRPr>
          </a:p>
        </p:txBody>
      </p:sp>
      <p:sp>
        <p:nvSpPr>
          <p:cNvPr id="229" name="Google Shape;229;p27"/>
          <p:cNvSpPr/>
          <p:nvPr/>
        </p:nvSpPr>
        <p:spPr>
          <a:xfrm>
            <a:off x="968630" y="720456"/>
            <a:ext cx="382001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3F3F3F"/>
                </a:solidFill>
                <a:latin typeface="Roboto Slab"/>
                <a:ea typeface="Roboto Slab"/>
                <a:cs typeface="Roboto Slab"/>
                <a:sym typeface="Roboto Slab"/>
              </a:rPr>
              <a:t>Business Model</a:t>
            </a:r>
            <a:endParaRPr/>
          </a:p>
        </p:txBody>
      </p:sp>
      <p:sp>
        <p:nvSpPr>
          <p:cNvPr id="230" name="Google Shape;230;p27"/>
          <p:cNvSpPr/>
          <p:nvPr/>
        </p:nvSpPr>
        <p:spPr>
          <a:xfrm>
            <a:off x="1681633" y="1436303"/>
            <a:ext cx="6884144" cy="4930879"/>
          </a:xfrm>
          <a:prstGeom prst="triangle">
            <a:avLst>
              <a:gd fmla="val 100000" name="adj"/>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8"/>
          <p:cNvSpPr/>
          <p:nvPr/>
        </p:nvSpPr>
        <p:spPr>
          <a:xfrm>
            <a:off x="5217459" y="3695344"/>
            <a:ext cx="3926541" cy="3162656"/>
          </a:xfrm>
          <a:prstGeom prst="triangle">
            <a:avLst>
              <a:gd fmla="val 100000" name="adj"/>
            </a:avLst>
          </a:prstGeom>
          <a:solidFill>
            <a:srgbClr val="F1F1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28"/>
          <p:cNvSpPr/>
          <p:nvPr/>
        </p:nvSpPr>
        <p:spPr>
          <a:xfrm>
            <a:off x="578224" y="490818"/>
            <a:ext cx="7987553" cy="5876364"/>
          </a:xfrm>
          <a:prstGeom prst="rect">
            <a:avLst/>
          </a:prstGeom>
          <a:solidFill>
            <a:srgbClr val="C1D5D3"/>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28"/>
          <p:cNvSpPr/>
          <p:nvPr/>
        </p:nvSpPr>
        <p:spPr>
          <a:xfrm>
            <a:off x="974712" y="1772208"/>
            <a:ext cx="4752984"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3F3F3F"/>
                </a:solidFill>
                <a:latin typeface="Roboto Light"/>
                <a:ea typeface="Roboto Light"/>
                <a:cs typeface="Roboto Light"/>
                <a:sym typeface="Roboto Light"/>
              </a:rPr>
              <a:t>The company’s schedule will be as follows :</a:t>
            </a:r>
            <a:endParaRPr/>
          </a:p>
          <a:p>
            <a:pPr indent="0" lvl="0" marL="0" marR="0" rtl="0" algn="l">
              <a:spcBef>
                <a:spcPts val="0"/>
              </a:spcBef>
              <a:spcAft>
                <a:spcPts val="0"/>
              </a:spcAft>
              <a:buNone/>
            </a:pPr>
            <a:br>
              <a:rPr lang="en-US" sz="1800">
                <a:solidFill>
                  <a:srgbClr val="3F3F3F"/>
                </a:solidFill>
                <a:latin typeface="Roboto Light"/>
                <a:ea typeface="Roboto Light"/>
                <a:cs typeface="Roboto Light"/>
                <a:sym typeface="Roboto Light"/>
              </a:rPr>
            </a:br>
            <a:r>
              <a:rPr lang="en-US" sz="1800">
                <a:solidFill>
                  <a:srgbClr val="3F3F3F"/>
                </a:solidFill>
                <a:latin typeface="Roboto Light"/>
                <a:ea typeface="Roboto Light"/>
                <a:cs typeface="Roboto Light"/>
                <a:sym typeface="Roboto Light"/>
              </a:rPr>
              <a:t>[SPECIFY COMPANY SCHEDULE]</a:t>
            </a:r>
            <a:endParaRPr sz="1800">
              <a:solidFill>
                <a:srgbClr val="3F3F3F"/>
              </a:solidFill>
              <a:latin typeface="Roboto Light"/>
              <a:ea typeface="Roboto Light"/>
              <a:cs typeface="Roboto Light"/>
              <a:sym typeface="Roboto Light"/>
            </a:endParaRPr>
          </a:p>
        </p:txBody>
      </p:sp>
      <p:sp>
        <p:nvSpPr>
          <p:cNvPr id="238" name="Google Shape;238;p28"/>
          <p:cNvSpPr/>
          <p:nvPr/>
        </p:nvSpPr>
        <p:spPr>
          <a:xfrm>
            <a:off x="955663" y="1220774"/>
            <a:ext cx="273353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262626"/>
                </a:solidFill>
                <a:latin typeface="Roboto Slab"/>
                <a:ea typeface="Roboto Slab"/>
                <a:cs typeface="Roboto Slab"/>
                <a:sym typeface="Roboto Slab"/>
              </a:rPr>
              <a:t>Schedule</a:t>
            </a:r>
            <a:endParaRPr/>
          </a:p>
        </p:txBody>
      </p:sp>
      <p:sp>
        <p:nvSpPr>
          <p:cNvPr id="239" name="Google Shape;239;p28"/>
          <p:cNvSpPr/>
          <p:nvPr/>
        </p:nvSpPr>
        <p:spPr>
          <a:xfrm flipH="1">
            <a:off x="4238171" y="3212111"/>
            <a:ext cx="4723394" cy="3638303"/>
          </a:xfrm>
          <a:prstGeom prst="rect">
            <a:avLst/>
          </a:prstGeom>
          <a:blipFill rotWithShape="1">
            <a:blip r:embed="rId3">
              <a:alphaModFix/>
            </a:blip>
            <a:stretch>
              <a:fillRect b="5584" l="-20341" r="-33053" t="2786"/>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28"/>
          <p:cNvSpPr/>
          <p:nvPr/>
        </p:nvSpPr>
        <p:spPr>
          <a:xfrm>
            <a:off x="5957048" y="2931885"/>
            <a:ext cx="2608729" cy="3333697"/>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29"/>
          <p:cNvSpPr/>
          <p:nvPr/>
        </p:nvSpPr>
        <p:spPr>
          <a:xfrm>
            <a:off x="5217459" y="3695344"/>
            <a:ext cx="3926541" cy="3162656"/>
          </a:xfrm>
          <a:prstGeom prst="triangle">
            <a:avLst>
              <a:gd fmla="val 100000" name="adj"/>
            </a:avLst>
          </a:prstGeom>
          <a:solidFill>
            <a:srgbClr val="C1D5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29"/>
          <p:cNvSpPr/>
          <p:nvPr/>
        </p:nvSpPr>
        <p:spPr>
          <a:xfrm>
            <a:off x="578224" y="490818"/>
            <a:ext cx="7987553" cy="5876364"/>
          </a:xfrm>
          <a:prstGeom prst="rect">
            <a:avLst/>
          </a:prstGeom>
          <a:solidFill>
            <a:srgbClr val="FDFDFD"/>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29"/>
          <p:cNvSpPr/>
          <p:nvPr/>
        </p:nvSpPr>
        <p:spPr>
          <a:xfrm>
            <a:off x="972520" y="823880"/>
            <a:ext cx="688101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3F3F3F"/>
                </a:solidFill>
                <a:latin typeface="Roboto Slab"/>
                <a:ea typeface="Roboto Slab"/>
                <a:cs typeface="Roboto Slab"/>
                <a:sym typeface="Roboto Slab"/>
              </a:rPr>
              <a:t>Investment &amp; Sponsorship</a:t>
            </a:r>
            <a:endParaRPr sz="3200">
              <a:solidFill>
                <a:srgbClr val="3F3F3F"/>
              </a:solidFill>
              <a:latin typeface="Roboto Slab"/>
              <a:ea typeface="Roboto Slab"/>
              <a:cs typeface="Roboto Slab"/>
              <a:sym typeface="Roboto Slab"/>
            </a:endParaRPr>
          </a:p>
        </p:txBody>
      </p:sp>
      <p:sp>
        <p:nvSpPr>
          <p:cNvPr id="248" name="Google Shape;248;p29"/>
          <p:cNvSpPr/>
          <p:nvPr/>
        </p:nvSpPr>
        <p:spPr>
          <a:xfrm>
            <a:off x="6024282" y="2627086"/>
            <a:ext cx="2541494" cy="3740096"/>
          </a:xfrm>
          <a:prstGeom prst="rect">
            <a:avLst/>
          </a:prstGeom>
          <a:blipFill rotWithShape="1">
            <a:blip r:embed="rId3">
              <a:alphaModFix/>
            </a:blip>
            <a:stretch>
              <a:fillRect b="0" l="161"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29"/>
          <p:cNvSpPr/>
          <p:nvPr/>
        </p:nvSpPr>
        <p:spPr>
          <a:xfrm>
            <a:off x="972520" y="1376905"/>
            <a:ext cx="5342283" cy="369331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3F3F3F"/>
                </a:solidFill>
                <a:latin typeface="Roboto Light"/>
                <a:ea typeface="Roboto Light"/>
                <a:cs typeface="Roboto Light"/>
                <a:sym typeface="Roboto Light"/>
              </a:rPr>
              <a:t>In order to officially begin, the company will require a budget estimated between $80,000.00 and $90,000.00. This amount will be collected from the following sponsors : </a:t>
            </a:r>
            <a:endParaRPr/>
          </a:p>
          <a:p>
            <a:pPr indent="0" lvl="0" marL="0" marR="0" rtl="0" algn="l">
              <a:spcBef>
                <a:spcPts val="0"/>
              </a:spcBef>
              <a:spcAft>
                <a:spcPts val="0"/>
              </a:spcAft>
              <a:buNone/>
            </a:pPr>
            <a:br>
              <a:rPr lang="en-US" sz="1800">
                <a:solidFill>
                  <a:srgbClr val="3F3F3F"/>
                </a:solidFill>
                <a:latin typeface="Roboto Light"/>
                <a:ea typeface="Roboto Light"/>
                <a:cs typeface="Roboto Light"/>
                <a:sym typeface="Roboto Light"/>
              </a:rPr>
            </a:br>
            <a:r>
              <a:rPr lang="en-US" sz="1800">
                <a:solidFill>
                  <a:srgbClr val="3F3F3F"/>
                </a:solidFill>
                <a:latin typeface="Roboto Light"/>
                <a:ea typeface="Roboto Light"/>
                <a:cs typeface="Roboto Light"/>
                <a:sym typeface="Roboto Light"/>
              </a:rPr>
              <a:t>1. Smith Investment Corp.</a:t>
            </a:r>
            <a:endParaRPr/>
          </a:p>
          <a:p>
            <a:pPr indent="0" lvl="0" marL="0" marR="0" rtl="0" algn="l">
              <a:spcBef>
                <a:spcPts val="0"/>
              </a:spcBef>
              <a:spcAft>
                <a:spcPts val="0"/>
              </a:spcAft>
              <a:buNone/>
            </a:pPr>
            <a:br>
              <a:rPr lang="en-US" sz="1800">
                <a:solidFill>
                  <a:srgbClr val="3F3F3F"/>
                </a:solidFill>
                <a:latin typeface="Roboto Light"/>
                <a:ea typeface="Roboto Light"/>
                <a:cs typeface="Roboto Light"/>
                <a:sym typeface="Roboto Light"/>
              </a:rPr>
            </a:br>
            <a:r>
              <a:rPr lang="en-US" sz="1800">
                <a:solidFill>
                  <a:srgbClr val="3F3F3F"/>
                </a:solidFill>
                <a:latin typeface="Roboto Light"/>
                <a:ea typeface="Roboto Light"/>
                <a:cs typeface="Roboto Light"/>
                <a:sym typeface="Roboto Light"/>
              </a:rPr>
              <a:t>2. Assure Insurance Company</a:t>
            </a:r>
            <a:endParaRPr/>
          </a:p>
          <a:p>
            <a:pPr indent="0" lvl="0" marL="0" marR="0" rtl="0" algn="l">
              <a:spcBef>
                <a:spcPts val="0"/>
              </a:spcBef>
              <a:spcAft>
                <a:spcPts val="0"/>
              </a:spcAft>
              <a:buNone/>
            </a:pPr>
            <a:br>
              <a:rPr lang="en-US" sz="1800">
                <a:solidFill>
                  <a:srgbClr val="3F3F3F"/>
                </a:solidFill>
                <a:latin typeface="Roboto Light"/>
                <a:ea typeface="Roboto Light"/>
                <a:cs typeface="Roboto Light"/>
                <a:sym typeface="Roboto Light"/>
              </a:rPr>
            </a:br>
            <a:r>
              <a:rPr lang="en-US" sz="1800">
                <a:solidFill>
                  <a:srgbClr val="3F3F3F"/>
                </a:solidFill>
                <a:latin typeface="Roboto Light"/>
                <a:ea typeface="Roboto Light"/>
                <a:cs typeface="Roboto Light"/>
                <a:sym typeface="Roboto Light"/>
              </a:rPr>
              <a:t>3. Land Traders Merchandise</a:t>
            </a:r>
            <a:endParaRPr/>
          </a:p>
          <a:p>
            <a:pPr indent="0" lvl="0" marL="0" marR="0" rtl="0" algn="l">
              <a:spcBef>
                <a:spcPts val="0"/>
              </a:spcBef>
              <a:spcAft>
                <a:spcPts val="0"/>
              </a:spcAft>
              <a:buNone/>
            </a:pPr>
            <a:br>
              <a:rPr lang="en-US" sz="1800">
                <a:solidFill>
                  <a:srgbClr val="3F3F3F"/>
                </a:solidFill>
                <a:latin typeface="Roboto Light"/>
                <a:ea typeface="Roboto Light"/>
                <a:cs typeface="Roboto Light"/>
                <a:sym typeface="Roboto Light"/>
              </a:rPr>
            </a:br>
            <a:r>
              <a:rPr lang="en-US" sz="1800">
                <a:solidFill>
                  <a:srgbClr val="3F3F3F"/>
                </a:solidFill>
                <a:latin typeface="Roboto Light"/>
                <a:ea typeface="Roboto Light"/>
                <a:cs typeface="Roboto Light"/>
                <a:sym typeface="Roboto Light"/>
              </a:rPr>
              <a:t>Each sponsor has agreed to contribute and invest at least $25, 000.00 for Great Home Furniture.</a:t>
            </a:r>
            <a:endParaRPr sz="1800">
              <a:solidFill>
                <a:srgbClr val="3F3F3F"/>
              </a:solidFill>
              <a:latin typeface="Roboto Light"/>
              <a:ea typeface="Roboto Light"/>
              <a:cs typeface="Roboto Light"/>
              <a:sym typeface="Roboto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0"/>
          <p:cNvSpPr/>
          <p:nvPr/>
        </p:nvSpPr>
        <p:spPr>
          <a:xfrm>
            <a:off x="5217459" y="3695344"/>
            <a:ext cx="3926541" cy="3162656"/>
          </a:xfrm>
          <a:prstGeom prst="triangle">
            <a:avLst>
              <a:gd fmla="val 100000" name="adj"/>
            </a:avLst>
          </a:prstGeom>
          <a:solidFill>
            <a:srgbClr val="F1F1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30"/>
          <p:cNvSpPr/>
          <p:nvPr/>
        </p:nvSpPr>
        <p:spPr>
          <a:xfrm>
            <a:off x="578224" y="490818"/>
            <a:ext cx="7987553" cy="5876364"/>
          </a:xfrm>
          <a:prstGeom prst="rect">
            <a:avLst/>
          </a:prstGeom>
          <a:solidFill>
            <a:srgbClr val="C1D5D3"/>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30"/>
          <p:cNvSpPr/>
          <p:nvPr/>
        </p:nvSpPr>
        <p:spPr>
          <a:xfrm>
            <a:off x="975000" y="1403743"/>
            <a:ext cx="5416808" cy="31393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3F3F3F"/>
                </a:solidFill>
                <a:latin typeface="Roboto Light"/>
                <a:ea typeface="Roboto Light"/>
                <a:cs typeface="Roboto Light"/>
                <a:sym typeface="Roboto Light"/>
              </a:rPr>
              <a:t>Visit our store every Monday to Saturday from 9am to 6pm and Sunday from 10am to 7pm at [ADDRESS].</a:t>
            </a:r>
            <a:endParaRPr/>
          </a:p>
          <a:p>
            <a:pPr indent="0" lvl="0" marL="0" marR="0" rtl="0" algn="l">
              <a:spcBef>
                <a:spcPts val="0"/>
              </a:spcBef>
              <a:spcAft>
                <a:spcPts val="0"/>
              </a:spcAft>
              <a:buNone/>
            </a:pPr>
            <a:br>
              <a:rPr lang="en-US" sz="1800">
                <a:solidFill>
                  <a:srgbClr val="3F3F3F"/>
                </a:solidFill>
                <a:latin typeface="Roboto Light"/>
                <a:ea typeface="Roboto Light"/>
                <a:cs typeface="Roboto Light"/>
                <a:sym typeface="Roboto Light"/>
              </a:rPr>
            </a:br>
            <a:r>
              <a:rPr lang="en-US" sz="1800">
                <a:solidFill>
                  <a:srgbClr val="3F3F3F"/>
                </a:solidFill>
                <a:latin typeface="Roboto Light"/>
                <a:ea typeface="Roboto Light"/>
                <a:cs typeface="Roboto Light"/>
                <a:sym typeface="Roboto Light"/>
              </a:rPr>
              <a:t>For more information, contact us at any of these contact details :</a:t>
            </a:r>
            <a:endParaRPr/>
          </a:p>
          <a:p>
            <a:pPr indent="0" lvl="0" marL="0" marR="0" rtl="0" algn="l">
              <a:spcBef>
                <a:spcPts val="0"/>
              </a:spcBef>
              <a:spcAft>
                <a:spcPts val="0"/>
              </a:spcAft>
              <a:buNone/>
            </a:pPr>
            <a:br>
              <a:rPr lang="en-US" sz="1800">
                <a:solidFill>
                  <a:srgbClr val="3F3F3F"/>
                </a:solidFill>
                <a:latin typeface="Roboto Light"/>
                <a:ea typeface="Roboto Light"/>
                <a:cs typeface="Roboto Light"/>
                <a:sym typeface="Roboto Light"/>
              </a:rPr>
            </a:br>
            <a:r>
              <a:rPr lang="en-US" sz="1800">
                <a:solidFill>
                  <a:srgbClr val="3F3F3F"/>
                </a:solidFill>
                <a:latin typeface="Roboto Light"/>
                <a:ea typeface="Roboto Light"/>
                <a:cs typeface="Roboto Light"/>
                <a:sym typeface="Roboto Light"/>
              </a:rPr>
              <a:t>[Phone Number]</a:t>
            </a:r>
            <a:endParaRPr/>
          </a:p>
          <a:p>
            <a:pPr indent="0" lvl="0" marL="0" marR="0" rtl="0" algn="l">
              <a:spcBef>
                <a:spcPts val="0"/>
              </a:spcBef>
              <a:spcAft>
                <a:spcPts val="0"/>
              </a:spcAft>
              <a:buNone/>
            </a:pPr>
            <a:r>
              <a:rPr lang="en-US" sz="1800">
                <a:solidFill>
                  <a:srgbClr val="3F3F3F"/>
                </a:solidFill>
                <a:latin typeface="Roboto Light"/>
                <a:ea typeface="Roboto Light"/>
                <a:cs typeface="Roboto Light"/>
                <a:sym typeface="Roboto Light"/>
              </a:rPr>
              <a:t>[Email]</a:t>
            </a:r>
            <a:endParaRPr/>
          </a:p>
          <a:p>
            <a:pPr indent="0" lvl="0" marL="0" marR="0" rtl="0" algn="l">
              <a:spcBef>
                <a:spcPts val="0"/>
              </a:spcBef>
              <a:spcAft>
                <a:spcPts val="0"/>
              </a:spcAft>
              <a:buNone/>
            </a:pPr>
            <a:r>
              <a:rPr lang="en-US" sz="1800">
                <a:solidFill>
                  <a:srgbClr val="3F3F3F"/>
                </a:solidFill>
                <a:latin typeface="Roboto Light"/>
                <a:ea typeface="Roboto Light"/>
                <a:cs typeface="Roboto Light"/>
                <a:sym typeface="Roboto Light"/>
              </a:rPr>
              <a:t>[Website]</a:t>
            </a:r>
            <a:endParaRPr/>
          </a:p>
          <a:p>
            <a:pPr indent="0" lvl="0" marL="0" marR="0" rtl="0" algn="l">
              <a:spcBef>
                <a:spcPts val="0"/>
              </a:spcBef>
              <a:spcAft>
                <a:spcPts val="0"/>
              </a:spcAft>
              <a:buNone/>
            </a:pPr>
            <a:r>
              <a:rPr lang="en-US" sz="1800">
                <a:solidFill>
                  <a:srgbClr val="3F3F3F"/>
                </a:solidFill>
                <a:latin typeface="Roboto Light"/>
                <a:ea typeface="Roboto Light"/>
                <a:cs typeface="Roboto Light"/>
                <a:sym typeface="Roboto Light"/>
              </a:rPr>
              <a:t>[Social Media Account/S]</a:t>
            </a:r>
            <a:endParaRPr sz="1800">
              <a:solidFill>
                <a:srgbClr val="3F3F3F"/>
              </a:solidFill>
              <a:latin typeface="Roboto Light"/>
              <a:ea typeface="Roboto Light"/>
              <a:cs typeface="Roboto Light"/>
              <a:sym typeface="Roboto Light"/>
            </a:endParaRPr>
          </a:p>
        </p:txBody>
      </p:sp>
      <p:sp>
        <p:nvSpPr>
          <p:cNvPr id="257" name="Google Shape;257;p30"/>
          <p:cNvSpPr/>
          <p:nvPr/>
        </p:nvSpPr>
        <p:spPr>
          <a:xfrm>
            <a:off x="962300" y="862938"/>
            <a:ext cx="276795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3F3F3F"/>
                </a:solidFill>
                <a:latin typeface="Roboto Slab"/>
                <a:ea typeface="Roboto Slab"/>
                <a:cs typeface="Roboto Slab"/>
                <a:sym typeface="Roboto Slab"/>
              </a:rPr>
              <a:t>Contact Us</a:t>
            </a:r>
            <a:endParaRPr/>
          </a:p>
        </p:txBody>
      </p:sp>
      <p:sp>
        <p:nvSpPr>
          <p:cNvPr id="258" name="Google Shape;258;p30"/>
          <p:cNvSpPr/>
          <p:nvPr/>
        </p:nvSpPr>
        <p:spPr>
          <a:xfrm>
            <a:off x="3940415" y="2689412"/>
            <a:ext cx="4719491" cy="4094629"/>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1"/>
          <p:cNvSpPr/>
          <p:nvPr/>
        </p:nvSpPr>
        <p:spPr>
          <a:xfrm>
            <a:off x="5217459" y="3695344"/>
            <a:ext cx="3926541" cy="3162656"/>
          </a:xfrm>
          <a:prstGeom prst="triangle">
            <a:avLst>
              <a:gd fmla="val 100000" name="adj"/>
            </a:avLst>
          </a:prstGeom>
          <a:solidFill>
            <a:srgbClr val="C1D5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31"/>
          <p:cNvSpPr/>
          <p:nvPr/>
        </p:nvSpPr>
        <p:spPr>
          <a:xfrm>
            <a:off x="578224" y="490818"/>
            <a:ext cx="7987553" cy="5876364"/>
          </a:xfrm>
          <a:prstGeom prst="rect">
            <a:avLst/>
          </a:prstGeom>
          <a:solidFill>
            <a:schemeClr val="lt1"/>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31"/>
          <p:cNvSpPr/>
          <p:nvPr/>
        </p:nvSpPr>
        <p:spPr>
          <a:xfrm>
            <a:off x="2258389" y="2828836"/>
            <a:ext cx="4627223"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7200">
                <a:latin typeface="Roboto Black"/>
                <a:ea typeface="Roboto Black"/>
                <a:cs typeface="Roboto Black"/>
                <a:sym typeface="Roboto Black"/>
              </a:rPr>
              <a:t>Thank You</a:t>
            </a:r>
            <a:endParaRPr/>
          </a:p>
        </p:txBody>
      </p:sp>
      <p:sp>
        <p:nvSpPr>
          <p:cNvPr id="266" name="Google Shape;266;p31"/>
          <p:cNvSpPr/>
          <p:nvPr/>
        </p:nvSpPr>
        <p:spPr>
          <a:xfrm flipH="1">
            <a:off x="537029" y="478971"/>
            <a:ext cx="2191657" cy="3323772"/>
          </a:xfrm>
          <a:prstGeom prst="rect">
            <a:avLst/>
          </a:prstGeom>
          <a:blipFill rotWithShape="1">
            <a:blip r:embed="rId3">
              <a:alphaModFix/>
            </a:blip>
            <a:stretch>
              <a:fillRect b="-871" l="0" r="0" t="-39298"/>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4"/>
          <p:cNvSpPr/>
          <p:nvPr/>
        </p:nvSpPr>
        <p:spPr>
          <a:xfrm>
            <a:off x="5217459" y="3695344"/>
            <a:ext cx="3926541" cy="3162656"/>
          </a:xfrm>
          <a:prstGeom prst="triangle">
            <a:avLst>
              <a:gd fmla="val 100000" name="adj"/>
            </a:avLst>
          </a:prstGeom>
          <a:solidFill>
            <a:srgbClr val="F1F1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4"/>
          <p:cNvSpPr/>
          <p:nvPr/>
        </p:nvSpPr>
        <p:spPr>
          <a:xfrm>
            <a:off x="578224" y="490818"/>
            <a:ext cx="7987553" cy="5876364"/>
          </a:xfrm>
          <a:prstGeom prst="rect">
            <a:avLst/>
          </a:prstGeom>
          <a:solidFill>
            <a:srgbClr val="C1D5D3"/>
          </a:solidFill>
          <a:ln cap="flat" cmpd="sng" w="1905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4"/>
          <p:cNvSpPr/>
          <p:nvPr/>
        </p:nvSpPr>
        <p:spPr>
          <a:xfrm>
            <a:off x="961828" y="3799664"/>
            <a:ext cx="5149545" cy="132343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800">
                <a:solidFill>
                  <a:srgbClr val="3F3F3F"/>
                </a:solidFill>
                <a:latin typeface="Roboto Light"/>
                <a:ea typeface="Roboto Light"/>
                <a:cs typeface="Roboto Light"/>
                <a:sym typeface="Roboto Light"/>
              </a:rPr>
              <a:t>Great Home Furniture is a hardware, furniture and appliance company store based in Metro Detroit, Michigan that was founded and established by Harvey Winston in the year 2003. </a:t>
            </a:r>
            <a:endParaRPr/>
          </a:p>
        </p:txBody>
      </p:sp>
      <p:sp>
        <p:nvSpPr>
          <p:cNvPr id="96" name="Google Shape;96;p14"/>
          <p:cNvSpPr/>
          <p:nvPr/>
        </p:nvSpPr>
        <p:spPr>
          <a:xfrm>
            <a:off x="966590" y="3263325"/>
            <a:ext cx="275976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0" lang="en-US" sz="3200" u="none" strike="noStrike">
                <a:solidFill>
                  <a:srgbClr val="3F3F3F"/>
                </a:solidFill>
                <a:latin typeface="Roboto Slab"/>
                <a:ea typeface="Roboto Slab"/>
                <a:cs typeface="Roboto Slab"/>
                <a:sym typeface="Roboto Slab"/>
              </a:rPr>
              <a:t>About Us</a:t>
            </a:r>
            <a:endParaRPr sz="3200">
              <a:solidFill>
                <a:srgbClr val="3F3F3F"/>
              </a:solidFill>
              <a:latin typeface="Roboto Slab"/>
              <a:ea typeface="Roboto Slab"/>
              <a:cs typeface="Roboto Slab"/>
              <a:sym typeface="Roboto Slab"/>
            </a:endParaRPr>
          </a:p>
        </p:txBody>
      </p:sp>
      <p:sp>
        <p:nvSpPr>
          <p:cNvPr id="97" name="Google Shape;97;p14"/>
          <p:cNvSpPr/>
          <p:nvPr/>
        </p:nvSpPr>
        <p:spPr>
          <a:xfrm rot="10800000">
            <a:off x="1841030" y="702004"/>
            <a:ext cx="6481694" cy="4574668"/>
          </a:xfrm>
          <a:prstGeom prst="rtTriangle">
            <a:avLst/>
          </a:prstGeom>
          <a:blipFill rotWithShape="0">
            <a:blip r:embed="rId3">
              <a:alphaModFix/>
            </a:blip>
            <a:stretch>
              <a:fillRect b="26220" l="53183" r="-947" t="-11765"/>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5"/>
          <p:cNvSpPr/>
          <p:nvPr/>
        </p:nvSpPr>
        <p:spPr>
          <a:xfrm>
            <a:off x="5217459" y="3695344"/>
            <a:ext cx="3926541" cy="3162656"/>
          </a:xfrm>
          <a:prstGeom prst="triangle">
            <a:avLst>
              <a:gd fmla="val 100000" name="adj"/>
            </a:avLst>
          </a:prstGeom>
          <a:solidFill>
            <a:srgbClr val="C1D5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5"/>
          <p:cNvSpPr/>
          <p:nvPr/>
        </p:nvSpPr>
        <p:spPr>
          <a:xfrm>
            <a:off x="578224" y="490818"/>
            <a:ext cx="7987553" cy="5876364"/>
          </a:xfrm>
          <a:prstGeom prst="rect">
            <a:avLst/>
          </a:prstGeom>
          <a:solidFill>
            <a:srgbClr val="FDFDFD"/>
          </a:solidFill>
          <a:ln cap="flat" cmpd="sng" w="1905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5"/>
          <p:cNvSpPr/>
          <p:nvPr/>
        </p:nvSpPr>
        <p:spPr>
          <a:xfrm>
            <a:off x="578224" y="505634"/>
            <a:ext cx="3847167" cy="5861547"/>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5"/>
          <p:cNvSpPr/>
          <p:nvPr/>
        </p:nvSpPr>
        <p:spPr>
          <a:xfrm>
            <a:off x="4707725" y="2758131"/>
            <a:ext cx="336743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33333"/>
              </a:lnSpc>
              <a:spcBef>
                <a:spcPts val="0"/>
              </a:spcBef>
              <a:spcAft>
                <a:spcPts val="0"/>
              </a:spcAft>
              <a:buNone/>
            </a:pPr>
            <a:r>
              <a:rPr lang="en-US" sz="1800">
                <a:solidFill>
                  <a:srgbClr val="3F3F3F"/>
                </a:solidFill>
                <a:latin typeface="Roboto Light"/>
                <a:ea typeface="Roboto Light"/>
                <a:cs typeface="Roboto Light"/>
                <a:sym typeface="Roboto Light"/>
              </a:rPr>
              <a:t>We envision to become a hardware company that provides quality hardware, furniture, and appliances that are convenient, reliable, and will last for a very long time.</a:t>
            </a:r>
            <a:endParaRPr sz="1800">
              <a:solidFill>
                <a:srgbClr val="3F3F3F"/>
              </a:solidFill>
              <a:latin typeface="Roboto Light"/>
              <a:ea typeface="Roboto Light"/>
              <a:cs typeface="Roboto Light"/>
              <a:sym typeface="Roboto Light"/>
            </a:endParaRPr>
          </a:p>
        </p:txBody>
      </p:sp>
      <p:sp>
        <p:nvSpPr>
          <p:cNvPr id="106" name="Google Shape;106;p15"/>
          <p:cNvSpPr/>
          <p:nvPr/>
        </p:nvSpPr>
        <p:spPr>
          <a:xfrm>
            <a:off x="4705975" y="2229211"/>
            <a:ext cx="194268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3F3F3F"/>
                </a:solidFill>
                <a:latin typeface="Roboto Slab"/>
                <a:ea typeface="Roboto Slab"/>
                <a:cs typeface="Roboto Slab"/>
                <a:sym typeface="Roboto Slab"/>
              </a:rPr>
              <a:t>Vision</a:t>
            </a:r>
            <a:endParaRPr sz="3200">
              <a:solidFill>
                <a:srgbClr val="3F3F3F"/>
              </a:solidFill>
              <a:latin typeface="Roboto Slab"/>
              <a:ea typeface="Roboto Slab"/>
              <a:cs typeface="Roboto Slab"/>
              <a:sym typeface="Roboto Sla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6"/>
          <p:cNvSpPr/>
          <p:nvPr/>
        </p:nvSpPr>
        <p:spPr>
          <a:xfrm>
            <a:off x="5217459" y="3695344"/>
            <a:ext cx="3926541" cy="3162656"/>
          </a:xfrm>
          <a:prstGeom prst="triangle">
            <a:avLst>
              <a:gd fmla="val 100000" name="adj"/>
            </a:avLst>
          </a:prstGeom>
          <a:solidFill>
            <a:srgbClr val="C1D5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6"/>
          <p:cNvSpPr/>
          <p:nvPr/>
        </p:nvSpPr>
        <p:spPr>
          <a:xfrm>
            <a:off x="578224" y="490818"/>
            <a:ext cx="7987553" cy="5876364"/>
          </a:xfrm>
          <a:prstGeom prst="rect">
            <a:avLst/>
          </a:prstGeom>
          <a:solidFill>
            <a:srgbClr val="FDFDFD"/>
          </a:solidFill>
          <a:ln cap="flat" cmpd="sng" w="1905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6"/>
          <p:cNvSpPr/>
          <p:nvPr/>
        </p:nvSpPr>
        <p:spPr>
          <a:xfrm>
            <a:off x="4727573" y="505635"/>
            <a:ext cx="3847167" cy="5861547"/>
          </a:xfrm>
          <a:prstGeom prst="rect">
            <a:avLst/>
          </a:prstGeom>
          <a:blipFill rotWithShape="1">
            <a:blip r:embed="rId3">
              <a:alphaModFix/>
            </a:blip>
            <a:stretch>
              <a:fillRect b="-1032" l="-2096" r="-48200" t="-1376"/>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6"/>
          <p:cNvSpPr/>
          <p:nvPr/>
        </p:nvSpPr>
        <p:spPr>
          <a:xfrm>
            <a:off x="975970" y="2749356"/>
            <a:ext cx="3436373" cy="1631216"/>
          </a:xfrm>
          <a:prstGeom prst="rect">
            <a:avLst/>
          </a:prstGeom>
          <a:noFill/>
          <a:ln>
            <a:noFill/>
          </a:ln>
        </p:spPr>
        <p:txBody>
          <a:bodyPr anchorCtr="0" anchor="t" bIns="45700" lIns="91425" spcFirstLastPara="1" rIns="91425" wrap="square" tIns="45700">
            <a:noAutofit/>
          </a:bodyPr>
          <a:lstStyle/>
          <a:p>
            <a:pPr indent="0" lvl="0" marL="0" marR="0" rtl="0" algn="l">
              <a:lnSpc>
                <a:spcPct val="133333"/>
              </a:lnSpc>
              <a:spcBef>
                <a:spcPts val="0"/>
              </a:spcBef>
              <a:spcAft>
                <a:spcPts val="0"/>
              </a:spcAft>
              <a:buNone/>
            </a:pPr>
            <a:r>
              <a:rPr lang="en-US" sz="1800">
                <a:solidFill>
                  <a:srgbClr val="3F3F3F"/>
                </a:solidFill>
                <a:latin typeface="Roboto Light"/>
                <a:ea typeface="Roboto Light"/>
                <a:cs typeface="Roboto Light"/>
                <a:sym typeface="Roboto Light"/>
              </a:rPr>
              <a:t>Our mission is to become the top hardware company store across the country and to establish 5 major branches across the state by 2030.</a:t>
            </a:r>
            <a:endParaRPr sz="1800">
              <a:solidFill>
                <a:srgbClr val="3F3F3F"/>
              </a:solidFill>
              <a:latin typeface="Roboto Light"/>
              <a:ea typeface="Roboto Light"/>
              <a:cs typeface="Roboto Light"/>
              <a:sym typeface="Roboto Light"/>
            </a:endParaRPr>
          </a:p>
        </p:txBody>
      </p:sp>
      <p:sp>
        <p:nvSpPr>
          <p:cNvPr id="115" name="Google Shape;115;p16"/>
          <p:cNvSpPr/>
          <p:nvPr/>
        </p:nvSpPr>
        <p:spPr>
          <a:xfrm>
            <a:off x="975970" y="2234888"/>
            <a:ext cx="231275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3F3F3F"/>
                </a:solidFill>
                <a:latin typeface="Roboto Slab"/>
                <a:ea typeface="Roboto Slab"/>
                <a:cs typeface="Roboto Slab"/>
                <a:sym typeface="Roboto Slab"/>
              </a:rPr>
              <a:t>Mission</a:t>
            </a:r>
            <a:endParaRPr sz="3200">
              <a:solidFill>
                <a:srgbClr val="3F3F3F"/>
              </a:solidFill>
              <a:latin typeface="Roboto Slab"/>
              <a:ea typeface="Roboto Slab"/>
              <a:cs typeface="Roboto Slab"/>
              <a:sym typeface="Roboto Sla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7"/>
          <p:cNvSpPr/>
          <p:nvPr/>
        </p:nvSpPr>
        <p:spPr>
          <a:xfrm>
            <a:off x="5217459" y="3695344"/>
            <a:ext cx="3926541" cy="3162656"/>
          </a:xfrm>
          <a:prstGeom prst="triangle">
            <a:avLst>
              <a:gd fmla="val 100000" name="adj"/>
            </a:avLst>
          </a:prstGeom>
          <a:solidFill>
            <a:srgbClr val="C1D5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7"/>
          <p:cNvSpPr/>
          <p:nvPr/>
        </p:nvSpPr>
        <p:spPr>
          <a:xfrm>
            <a:off x="578224" y="490818"/>
            <a:ext cx="7987553" cy="5876364"/>
          </a:xfrm>
          <a:prstGeom prst="rect">
            <a:avLst/>
          </a:prstGeom>
          <a:solidFill>
            <a:srgbClr val="FDFDFD"/>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7"/>
          <p:cNvSpPr/>
          <p:nvPr/>
        </p:nvSpPr>
        <p:spPr>
          <a:xfrm rot="10800000">
            <a:off x="864223" y="1307977"/>
            <a:ext cx="2634788" cy="1786000"/>
          </a:xfrm>
          <a:prstGeom prst="triangle">
            <a:avLst>
              <a:gd fmla="val 100000" name="adj"/>
            </a:avLst>
          </a:prstGeom>
          <a:solidFill>
            <a:srgbClr val="C1D5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7"/>
          <p:cNvSpPr/>
          <p:nvPr/>
        </p:nvSpPr>
        <p:spPr>
          <a:xfrm>
            <a:off x="3623256" y="4995429"/>
            <a:ext cx="4531340" cy="52322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3F3F3F"/>
              </a:buClr>
              <a:buSzPts val="1400"/>
              <a:buFont typeface="Noto Sans Symbols"/>
              <a:buChar char="▪"/>
            </a:pPr>
            <a:r>
              <a:rPr lang="en-US" sz="1400">
                <a:solidFill>
                  <a:srgbClr val="3F3F3F"/>
                </a:solidFill>
                <a:latin typeface="Roboto Light"/>
                <a:ea typeface="Roboto Light"/>
                <a:cs typeface="Roboto Light"/>
                <a:sym typeface="Roboto Light"/>
              </a:rPr>
              <a:t>Manages and sustains the company’s development and growth financially and technically.</a:t>
            </a:r>
            <a:endParaRPr sz="1400">
              <a:solidFill>
                <a:srgbClr val="3F3F3F"/>
              </a:solidFill>
              <a:latin typeface="Roboto Light"/>
              <a:ea typeface="Roboto Light"/>
              <a:cs typeface="Roboto Light"/>
              <a:sym typeface="Roboto Light"/>
            </a:endParaRPr>
          </a:p>
        </p:txBody>
      </p:sp>
      <p:sp>
        <p:nvSpPr>
          <p:cNvPr id="124" name="Google Shape;124;p17"/>
          <p:cNvSpPr/>
          <p:nvPr/>
        </p:nvSpPr>
        <p:spPr>
          <a:xfrm>
            <a:off x="3620977" y="4302150"/>
            <a:ext cx="1955225"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3F3F3F"/>
                </a:solidFill>
                <a:latin typeface="Roboto Slab"/>
                <a:ea typeface="Roboto Slab"/>
                <a:cs typeface="Roboto Slab"/>
                <a:sym typeface="Roboto Slab"/>
              </a:rPr>
              <a:t>Jeremy Pierre</a:t>
            </a:r>
            <a:endParaRPr sz="2000">
              <a:solidFill>
                <a:srgbClr val="3F3F3F"/>
              </a:solidFill>
              <a:latin typeface="Roboto Slab"/>
              <a:ea typeface="Roboto Slab"/>
              <a:cs typeface="Roboto Slab"/>
              <a:sym typeface="Roboto Slab"/>
            </a:endParaRPr>
          </a:p>
        </p:txBody>
      </p:sp>
      <p:sp>
        <p:nvSpPr>
          <p:cNvPr id="125" name="Google Shape;125;p17"/>
          <p:cNvSpPr/>
          <p:nvPr/>
        </p:nvSpPr>
        <p:spPr>
          <a:xfrm>
            <a:off x="3624181" y="4624466"/>
            <a:ext cx="2278532"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A5A5A5"/>
                </a:solidFill>
                <a:latin typeface="Roboto Light"/>
                <a:ea typeface="Roboto Light"/>
                <a:cs typeface="Roboto Light"/>
                <a:sym typeface="Roboto Light"/>
              </a:rPr>
              <a:t>Chief Operating Officer</a:t>
            </a:r>
            <a:endParaRPr i="1" sz="1400">
              <a:solidFill>
                <a:srgbClr val="A5A5A5"/>
              </a:solidFill>
              <a:latin typeface="Roboto Light"/>
              <a:ea typeface="Roboto Light"/>
              <a:cs typeface="Roboto Light"/>
              <a:sym typeface="Roboto Light"/>
            </a:endParaRPr>
          </a:p>
        </p:txBody>
      </p:sp>
      <p:sp>
        <p:nvSpPr>
          <p:cNvPr id="126" name="Google Shape;126;p17"/>
          <p:cNvSpPr/>
          <p:nvPr/>
        </p:nvSpPr>
        <p:spPr>
          <a:xfrm>
            <a:off x="2751369" y="561843"/>
            <a:ext cx="397611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3F3F3F"/>
                </a:solidFill>
                <a:latin typeface="Roboto Slab"/>
                <a:ea typeface="Roboto Slab"/>
                <a:cs typeface="Roboto Slab"/>
                <a:sym typeface="Roboto Slab"/>
              </a:rPr>
              <a:t>Management</a:t>
            </a:r>
            <a:endParaRPr/>
          </a:p>
        </p:txBody>
      </p:sp>
      <p:sp>
        <p:nvSpPr>
          <p:cNvPr id="127" name="Google Shape;127;p17"/>
          <p:cNvSpPr/>
          <p:nvPr/>
        </p:nvSpPr>
        <p:spPr>
          <a:xfrm>
            <a:off x="1056952" y="1447672"/>
            <a:ext cx="2172188" cy="2172188"/>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7"/>
          <p:cNvSpPr/>
          <p:nvPr/>
        </p:nvSpPr>
        <p:spPr>
          <a:xfrm>
            <a:off x="3622556" y="2056707"/>
            <a:ext cx="2429917"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A5A5A5"/>
                </a:solidFill>
                <a:latin typeface="Roboto Light"/>
                <a:ea typeface="Roboto Light"/>
                <a:cs typeface="Roboto Light"/>
                <a:sym typeface="Roboto Light"/>
              </a:rPr>
              <a:t>Chief Executive Officer</a:t>
            </a:r>
            <a:endParaRPr i="1" sz="1400">
              <a:solidFill>
                <a:srgbClr val="A5A5A5"/>
              </a:solidFill>
              <a:latin typeface="Roboto Light"/>
              <a:ea typeface="Roboto Light"/>
              <a:cs typeface="Roboto Light"/>
              <a:sym typeface="Roboto Light"/>
            </a:endParaRPr>
          </a:p>
        </p:txBody>
      </p:sp>
      <p:sp>
        <p:nvSpPr>
          <p:cNvPr id="129" name="Google Shape;129;p17"/>
          <p:cNvSpPr/>
          <p:nvPr/>
        </p:nvSpPr>
        <p:spPr>
          <a:xfrm>
            <a:off x="3627375" y="1734683"/>
            <a:ext cx="2139925"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3F3F3F"/>
                </a:solidFill>
                <a:latin typeface="Roboto Slab"/>
                <a:ea typeface="Roboto Slab"/>
                <a:cs typeface="Roboto Slab"/>
                <a:sym typeface="Roboto Slab"/>
              </a:rPr>
              <a:t>James Horn</a:t>
            </a:r>
            <a:endParaRPr sz="2000">
              <a:solidFill>
                <a:srgbClr val="3F3F3F"/>
              </a:solidFill>
              <a:latin typeface="Roboto Slab"/>
              <a:ea typeface="Roboto Slab"/>
              <a:cs typeface="Roboto Slab"/>
              <a:sym typeface="Roboto Slab"/>
            </a:endParaRPr>
          </a:p>
        </p:txBody>
      </p:sp>
      <p:sp>
        <p:nvSpPr>
          <p:cNvPr id="130" name="Google Shape;130;p17"/>
          <p:cNvSpPr/>
          <p:nvPr/>
        </p:nvSpPr>
        <p:spPr>
          <a:xfrm>
            <a:off x="3627376" y="2440367"/>
            <a:ext cx="4408362" cy="954107"/>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3F3F3F"/>
              </a:buClr>
              <a:buSzPts val="1400"/>
              <a:buFont typeface="Noto Sans Symbols"/>
              <a:buChar char="▪"/>
            </a:pPr>
            <a:r>
              <a:rPr lang="en-US" sz="1400">
                <a:solidFill>
                  <a:srgbClr val="3F3F3F"/>
                </a:solidFill>
                <a:latin typeface="Roboto Light"/>
                <a:ea typeface="Roboto Light"/>
                <a:cs typeface="Roboto Light"/>
                <a:sym typeface="Roboto Light"/>
              </a:rPr>
              <a:t>Manages the company’s overall operations and resources. </a:t>
            </a:r>
            <a:endParaRPr/>
          </a:p>
          <a:p>
            <a:pPr indent="-285750" lvl="0" marL="285750" marR="0" rtl="0" algn="l">
              <a:spcBef>
                <a:spcPts val="0"/>
              </a:spcBef>
              <a:spcAft>
                <a:spcPts val="0"/>
              </a:spcAft>
              <a:buClr>
                <a:srgbClr val="3F3F3F"/>
              </a:buClr>
              <a:buSzPts val="1400"/>
              <a:buFont typeface="Noto Sans Symbols"/>
              <a:buChar char="▪"/>
            </a:pPr>
            <a:r>
              <a:rPr lang="en-US" sz="1400">
                <a:solidFill>
                  <a:srgbClr val="3F3F3F"/>
                </a:solidFill>
                <a:latin typeface="Roboto Light"/>
                <a:ea typeface="Roboto Light"/>
                <a:cs typeface="Roboto Light"/>
                <a:sym typeface="Roboto Light"/>
              </a:rPr>
              <a:t>Main communicator between the board of directors and corporate operations</a:t>
            </a:r>
            <a:endParaRPr sz="1400">
              <a:solidFill>
                <a:srgbClr val="3F3F3F"/>
              </a:solidFill>
              <a:latin typeface="Roboto Light"/>
              <a:ea typeface="Roboto Light"/>
              <a:cs typeface="Roboto Light"/>
              <a:sym typeface="Roboto Light"/>
            </a:endParaRPr>
          </a:p>
        </p:txBody>
      </p:sp>
      <p:sp>
        <p:nvSpPr>
          <p:cNvPr id="131" name="Google Shape;131;p17"/>
          <p:cNvSpPr/>
          <p:nvPr/>
        </p:nvSpPr>
        <p:spPr>
          <a:xfrm rot="10800000">
            <a:off x="902323" y="3799521"/>
            <a:ext cx="2634788" cy="1786000"/>
          </a:xfrm>
          <a:prstGeom prst="triangle">
            <a:avLst>
              <a:gd fmla="val 100000" name="adj"/>
            </a:avLst>
          </a:prstGeom>
          <a:solidFill>
            <a:srgbClr val="C1D5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7"/>
          <p:cNvSpPr/>
          <p:nvPr/>
        </p:nvSpPr>
        <p:spPr>
          <a:xfrm>
            <a:off x="1133623" y="3945990"/>
            <a:ext cx="2172188" cy="2172188"/>
          </a:xfrm>
          <a:prstGeom prst="ellipse">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8"/>
          <p:cNvSpPr/>
          <p:nvPr/>
        </p:nvSpPr>
        <p:spPr>
          <a:xfrm>
            <a:off x="5217459" y="3695344"/>
            <a:ext cx="3926541" cy="3162656"/>
          </a:xfrm>
          <a:prstGeom prst="triangle">
            <a:avLst>
              <a:gd fmla="val 100000" name="adj"/>
            </a:avLst>
          </a:prstGeom>
          <a:solidFill>
            <a:srgbClr val="C1D5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8"/>
          <p:cNvSpPr/>
          <p:nvPr/>
        </p:nvSpPr>
        <p:spPr>
          <a:xfrm>
            <a:off x="673474" y="490818"/>
            <a:ext cx="7987553" cy="5876364"/>
          </a:xfrm>
          <a:prstGeom prst="rect">
            <a:avLst/>
          </a:prstGeom>
          <a:solidFill>
            <a:srgbClr val="FDFDFD"/>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8"/>
          <p:cNvSpPr/>
          <p:nvPr/>
        </p:nvSpPr>
        <p:spPr>
          <a:xfrm rot="10800000">
            <a:off x="864223" y="1307977"/>
            <a:ext cx="2634788" cy="1786000"/>
          </a:xfrm>
          <a:prstGeom prst="triangle">
            <a:avLst>
              <a:gd fmla="val 100000" name="adj"/>
            </a:avLst>
          </a:prstGeom>
          <a:solidFill>
            <a:srgbClr val="C1D5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8"/>
          <p:cNvSpPr/>
          <p:nvPr/>
        </p:nvSpPr>
        <p:spPr>
          <a:xfrm rot="10800000">
            <a:off x="902323" y="3799521"/>
            <a:ext cx="2634788" cy="1786000"/>
          </a:xfrm>
          <a:prstGeom prst="triangle">
            <a:avLst>
              <a:gd fmla="val 100000" name="adj"/>
            </a:avLst>
          </a:prstGeom>
          <a:solidFill>
            <a:srgbClr val="C1D5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8"/>
          <p:cNvSpPr/>
          <p:nvPr/>
        </p:nvSpPr>
        <p:spPr>
          <a:xfrm>
            <a:off x="1133623" y="3945990"/>
            <a:ext cx="2172188" cy="2172188"/>
          </a:xfrm>
          <a:prstGeom prst="ellipse">
            <a:avLst/>
          </a:prstGeom>
          <a:blipFill rotWithShape="1">
            <a:blip r:embed="rId3">
              <a:alphaModFix/>
            </a:blip>
            <a:stretch>
              <a:fillRect b="-4961" l="-26617" r="-37861" t="-681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8"/>
          <p:cNvSpPr/>
          <p:nvPr/>
        </p:nvSpPr>
        <p:spPr>
          <a:xfrm>
            <a:off x="2751369" y="561843"/>
            <a:ext cx="397611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3F3F3F"/>
                </a:solidFill>
                <a:latin typeface="Roboto Slab"/>
                <a:ea typeface="Roboto Slab"/>
                <a:cs typeface="Roboto Slab"/>
                <a:sym typeface="Roboto Slab"/>
              </a:rPr>
              <a:t>Management</a:t>
            </a:r>
            <a:endParaRPr/>
          </a:p>
        </p:txBody>
      </p:sp>
      <p:sp>
        <p:nvSpPr>
          <p:cNvPr id="143" name="Google Shape;143;p18"/>
          <p:cNvSpPr/>
          <p:nvPr/>
        </p:nvSpPr>
        <p:spPr>
          <a:xfrm>
            <a:off x="1056952" y="1447672"/>
            <a:ext cx="2172188" cy="2172188"/>
          </a:xfrm>
          <a:prstGeom prst="ellipse">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8"/>
          <p:cNvSpPr/>
          <p:nvPr/>
        </p:nvSpPr>
        <p:spPr>
          <a:xfrm>
            <a:off x="3623865" y="2362890"/>
            <a:ext cx="4243785" cy="954107"/>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3F3F3F"/>
              </a:buClr>
              <a:buSzPts val="1400"/>
              <a:buFont typeface="Noto Sans Symbols"/>
              <a:buChar char="▪"/>
            </a:pPr>
            <a:r>
              <a:rPr lang="en-US" sz="1400">
                <a:solidFill>
                  <a:srgbClr val="3F3F3F"/>
                </a:solidFill>
                <a:latin typeface="Roboto Light"/>
                <a:ea typeface="Roboto Light"/>
                <a:cs typeface="Roboto Light"/>
                <a:sym typeface="Roboto Light"/>
              </a:rPr>
              <a:t>Manages and monitors the quality of products being sold in the market. </a:t>
            </a:r>
            <a:endParaRPr/>
          </a:p>
          <a:p>
            <a:pPr indent="-285750" lvl="0" marL="285750" marR="0" rtl="0" algn="l">
              <a:spcBef>
                <a:spcPts val="0"/>
              </a:spcBef>
              <a:spcAft>
                <a:spcPts val="0"/>
              </a:spcAft>
              <a:buClr>
                <a:srgbClr val="3F3F3F"/>
              </a:buClr>
              <a:buSzPts val="1400"/>
              <a:buFont typeface="Noto Sans Symbols"/>
              <a:buChar char="▪"/>
            </a:pPr>
            <a:r>
              <a:rPr lang="en-US" sz="1400">
                <a:solidFill>
                  <a:srgbClr val="3F3F3F"/>
                </a:solidFill>
                <a:latin typeface="Roboto Light"/>
                <a:ea typeface="Roboto Light"/>
                <a:cs typeface="Roboto Light"/>
                <a:sym typeface="Roboto Light"/>
              </a:rPr>
              <a:t>Ensures the production standards of the company.</a:t>
            </a:r>
            <a:endParaRPr sz="1400">
              <a:solidFill>
                <a:srgbClr val="3F3F3F"/>
              </a:solidFill>
              <a:latin typeface="Roboto Light"/>
              <a:ea typeface="Roboto Light"/>
              <a:cs typeface="Roboto Light"/>
              <a:sym typeface="Roboto Light"/>
            </a:endParaRPr>
          </a:p>
        </p:txBody>
      </p:sp>
      <p:sp>
        <p:nvSpPr>
          <p:cNvPr id="145" name="Google Shape;145;p18"/>
          <p:cNvSpPr/>
          <p:nvPr/>
        </p:nvSpPr>
        <p:spPr>
          <a:xfrm>
            <a:off x="3622486" y="1982522"/>
            <a:ext cx="2919861"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A5A5A5"/>
                </a:solidFill>
                <a:latin typeface="Roboto Light"/>
                <a:ea typeface="Roboto Light"/>
                <a:cs typeface="Roboto Light"/>
                <a:sym typeface="Roboto Light"/>
              </a:rPr>
              <a:t>Quality Control Inspector</a:t>
            </a:r>
            <a:endParaRPr i="1" sz="1400">
              <a:solidFill>
                <a:srgbClr val="A5A5A5"/>
              </a:solidFill>
              <a:latin typeface="Roboto Light"/>
              <a:ea typeface="Roboto Light"/>
              <a:cs typeface="Roboto Light"/>
              <a:sym typeface="Roboto Light"/>
            </a:endParaRPr>
          </a:p>
        </p:txBody>
      </p:sp>
      <p:sp>
        <p:nvSpPr>
          <p:cNvPr id="146" name="Google Shape;146;p18"/>
          <p:cNvSpPr/>
          <p:nvPr/>
        </p:nvSpPr>
        <p:spPr>
          <a:xfrm>
            <a:off x="3624261" y="1663594"/>
            <a:ext cx="2505682"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3F3F3F"/>
                </a:solidFill>
                <a:latin typeface="Roboto Slab"/>
                <a:ea typeface="Roboto Slab"/>
                <a:cs typeface="Roboto Slab"/>
                <a:sym typeface="Roboto Slab"/>
              </a:rPr>
              <a:t>Bern Smith</a:t>
            </a:r>
            <a:endParaRPr sz="2000">
              <a:solidFill>
                <a:srgbClr val="3F3F3F"/>
              </a:solidFill>
              <a:latin typeface="Roboto Slab"/>
              <a:ea typeface="Roboto Slab"/>
              <a:cs typeface="Roboto Slab"/>
              <a:sym typeface="Roboto Slab"/>
            </a:endParaRPr>
          </a:p>
        </p:txBody>
      </p:sp>
      <p:sp>
        <p:nvSpPr>
          <p:cNvPr id="147" name="Google Shape;147;p18"/>
          <p:cNvSpPr/>
          <p:nvPr/>
        </p:nvSpPr>
        <p:spPr>
          <a:xfrm>
            <a:off x="3626479" y="4996590"/>
            <a:ext cx="4274118" cy="52322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3F3F3F"/>
              </a:buClr>
              <a:buSzPts val="1400"/>
              <a:buFont typeface="Noto Sans Symbols"/>
              <a:buChar char="▪"/>
            </a:pPr>
            <a:r>
              <a:rPr lang="en-US" sz="1400">
                <a:solidFill>
                  <a:srgbClr val="3F3F3F"/>
                </a:solidFill>
                <a:latin typeface="Roboto Light"/>
                <a:ea typeface="Roboto Light"/>
                <a:cs typeface="Roboto Light"/>
                <a:sym typeface="Roboto Light"/>
              </a:rPr>
              <a:t>Interacts with the customers by providing information about the company and its products.</a:t>
            </a:r>
            <a:endParaRPr sz="1400">
              <a:solidFill>
                <a:srgbClr val="3F3F3F"/>
              </a:solidFill>
              <a:latin typeface="Roboto Light"/>
              <a:ea typeface="Roboto Light"/>
              <a:cs typeface="Roboto Light"/>
              <a:sym typeface="Roboto Light"/>
            </a:endParaRPr>
          </a:p>
        </p:txBody>
      </p:sp>
      <p:sp>
        <p:nvSpPr>
          <p:cNvPr id="148" name="Google Shape;148;p18"/>
          <p:cNvSpPr/>
          <p:nvPr/>
        </p:nvSpPr>
        <p:spPr>
          <a:xfrm>
            <a:off x="3621519" y="4619549"/>
            <a:ext cx="3400558"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A5A5A5"/>
                </a:solidFill>
                <a:latin typeface="Roboto Light"/>
                <a:ea typeface="Roboto Light"/>
                <a:cs typeface="Roboto Light"/>
                <a:sym typeface="Roboto Light"/>
              </a:rPr>
              <a:t>Customer Service Representative</a:t>
            </a:r>
            <a:endParaRPr i="1" sz="1400">
              <a:solidFill>
                <a:srgbClr val="A5A5A5"/>
              </a:solidFill>
              <a:latin typeface="Roboto Light"/>
              <a:ea typeface="Roboto Light"/>
              <a:cs typeface="Roboto Light"/>
              <a:sym typeface="Roboto Light"/>
            </a:endParaRPr>
          </a:p>
        </p:txBody>
      </p:sp>
      <p:sp>
        <p:nvSpPr>
          <p:cNvPr id="149" name="Google Shape;149;p18"/>
          <p:cNvSpPr/>
          <p:nvPr/>
        </p:nvSpPr>
        <p:spPr>
          <a:xfrm>
            <a:off x="3628670" y="4306003"/>
            <a:ext cx="208605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3F3F3F"/>
                </a:solidFill>
                <a:latin typeface="Roboto Slab"/>
                <a:ea typeface="Roboto Slab"/>
                <a:cs typeface="Roboto Slab"/>
                <a:sym typeface="Roboto Slab"/>
              </a:rPr>
              <a:t>Kevin Barnes</a:t>
            </a:r>
            <a:endParaRPr sz="2000">
              <a:solidFill>
                <a:srgbClr val="3F3F3F"/>
              </a:solidFill>
              <a:latin typeface="Roboto Slab"/>
              <a:ea typeface="Roboto Slab"/>
              <a:cs typeface="Roboto Slab"/>
              <a:sym typeface="Roboto Slab"/>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9"/>
          <p:cNvSpPr/>
          <p:nvPr/>
        </p:nvSpPr>
        <p:spPr>
          <a:xfrm>
            <a:off x="5217459" y="3695344"/>
            <a:ext cx="3926541" cy="3162656"/>
          </a:xfrm>
          <a:prstGeom prst="triangle">
            <a:avLst>
              <a:gd fmla="val 100000" name="adj"/>
            </a:avLst>
          </a:prstGeom>
          <a:solidFill>
            <a:srgbClr val="C1D5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9"/>
          <p:cNvSpPr/>
          <p:nvPr/>
        </p:nvSpPr>
        <p:spPr>
          <a:xfrm>
            <a:off x="578224" y="490818"/>
            <a:ext cx="7987553" cy="5876364"/>
          </a:xfrm>
          <a:prstGeom prst="rect">
            <a:avLst/>
          </a:prstGeom>
          <a:solidFill>
            <a:srgbClr val="FDFDFD"/>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9"/>
          <p:cNvSpPr/>
          <p:nvPr/>
        </p:nvSpPr>
        <p:spPr>
          <a:xfrm>
            <a:off x="578224" y="505634"/>
            <a:ext cx="7987553" cy="2580233"/>
          </a:xfrm>
          <a:prstGeom prst="rect">
            <a:avLst/>
          </a:prstGeom>
          <a:blipFill rotWithShape="1">
            <a:blip r:embed="rId3">
              <a:alphaModFix/>
            </a:blip>
            <a:stretch>
              <a:fillRect b="-32275" l="-1211" r="-1734" t="-98085"/>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9"/>
          <p:cNvSpPr/>
          <p:nvPr/>
        </p:nvSpPr>
        <p:spPr>
          <a:xfrm>
            <a:off x="972130" y="4260804"/>
            <a:ext cx="6224598" cy="1304203"/>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800">
                <a:solidFill>
                  <a:srgbClr val="3F3F3F"/>
                </a:solidFill>
                <a:latin typeface="Roboto Light"/>
                <a:ea typeface="Roboto Light"/>
                <a:cs typeface="Roboto Light"/>
                <a:sym typeface="Roboto Light"/>
              </a:rPr>
              <a:t>Lifestyle Magazine’s most recent survey suggested that at least 50 hardware and furniture companies closed down in 2017 due to bankruptcy caused by low profit due to poor services and bad quality products.</a:t>
            </a:r>
            <a:endParaRPr/>
          </a:p>
        </p:txBody>
      </p:sp>
      <p:sp>
        <p:nvSpPr>
          <p:cNvPr id="158" name="Google Shape;158;p19"/>
          <p:cNvSpPr/>
          <p:nvPr/>
        </p:nvSpPr>
        <p:spPr>
          <a:xfrm>
            <a:off x="976285" y="3739031"/>
            <a:ext cx="351760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3F3F3F"/>
                </a:solidFill>
                <a:latin typeface="Roboto Slab"/>
                <a:ea typeface="Roboto Slab"/>
                <a:cs typeface="Roboto Slab"/>
                <a:sym typeface="Roboto Slab"/>
              </a:rPr>
              <a:t>The Problem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0"/>
          <p:cNvSpPr/>
          <p:nvPr/>
        </p:nvSpPr>
        <p:spPr>
          <a:xfrm>
            <a:off x="5217459" y="3695344"/>
            <a:ext cx="3926541" cy="3162656"/>
          </a:xfrm>
          <a:prstGeom prst="triangle">
            <a:avLst>
              <a:gd fmla="val 10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20"/>
          <p:cNvSpPr/>
          <p:nvPr/>
        </p:nvSpPr>
        <p:spPr>
          <a:xfrm>
            <a:off x="578224" y="490818"/>
            <a:ext cx="7987553" cy="5876364"/>
          </a:xfrm>
          <a:prstGeom prst="rect">
            <a:avLst/>
          </a:prstGeom>
          <a:solidFill>
            <a:srgbClr val="C1D5D3"/>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20"/>
          <p:cNvSpPr/>
          <p:nvPr/>
        </p:nvSpPr>
        <p:spPr>
          <a:xfrm>
            <a:off x="988418" y="1522085"/>
            <a:ext cx="6061106" cy="1092607"/>
          </a:xfrm>
          <a:prstGeom prst="rect">
            <a:avLst/>
          </a:prstGeom>
          <a:noFill/>
          <a:ln>
            <a:noFill/>
          </a:ln>
        </p:spPr>
        <p:txBody>
          <a:bodyPr anchorCtr="0" anchor="t" bIns="45700" lIns="91425" spcFirstLastPara="1" rIns="91425" wrap="square" tIns="45700">
            <a:noAutofit/>
          </a:bodyPr>
          <a:lstStyle/>
          <a:p>
            <a:pPr indent="0" lvl="0" marL="0" marR="0" rtl="0" algn="l">
              <a:lnSpc>
                <a:spcPct val="144444"/>
              </a:lnSpc>
              <a:spcBef>
                <a:spcPts val="0"/>
              </a:spcBef>
              <a:spcAft>
                <a:spcPts val="0"/>
              </a:spcAft>
              <a:buNone/>
            </a:pPr>
            <a:r>
              <a:rPr lang="en-US" sz="1800">
                <a:solidFill>
                  <a:srgbClr val="3F3F3F"/>
                </a:solidFill>
                <a:latin typeface="Roboto Light"/>
                <a:ea typeface="Roboto Light"/>
                <a:cs typeface="Roboto Light"/>
                <a:sym typeface="Roboto Light"/>
              </a:rPr>
              <a:t>Great Home Furniture offers top notch home equipment for all who are building, renovating and constructing house at reasonably affordable prices.</a:t>
            </a:r>
            <a:endParaRPr/>
          </a:p>
        </p:txBody>
      </p:sp>
      <p:sp>
        <p:nvSpPr>
          <p:cNvPr id="166" name="Google Shape;166;p20"/>
          <p:cNvSpPr/>
          <p:nvPr/>
        </p:nvSpPr>
        <p:spPr>
          <a:xfrm>
            <a:off x="969369" y="1010323"/>
            <a:ext cx="362152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3F3F3F"/>
                </a:solidFill>
                <a:latin typeface="Roboto Slab"/>
                <a:ea typeface="Roboto Slab"/>
                <a:cs typeface="Roboto Slab"/>
                <a:sym typeface="Roboto Slab"/>
              </a:rPr>
              <a:t>Our Solution</a:t>
            </a:r>
            <a:endParaRPr/>
          </a:p>
        </p:txBody>
      </p:sp>
      <p:sp>
        <p:nvSpPr>
          <p:cNvPr id="167" name="Google Shape;167;p20"/>
          <p:cNvSpPr/>
          <p:nvPr/>
        </p:nvSpPr>
        <p:spPr>
          <a:xfrm>
            <a:off x="578223" y="3786949"/>
            <a:ext cx="7987553" cy="2580233"/>
          </a:xfrm>
          <a:prstGeom prst="rect">
            <a:avLst/>
          </a:prstGeom>
          <a:blipFill rotWithShape="1">
            <a:blip r:embed="rId3">
              <a:alphaModFix/>
            </a:blip>
            <a:stretch>
              <a:fillRect b="-4990" l="-477" r="476" t="-18301"/>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1"/>
          <p:cNvSpPr/>
          <p:nvPr/>
        </p:nvSpPr>
        <p:spPr>
          <a:xfrm>
            <a:off x="5217459" y="3695344"/>
            <a:ext cx="3926541" cy="3162656"/>
          </a:xfrm>
          <a:prstGeom prst="triangle">
            <a:avLst>
              <a:gd fmla="val 100000" name="adj"/>
            </a:avLst>
          </a:prstGeom>
          <a:solidFill>
            <a:srgbClr val="C1D5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21"/>
          <p:cNvSpPr/>
          <p:nvPr/>
        </p:nvSpPr>
        <p:spPr>
          <a:xfrm>
            <a:off x="578224" y="490818"/>
            <a:ext cx="7987553" cy="5876364"/>
          </a:xfrm>
          <a:prstGeom prst="rect">
            <a:avLst/>
          </a:prstGeom>
          <a:solidFill>
            <a:srgbClr val="FDFDFD"/>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21"/>
          <p:cNvSpPr/>
          <p:nvPr/>
        </p:nvSpPr>
        <p:spPr>
          <a:xfrm>
            <a:off x="6009024" y="2014558"/>
            <a:ext cx="2744578" cy="4364211"/>
          </a:xfrm>
          <a:prstGeom prst="rect">
            <a:avLst/>
          </a:prstGeom>
          <a:blipFill rotWithShape="1">
            <a:blip r:embed="rId3">
              <a:alphaModFix/>
            </a:blip>
            <a:stretch>
              <a:fillRect b="-331" l="-5323" r="-6343" t="332"/>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21"/>
          <p:cNvSpPr/>
          <p:nvPr/>
        </p:nvSpPr>
        <p:spPr>
          <a:xfrm>
            <a:off x="970221" y="782366"/>
            <a:ext cx="329539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3F3F3F"/>
                </a:solidFill>
                <a:latin typeface="Roboto Slab"/>
                <a:ea typeface="Roboto Slab"/>
                <a:cs typeface="Roboto Slab"/>
                <a:sym typeface="Roboto Slab"/>
              </a:rPr>
              <a:t>Advantages</a:t>
            </a:r>
            <a:endParaRPr/>
          </a:p>
        </p:txBody>
      </p:sp>
      <p:sp>
        <p:nvSpPr>
          <p:cNvPr id="176" name="Google Shape;176;p21"/>
          <p:cNvSpPr/>
          <p:nvPr/>
        </p:nvSpPr>
        <p:spPr>
          <a:xfrm>
            <a:off x="970225" y="1305225"/>
            <a:ext cx="5799900" cy="472830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800">
                <a:solidFill>
                  <a:srgbClr val="3F3F3F"/>
                </a:solidFill>
                <a:latin typeface="Roboto Light"/>
                <a:ea typeface="Roboto Light"/>
                <a:cs typeface="Roboto Light"/>
                <a:sym typeface="Roboto Light"/>
              </a:rPr>
              <a:t>Our staff provides the best service and assistance for all who wish to avail of beautifully designed, long lasting hardware and furniture. Additionally, we provide quality of products suitable for your house and budget.</a:t>
            </a:r>
            <a:endParaRPr/>
          </a:p>
          <a:p>
            <a:pPr indent="0" lvl="0" marL="0" marR="0" rtl="0" algn="l">
              <a:lnSpc>
                <a:spcPct val="130000"/>
              </a:lnSpc>
              <a:spcBef>
                <a:spcPts val="0"/>
              </a:spcBef>
              <a:spcAft>
                <a:spcPts val="0"/>
              </a:spcAft>
              <a:buNone/>
            </a:pPr>
            <a:r>
              <a:t/>
            </a:r>
            <a:endParaRPr sz="1800">
              <a:solidFill>
                <a:srgbClr val="3F3F3F"/>
              </a:solidFill>
              <a:latin typeface="Roboto Light"/>
              <a:ea typeface="Roboto Light"/>
              <a:cs typeface="Roboto Light"/>
              <a:sym typeface="Roboto Light"/>
            </a:endParaRPr>
          </a:p>
          <a:p>
            <a:pPr indent="-342900" lvl="0" marL="342900" marR="0" rtl="0" algn="l">
              <a:lnSpc>
                <a:spcPct val="130000"/>
              </a:lnSpc>
              <a:spcBef>
                <a:spcPts val="0"/>
              </a:spcBef>
              <a:spcAft>
                <a:spcPts val="0"/>
              </a:spcAft>
              <a:buClr>
                <a:srgbClr val="3F3F3F"/>
              </a:buClr>
              <a:buSzPts val="1800"/>
              <a:buFont typeface="Calibri"/>
              <a:buAutoNum type="arabicPeriod"/>
            </a:pPr>
            <a:r>
              <a:rPr lang="en-US" sz="1800">
                <a:solidFill>
                  <a:srgbClr val="3F3F3F"/>
                </a:solidFill>
                <a:latin typeface="Roboto Light"/>
                <a:ea typeface="Roboto Light"/>
                <a:cs typeface="Roboto Light"/>
                <a:sym typeface="Roboto Light"/>
              </a:rPr>
              <a:t>Well trained, professional, accommodating staff.</a:t>
            </a:r>
            <a:endParaRPr/>
          </a:p>
          <a:p>
            <a:pPr indent="-228600" lvl="0" marL="342900" marR="0" rtl="0" algn="l">
              <a:lnSpc>
                <a:spcPct val="130000"/>
              </a:lnSpc>
              <a:spcBef>
                <a:spcPts val="0"/>
              </a:spcBef>
              <a:spcAft>
                <a:spcPts val="0"/>
              </a:spcAft>
              <a:buClr>
                <a:schemeClr val="dk1"/>
              </a:buClr>
              <a:buSzPts val="1800"/>
              <a:buFont typeface="Calibri"/>
              <a:buNone/>
            </a:pPr>
            <a:r>
              <a:t/>
            </a:r>
            <a:endParaRPr sz="1800">
              <a:solidFill>
                <a:srgbClr val="3F3F3F"/>
              </a:solidFill>
              <a:latin typeface="Roboto Light"/>
              <a:ea typeface="Roboto Light"/>
              <a:cs typeface="Roboto Light"/>
              <a:sym typeface="Roboto Light"/>
            </a:endParaRPr>
          </a:p>
          <a:p>
            <a:pPr indent="-342900" lvl="0" marL="342900" marR="0" rtl="0" algn="l">
              <a:lnSpc>
                <a:spcPct val="130000"/>
              </a:lnSpc>
              <a:spcBef>
                <a:spcPts val="0"/>
              </a:spcBef>
              <a:spcAft>
                <a:spcPts val="0"/>
              </a:spcAft>
              <a:buClr>
                <a:srgbClr val="3F3F3F"/>
              </a:buClr>
              <a:buSzPts val="1800"/>
              <a:buFont typeface="Calibri"/>
              <a:buAutoNum type="arabicPeriod"/>
            </a:pPr>
            <a:r>
              <a:rPr lang="en-US" sz="1800">
                <a:solidFill>
                  <a:srgbClr val="3F3F3F"/>
                </a:solidFill>
                <a:latin typeface="Roboto Light"/>
                <a:ea typeface="Roboto Light"/>
                <a:cs typeface="Roboto Light"/>
                <a:sym typeface="Roboto Light"/>
              </a:rPr>
              <a:t>Beautifully designed hardware and furniture.</a:t>
            </a:r>
            <a:endParaRPr/>
          </a:p>
          <a:p>
            <a:pPr indent="-228600" lvl="0" marL="342900" marR="0" rtl="0" algn="l">
              <a:lnSpc>
                <a:spcPct val="130000"/>
              </a:lnSpc>
              <a:spcBef>
                <a:spcPts val="0"/>
              </a:spcBef>
              <a:spcAft>
                <a:spcPts val="0"/>
              </a:spcAft>
              <a:buClr>
                <a:schemeClr val="dk1"/>
              </a:buClr>
              <a:buSzPts val="1800"/>
              <a:buFont typeface="Calibri"/>
              <a:buNone/>
            </a:pPr>
            <a:r>
              <a:t/>
            </a:r>
            <a:endParaRPr sz="1800">
              <a:solidFill>
                <a:srgbClr val="3F3F3F"/>
              </a:solidFill>
              <a:latin typeface="Roboto Light"/>
              <a:ea typeface="Roboto Light"/>
              <a:cs typeface="Roboto Light"/>
              <a:sym typeface="Roboto Light"/>
            </a:endParaRPr>
          </a:p>
          <a:p>
            <a:pPr indent="-342900" lvl="0" marL="342900" marR="0" rtl="0" algn="l">
              <a:lnSpc>
                <a:spcPct val="130000"/>
              </a:lnSpc>
              <a:spcBef>
                <a:spcPts val="0"/>
              </a:spcBef>
              <a:spcAft>
                <a:spcPts val="0"/>
              </a:spcAft>
              <a:buClr>
                <a:srgbClr val="3F3F3F"/>
              </a:buClr>
              <a:buSzPts val="1800"/>
              <a:buFont typeface="Calibri"/>
              <a:buAutoNum type="arabicPeriod"/>
            </a:pPr>
            <a:r>
              <a:rPr lang="en-US" sz="1800">
                <a:solidFill>
                  <a:srgbClr val="3F3F3F"/>
                </a:solidFill>
                <a:latin typeface="Roboto Light"/>
                <a:ea typeface="Roboto Light"/>
                <a:cs typeface="Roboto Light"/>
                <a:sym typeface="Roboto Light"/>
              </a:rPr>
              <a:t>Well connected with other well known hardware companies.</a:t>
            </a:r>
            <a:endParaRPr/>
          </a:p>
          <a:p>
            <a:pPr indent="-228600" lvl="0" marL="342900" marR="0" rtl="0" algn="l">
              <a:lnSpc>
                <a:spcPct val="130000"/>
              </a:lnSpc>
              <a:spcBef>
                <a:spcPts val="0"/>
              </a:spcBef>
              <a:spcAft>
                <a:spcPts val="0"/>
              </a:spcAft>
              <a:buClr>
                <a:schemeClr val="dk1"/>
              </a:buClr>
              <a:buSzPts val="1800"/>
              <a:buFont typeface="Calibri"/>
              <a:buNone/>
            </a:pPr>
            <a:r>
              <a:t/>
            </a:r>
            <a:endParaRPr sz="1800">
              <a:solidFill>
                <a:srgbClr val="3F3F3F"/>
              </a:solidFill>
              <a:latin typeface="Roboto Light"/>
              <a:ea typeface="Roboto Light"/>
              <a:cs typeface="Roboto Light"/>
              <a:sym typeface="Roboto Light"/>
            </a:endParaRPr>
          </a:p>
          <a:p>
            <a:pPr indent="-342900" lvl="0" marL="342900" marR="0" rtl="0" algn="l">
              <a:lnSpc>
                <a:spcPct val="130000"/>
              </a:lnSpc>
              <a:spcBef>
                <a:spcPts val="0"/>
              </a:spcBef>
              <a:spcAft>
                <a:spcPts val="0"/>
              </a:spcAft>
              <a:buClr>
                <a:srgbClr val="3F3F3F"/>
              </a:buClr>
              <a:buSzPts val="1800"/>
              <a:buFont typeface="Calibri"/>
              <a:buAutoNum type="arabicPeriod"/>
            </a:pPr>
            <a:r>
              <a:rPr lang="en-US" sz="1800">
                <a:solidFill>
                  <a:srgbClr val="3F3F3F"/>
                </a:solidFill>
                <a:latin typeface="Roboto Light"/>
                <a:ea typeface="Roboto Light"/>
                <a:cs typeface="Roboto Light"/>
                <a:sym typeface="Roboto Light"/>
              </a:rPr>
              <a:t>Competitive, affordable price points.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