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9753600" cx="13004800"/>
  <p:notesSz cx="6858000" cy="9144000"/>
  <p:embeddedFontLst>
    <p:embeddedFont>
      <p:font typeface="Montserrat"/>
      <p:bold r:id="rId31"/>
      <p:boldItalic r:id="rId32"/>
    </p:embeddedFont>
    <p:embeddedFont>
      <p:font typeface="Montserrat Medium"/>
      <p:regular r:id="rId33"/>
      <p:bold r:id="rId34"/>
      <p:italic r:id="rId35"/>
      <p:boldItalic r:id="rId36"/>
    </p:embeddedFont>
    <p:embeddedFont>
      <p:font typeface="Helvetica Neue"/>
      <p:regular r:id="rId37"/>
      <p:bold r:id="rId38"/>
      <p:italic r:id="rId39"/>
      <p:boldItalic r:id="rId40"/>
    </p:embeddedFont>
    <p:embeddedFont>
      <p:font typeface="Helvetica Neue Ligh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11E20EA-DA30-4E5B-BCAF-AA86081FCB4A}">
  <a:tblStyle styleId="{B11E20EA-DA30-4E5B-BCAF-AA86081FCB4A}" styleName="Table_0">
    <a:wholeTbl>
      <a:tcTxStyle b="off"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a:band1H>
    <a:band2H>
      <a:tcTxStyle b="off" i="off"/>
      <a:tcStyle>
        <a:fill>
          <a:solidFill>
            <a:srgbClr val="E3E5E8"/>
          </a:solidFill>
        </a:fill>
      </a:tcStyle>
    </a:band2H>
    <a:band1V>
      <a:tcTxStyle/>
    </a:band1V>
    <a:band2V>
      <a:tcTxStyle/>
    </a:band2V>
    <a:lastCol>
      <a:tcTxStyle/>
    </a:lastCol>
    <a:firstCol>
      <a:tcTxStyle b="on" i="off">
        <a:font>
          <a:latin typeface="Helvetica Neue"/>
          <a:ea typeface="Helvetica Neue"/>
          <a:cs typeface="Helvetica Neue"/>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76B9"/>
          </a:solidFill>
        </a:fill>
      </a:tcStyle>
    </a:firstCol>
    <a:lastRow>
      <a:tcTxStyle b="off"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3797C6"/>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lastRow>
    <a:seCell>
      <a:tcTxStyle/>
    </a:seCell>
    <a:swCell>
      <a:tcTxStyle/>
    </a:swCell>
    <a:firstRow>
      <a:tcTxStyle b="on" i="off">
        <a:font>
          <a:latin typeface="Helvetica Neue"/>
          <a:ea typeface="Helvetica Neue"/>
          <a:cs typeface="Helvetica Neue"/>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4C7F"/>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15.xml"/><Relationship Id="rId42" Type="http://schemas.openxmlformats.org/officeDocument/2006/relationships/font" Target="fonts/HelveticaNeueLight-bold.fntdata"/><Relationship Id="rId41" Type="http://schemas.openxmlformats.org/officeDocument/2006/relationships/font" Target="fonts/HelveticaNeueLight-regular.fntdata"/><Relationship Id="rId22" Type="http://schemas.openxmlformats.org/officeDocument/2006/relationships/slide" Target="slides/slide17.xml"/><Relationship Id="rId44" Type="http://schemas.openxmlformats.org/officeDocument/2006/relationships/font" Target="fonts/HelveticaNeueLight-boldItalic.fntdata"/><Relationship Id="rId21" Type="http://schemas.openxmlformats.org/officeDocument/2006/relationships/slide" Target="slides/slide16.xml"/><Relationship Id="rId43" Type="http://schemas.openxmlformats.org/officeDocument/2006/relationships/font" Target="fonts/HelveticaNeueLight-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ontserratMedium-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MontserratMedium-italic.fntdata"/><Relationship Id="rId12" Type="http://schemas.openxmlformats.org/officeDocument/2006/relationships/slide" Target="slides/slide7.xml"/><Relationship Id="rId34" Type="http://schemas.openxmlformats.org/officeDocument/2006/relationships/font" Target="fonts/MontserratMedium-bold.fntdata"/><Relationship Id="rId15" Type="http://schemas.openxmlformats.org/officeDocument/2006/relationships/slide" Target="slides/slide10.xml"/><Relationship Id="rId37" Type="http://schemas.openxmlformats.org/officeDocument/2006/relationships/font" Target="fonts/HelveticaNeue-regular.fntdata"/><Relationship Id="rId14" Type="http://schemas.openxmlformats.org/officeDocument/2006/relationships/slide" Target="slides/slide9.xml"/><Relationship Id="rId36" Type="http://schemas.openxmlformats.org/officeDocument/2006/relationships/font" Target="fonts/MontserratMedium-boldItalic.fntdata"/><Relationship Id="rId17" Type="http://schemas.openxmlformats.org/officeDocument/2006/relationships/slide" Target="slides/slide12.xml"/><Relationship Id="rId39" Type="http://schemas.openxmlformats.org/officeDocument/2006/relationships/font" Target="fonts/HelveticaNeue-italic.fntdata"/><Relationship Id="rId16" Type="http://schemas.openxmlformats.org/officeDocument/2006/relationships/slide" Target="slides/slide11.xml"/><Relationship Id="rId38" Type="http://schemas.openxmlformats.org/officeDocument/2006/relationships/font" Target="fonts/HelveticaNeue-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270000" y="1638300"/>
            <a:ext cx="10464800" cy="33020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270000" y="50419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12" name="Google Shape;12;p2"/>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b="0" i="0" sz="1600" u="none" cap="none" strike="noStrike">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0000" y="6362700"/>
            <a:ext cx="10464800" cy="461366"/>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2400"/>
              <a:buFont typeface="Helvetica Neue"/>
              <a:buNone/>
              <a:defRPr i="1" sz="2400"/>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8" name="Google Shape;48;p11"/>
          <p:cNvSpPr txBox="1"/>
          <p:nvPr>
            <p:ph idx="2" type="body"/>
          </p:nvPr>
        </p:nvSpPr>
        <p:spPr>
          <a:xfrm>
            <a:off x="1270000" y="4267112"/>
            <a:ext cx="10464800" cy="609776"/>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9" name="Google Shape;49;p11"/>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13004800" cy="9753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spTree>
      <p:nvGrpSpPr>
        <p:cNvPr id="13" name="Shape 13"/>
        <p:cNvGrpSpPr/>
        <p:nvPr/>
      </p:nvGrpSpPr>
      <p:grpSpPr>
        <a:xfrm>
          <a:off x="0" y="0"/>
          <a:ext cx="0" cy="0"/>
          <a:chOff x="0" y="0"/>
          <a:chExt cx="0" cy="0"/>
        </a:xfrm>
      </p:grpSpPr>
      <p:sp>
        <p:nvSpPr>
          <p:cNvPr id="14" name="Google Shape;14;p3"/>
          <p:cNvSpPr/>
          <p:nvPr>
            <p:ph idx="2" type="pic"/>
          </p:nvPr>
        </p:nvSpPr>
        <p:spPr>
          <a:xfrm>
            <a:off x="1625600" y="673100"/>
            <a:ext cx="9753600" cy="5905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15" name="Google Shape;15;p3"/>
          <p:cNvSpPr txBox="1"/>
          <p:nvPr>
            <p:ph type="title"/>
          </p:nvPr>
        </p:nvSpPr>
        <p:spPr>
          <a:xfrm>
            <a:off x="1270000" y="6718300"/>
            <a:ext cx="10464800" cy="1422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1270000" y="81534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17" name="Google Shape;17;p3"/>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18" name="Shape 18"/>
        <p:cNvGrpSpPr/>
        <p:nvPr/>
      </p:nvGrpSpPr>
      <p:grpSpPr>
        <a:xfrm>
          <a:off x="0" y="0"/>
          <a:ext cx="0" cy="0"/>
          <a:chOff x="0" y="0"/>
          <a:chExt cx="0" cy="0"/>
        </a:xfrm>
      </p:grpSpPr>
      <p:sp>
        <p:nvSpPr>
          <p:cNvPr id="19" name="Google Shape;19;p4"/>
          <p:cNvSpPr txBox="1"/>
          <p:nvPr>
            <p:ph type="title"/>
          </p:nvPr>
        </p:nvSpPr>
        <p:spPr>
          <a:xfrm>
            <a:off x="1270000" y="3225800"/>
            <a:ext cx="10464800" cy="3302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6718300" y="635000"/>
            <a:ext cx="5334000" cy="8216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23" name="Google Shape;23;p5"/>
          <p:cNvSpPr txBox="1"/>
          <p:nvPr>
            <p:ph type="title"/>
          </p:nvPr>
        </p:nvSpPr>
        <p:spPr>
          <a:xfrm>
            <a:off x="952500" y="635000"/>
            <a:ext cx="5334000" cy="39878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6000"/>
              <a:buFont typeface="Helvetica Neue"/>
              <a:buNone/>
              <a:defRPr sz="6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952500" y="4724400"/>
            <a:ext cx="5334000" cy="4114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25" name="Google Shape;25;p5"/>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952500" y="2590800"/>
            <a:ext cx="11099800" cy="6286500"/>
          </a:xfrm>
          <a:prstGeom prst="rect">
            <a:avLst/>
          </a:prstGeom>
          <a:noFill/>
          <a:ln>
            <a:noFill/>
          </a:ln>
        </p:spPr>
        <p:txBody>
          <a:bodyPr anchorCtr="0" anchor="ctr" bIns="50800" lIns="50800" spcFirstLastPara="1" rIns="50800" wrap="square" tIns="50800">
            <a:noAutofit/>
          </a:bodyPr>
          <a:lstStyle>
            <a:lvl1pPr indent="-394335" lvl="0" marL="457200" algn="l">
              <a:lnSpc>
                <a:spcPct val="100000"/>
              </a:lnSpc>
              <a:spcBef>
                <a:spcPts val="4200"/>
              </a:spcBef>
              <a:spcAft>
                <a:spcPts val="0"/>
              </a:spcAft>
              <a:buClr>
                <a:srgbClr val="000000"/>
              </a:buClr>
              <a:buSzPts val="2610"/>
              <a:buChar char="•"/>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32" name="Google Shape;32;p7"/>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6718300" y="2590800"/>
            <a:ext cx="5334000" cy="6286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52500" y="2590800"/>
            <a:ext cx="5334000" cy="6286500"/>
          </a:xfrm>
          <a:prstGeom prst="rect">
            <a:avLst/>
          </a:prstGeom>
          <a:noFill/>
          <a:ln>
            <a:noFill/>
          </a:ln>
        </p:spPr>
        <p:txBody>
          <a:bodyPr anchorCtr="0" anchor="ctr" bIns="50800" lIns="50800" spcFirstLastPara="1" rIns="50800" wrap="square" tIns="50800">
            <a:noAutofit/>
          </a:bodyPr>
          <a:lstStyle>
            <a:lvl1pPr indent="-486410" lvl="0" marL="457200" algn="l">
              <a:lnSpc>
                <a:spcPct val="100000"/>
              </a:lnSpc>
              <a:spcBef>
                <a:spcPts val="3200"/>
              </a:spcBef>
              <a:spcAft>
                <a:spcPts val="0"/>
              </a:spcAft>
              <a:buClr>
                <a:srgbClr val="000000"/>
              </a:buClr>
              <a:buSzPts val="4060"/>
              <a:buFont typeface="Helvetica Neue"/>
              <a:buChar char="•"/>
              <a:defRPr sz="2800"/>
            </a:lvl1pPr>
            <a:lvl2pPr indent="-486410" lvl="1" marL="914400" algn="l">
              <a:lnSpc>
                <a:spcPct val="100000"/>
              </a:lnSpc>
              <a:spcBef>
                <a:spcPts val="3200"/>
              </a:spcBef>
              <a:spcAft>
                <a:spcPts val="0"/>
              </a:spcAft>
              <a:buClr>
                <a:srgbClr val="000000"/>
              </a:buClr>
              <a:buSzPts val="4060"/>
              <a:buFont typeface="Helvetica Neue"/>
              <a:buChar char="•"/>
              <a:defRPr sz="2800"/>
            </a:lvl2pPr>
            <a:lvl3pPr indent="-486410" lvl="2" marL="1371600" algn="l">
              <a:lnSpc>
                <a:spcPct val="100000"/>
              </a:lnSpc>
              <a:spcBef>
                <a:spcPts val="3200"/>
              </a:spcBef>
              <a:spcAft>
                <a:spcPts val="0"/>
              </a:spcAft>
              <a:buClr>
                <a:srgbClr val="000000"/>
              </a:buClr>
              <a:buSzPts val="4060"/>
              <a:buFont typeface="Helvetica Neue"/>
              <a:buChar char="•"/>
              <a:defRPr sz="2800"/>
            </a:lvl3pPr>
            <a:lvl4pPr indent="-486410" lvl="3" marL="1828800" algn="l">
              <a:lnSpc>
                <a:spcPct val="100000"/>
              </a:lnSpc>
              <a:spcBef>
                <a:spcPts val="3200"/>
              </a:spcBef>
              <a:spcAft>
                <a:spcPts val="0"/>
              </a:spcAft>
              <a:buClr>
                <a:srgbClr val="000000"/>
              </a:buClr>
              <a:buSzPts val="4060"/>
              <a:buFont typeface="Helvetica Neue"/>
              <a:buChar char="•"/>
              <a:defRPr sz="2800"/>
            </a:lvl4pPr>
            <a:lvl5pPr indent="-486410" lvl="4" marL="2286000" algn="l">
              <a:lnSpc>
                <a:spcPct val="100000"/>
              </a:lnSpc>
              <a:spcBef>
                <a:spcPts val="3200"/>
              </a:spcBef>
              <a:spcAft>
                <a:spcPts val="0"/>
              </a:spcAft>
              <a:buClr>
                <a:srgbClr val="000000"/>
              </a:buClr>
              <a:buSzPts val="4060"/>
              <a:buFont typeface="Helvetica Neue"/>
              <a:buChar char="•"/>
              <a:defRPr sz="28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37" name="Google Shape;37;p8"/>
          <p:cNvSpPr txBox="1"/>
          <p:nvPr>
            <p:ph idx="12" type="sldNum"/>
          </p:nvPr>
        </p:nvSpPr>
        <p:spPr>
          <a:xfrm>
            <a:off x="6328884" y="9296400"/>
            <a:ext cx="340259" cy="342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b="0" i="0" sz="1600" u="none" cap="none" strike="noStrike">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52500" y="1270000"/>
            <a:ext cx="11099800" cy="7213600"/>
          </a:xfrm>
          <a:prstGeom prst="rect">
            <a:avLst/>
          </a:prstGeom>
          <a:noFill/>
          <a:ln>
            <a:noFill/>
          </a:ln>
        </p:spPr>
        <p:txBody>
          <a:bodyPr anchorCtr="0" anchor="ctr" bIns="50800" lIns="50800" spcFirstLastPara="1" rIns="50800" wrap="square" tIns="50800">
            <a:noAutofit/>
          </a:bodyPr>
          <a:lstStyle>
            <a:lvl1pPr indent="-394335" lvl="0" marL="457200" algn="l">
              <a:lnSpc>
                <a:spcPct val="100000"/>
              </a:lnSpc>
              <a:spcBef>
                <a:spcPts val="4200"/>
              </a:spcBef>
              <a:spcAft>
                <a:spcPts val="0"/>
              </a:spcAft>
              <a:buClr>
                <a:srgbClr val="000000"/>
              </a:buClr>
              <a:buSzPts val="2610"/>
              <a:buChar char="•"/>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0" name="Google Shape;40;p9"/>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6718300" y="50927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6718300" y="8890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952500" y="889000"/>
            <a:ext cx="5334000" cy="7975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52500" y="2590800"/>
            <a:ext cx="11099800" cy="6286500"/>
          </a:xfrm>
          <a:prstGeom prst="rect">
            <a:avLst/>
          </a:prstGeom>
          <a:noFill/>
          <a:ln>
            <a:noFill/>
          </a:ln>
        </p:spPr>
        <p:txBody>
          <a:bodyPr anchorCtr="0" anchor="ctr" bIns="50800" lIns="50800" spcFirstLastPara="1" rIns="50800" wrap="square" tIns="50800">
            <a:noAutofit/>
          </a:bodyPr>
          <a:lstStyle>
            <a:lvl1pPr indent="-523240" lvl="0" marL="4572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indent="-523240" lvl="1" marL="9144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indent="-523239" lvl="2" marL="13716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indent="-523239" lvl="3" marL="18288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indent="-523239" lvl="4" marL="22860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indent="-523239" lvl="5" marL="27432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indent="-523239" lvl="6" marL="32004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indent="-523239" lvl="7" marL="36576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indent="-523240" lvl="8" marL="41148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jpg"/><Relationship Id="rId4" Type="http://schemas.openxmlformats.org/officeDocument/2006/relationships/image" Target="../media/image11.jpg"/><Relationship Id="rId5" Type="http://schemas.openxmlformats.org/officeDocument/2006/relationships/image" Target="../media/image19.jpg"/><Relationship Id="rId6"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jason-blackeye-nyL-rzwP-Mk-unsplash.jpg" id="59" name="Google Shape;59;p14"/>
          <p:cNvPicPr preferRelativeResize="0"/>
          <p:nvPr/>
        </p:nvPicPr>
        <p:blipFill rotWithShape="1">
          <a:blip r:embed="rId3">
            <a:alphaModFix/>
          </a:blip>
          <a:srcRect b="1973" l="1653" r="0" t="1971"/>
          <a:stretch/>
        </p:blipFill>
        <p:spPr>
          <a:xfrm>
            <a:off x="2345505" y="-40085"/>
            <a:ext cx="15558551" cy="10149682"/>
          </a:xfrm>
          <a:custGeom>
            <a:rect b="b" l="l" r="r" t="t"/>
            <a:pathLst>
              <a:path extrusionOk="0" h="21600" w="21600">
                <a:moveTo>
                  <a:pt x="14216" y="0"/>
                </a:moveTo>
                <a:lnTo>
                  <a:pt x="0" y="21600"/>
                </a:lnTo>
                <a:lnTo>
                  <a:pt x="14322" y="21600"/>
                </a:lnTo>
                <a:lnTo>
                  <a:pt x="21600" y="10541"/>
                </a:lnTo>
                <a:lnTo>
                  <a:pt x="21600" y="0"/>
                </a:lnTo>
                <a:lnTo>
                  <a:pt x="14216" y="0"/>
                </a:lnTo>
                <a:close/>
              </a:path>
            </a:pathLst>
          </a:custGeom>
          <a:noFill/>
          <a:ln>
            <a:noFill/>
          </a:ln>
        </p:spPr>
      </p:pic>
      <p:sp>
        <p:nvSpPr>
          <p:cNvPr id="60" name="Google Shape;60;p14"/>
          <p:cNvSpPr txBox="1"/>
          <p:nvPr/>
        </p:nvSpPr>
        <p:spPr>
          <a:xfrm>
            <a:off x="2145819" y="981096"/>
            <a:ext cx="3209037" cy="133146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000"/>
              <a:buFont typeface="Helvetica Neue"/>
              <a:buNone/>
            </a:pPr>
            <a:r>
              <a:rPr b="1" i="0" lang="en-US" sz="4000" u="none" cap="none" strike="noStrike">
                <a:solidFill>
                  <a:schemeClr val="accent1"/>
                </a:solidFill>
                <a:latin typeface="Helvetica Neue"/>
                <a:ea typeface="Helvetica Neue"/>
                <a:cs typeface="Helvetica Neue"/>
                <a:sym typeface="Helvetica Neue"/>
              </a:rPr>
              <a:t>RETCO</a:t>
            </a:r>
            <a:endParaRPr/>
          </a:p>
          <a:p>
            <a:pPr indent="0" lvl="0" marL="0" marR="0" rtl="0" algn="l">
              <a:lnSpc>
                <a:spcPct val="100000"/>
              </a:lnSpc>
              <a:spcBef>
                <a:spcPts val="0"/>
              </a:spcBef>
              <a:spcAft>
                <a:spcPts val="0"/>
              </a:spcAft>
              <a:buClr>
                <a:srgbClr val="5E5E5E"/>
              </a:buClr>
              <a:buSzPts val="4000"/>
              <a:buFont typeface="Helvetica Neue"/>
              <a:buNone/>
            </a:pPr>
            <a:r>
              <a:rPr b="1" i="0" lang="en-US" sz="4000" u="none" cap="none" strike="noStrike">
                <a:solidFill>
                  <a:srgbClr val="5E5E5E"/>
                </a:solidFill>
                <a:latin typeface="Helvetica Neue"/>
                <a:ea typeface="Helvetica Neue"/>
                <a:cs typeface="Helvetica Neue"/>
                <a:sym typeface="Helvetica Neue"/>
              </a:rPr>
              <a:t>INDUSTRIES</a:t>
            </a:r>
            <a:endParaRPr/>
          </a:p>
        </p:txBody>
      </p:sp>
      <p:pic>
        <p:nvPicPr>
          <p:cNvPr descr="pasted-image.pdf" id="61" name="Google Shape;61;p14"/>
          <p:cNvPicPr preferRelativeResize="0"/>
          <p:nvPr/>
        </p:nvPicPr>
        <p:blipFill rotWithShape="1">
          <a:blip r:embed="rId4">
            <a:alphaModFix/>
          </a:blip>
          <a:srcRect b="0" l="0" r="0" t="0"/>
          <a:stretch/>
        </p:blipFill>
        <p:spPr>
          <a:xfrm>
            <a:off x="871141" y="1096919"/>
            <a:ext cx="1099819" cy="1099819"/>
          </a:xfrm>
          <a:prstGeom prst="rect">
            <a:avLst/>
          </a:prstGeom>
          <a:noFill/>
          <a:ln>
            <a:noFill/>
          </a:ln>
        </p:spPr>
      </p:pic>
      <p:sp>
        <p:nvSpPr>
          <p:cNvPr id="62" name="Google Shape;62;p14"/>
          <p:cNvSpPr txBox="1"/>
          <p:nvPr/>
        </p:nvSpPr>
        <p:spPr>
          <a:xfrm>
            <a:off x="825019" y="3530793"/>
            <a:ext cx="4906011" cy="2234814"/>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7000"/>
              <a:buFont typeface="Helvetica Neue"/>
              <a:buNone/>
            </a:pPr>
            <a:r>
              <a:rPr b="1" i="0" lang="en-US" sz="7000" u="none" cap="none" strike="noStrike">
                <a:solidFill>
                  <a:srgbClr val="5E5E5E"/>
                </a:solidFill>
                <a:latin typeface="Helvetica Neue"/>
                <a:ea typeface="Helvetica Neue"/>
                <a:cs typeface="Helvetica Neue"/>
                <a:sym typeface="Helvetica Neue"/>
              </a:rPr>
              <a:t>COMPANY</a:t>
            </a:r>
            <a:endParaRPr/>
          </a:p>
          <a:p>
            <a:pPr indent="0" lvl="0" marL="0" marR="0" rtl="0" algn="l">
              <a:lnSpc>
                <a:spcPct val="100000"/>
              </a:lnSpc>
              <a:spcBef>
                <a:spcPts val="0"/>
              </a:spcBef>
              <a:spcAft>
                <a:spcPts val="0"/>
              </a:spcAft>
              <a:buClr>
                <a:srgbClr val="5E5E5E"/>
              </a:buClr>
              <a:buSzPts val="7000"/>
              <a:buFont typeface="Helvetica Neue"/>
              <a:buNone/>
            </a:pPr>
            <a:r>
              <a:rPr b="1" i="0" lang="en-US" sz="7000" u="none" cap="none" strike="noStrike">
                <a:solidFill>
                  <a:srgbClr val="5E5E5E"/>
                </a:solidFill>
                <a:latin typeface="Helvetica Neue"/>
                <a:ea typeface="Helvetica Neue"/>
                <a:cs typeface="Helvetica Neue"/>
                <a:sym typeface="Helvetica Neue"/>
              </a:rPr>
              <a:t>PROFILE</a:t>
            </a:r>
            <a:endParaRPr/>
          </a:p>
        </p:txBody>
      </p:sp>
      <p:sp>
        <p:nvSpPr>
          <p:cNvPr id="63" name="Google Shape;63;p14"/>
          <p:cNvSpPr/>
          <p:nvPr/>
        </p:nvSpPr>
        <p:spPr>
          <a:xfrm>
            <a:off x="6283845" y="156716"/>
            <a:ext cx="8634339" cy="8634338"/>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4" name="Google Shape;64;p14"/>
          <p:cNvSpPr/>
          <p:nvPr/>
        </p:nvSpPr>
        <p:spPr>
          <a:xfrm>
            <a:off x="11043784" y="6859754"/>
            <a:ext cx="4651661" cy="4651661"/>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3"/>
          <p:cNvSpPr txBox="1"/>
          <p:nvPr/>
        </p:nvSpPr>
        <p:spPr>
          <a:xfrm>
            <a:off x="4708175" y="656927"/>
            <a:ext cx="3588450" cy="1498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Company</a:t>
            </a:r>
            <a:endParaRPr/>
          </a:p>
          <a:p>
            <a:pPr indent="0" lvl="0" marL="0" marR="0" rtl="0" algn="ctr">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Description</a:t>
            </a:r>
            <a:endParaRPr/>
          </a:p>
        </p:txBody>
      </p:sp>
      <p:cxnSp>
        <p:nvCxnSpPr>
          <p:cNvPr id="167" name="Google Shape;167;p23"/>
          <p:cNvCxnSpPr/>
          <p:nvPr/>
        </p:nvCxnSpPr>
        <p:spPr>
          <a:xfrm>
            <a:off x="5745407" y="2400300"/>
            <a:ext cx="1513986" cy="0"/>
          </a:xfrm>
          <a:prstGeom prst="straightConnector1">
            <a:avLst/>
          </a:prstGeom>
          <a:noFill/>
          <a:ln cap="flat" cmpd="sng" w="38100">
            <a:solidFill>
              <a:schemeClr val="accent1"/>
            </a:solidFill>
            <a:prstDash val="solid"/>
            <a:miter lim="400000"/>
            <a:headEnd len="sm" w="sm" type="none"/>
            <a:tailEnd len="sm" w="sm" type="none"/>
          </a:ln>
        </p:spPr>
      </p:cxnSp>
      <p:sp>
        <p:nvSpPr>
          <p:cNvPr id="168" name="Google Shape;168;p23"/>
          <p:cNvSpPr txBox="1"/>
          <p:nvPr/>
        </p:nvSpPr>
        <p:spPr>
          <a:xfrm>
            <a:off x="2811812" y="7701111"/>
            <a:ext cx="7381176" cy="12192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Retco Industries provides all manner of products ranging from everyday items, food &amp; medicine. The company has also expanded to other products like technology &amp; machinery.</a:t>
            </a:r>
            <a:endParaRPr/>
          </a:p>
        </p:txBody>
      </p:sp>
      <p:pic>
        <p:nvPicPr>
          <p:cNvPr descr="adult-analyzing-brainstorming-1080865.jpg" id="169" name="Google Shape;169;p23"/>
          <p:cNvPicPr preferRelativeResize="0"/>
          <p:nvPr/>
        </p:nvPicPr>
        <p:blipFill rotWithShape="1">
          <a:blip r:embed="rId3">
            <a:alphaModFix/>
          </a:blip>
          <a:srcRect b="43242" l="0" r="0" t="4079"/>
          <a:stretch/>
        </p:blipFill>
        <p:spPr>
          <a:xfrm>
            <a:off x="0" y="2847230"/>
            <a:ext cx="13004800" cy="45670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4"/>
          <p:cNvSpPr txBox="1"/>
          <p:nvPr/>
        </p:nvSpPr>
        <p:spPr>
          <a:xfrm>
            <a:off x="873201" y="656927"/>
            <a:ext cx="3158110"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Pricing</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Strategies</a:t>
            </a:r>
            <a:endParaRPr/>
          </a:p>
        </p:txBody>
      </p:sp>
      <p:cxnSp>
        <p:nvCxnSpPr>
          <p:cNvPr id="175" name="Google Shape;175;p24"/>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176" name="Google Shape;176;p24"/>
          <p:cNvSpPr txBox="1"/>
          <p:nvPr/>
        </p:nvSpPr>
        <p:spPr>
          <a:xfrm>
            <a:off x="859013" y="2720500"/>
            <a:ext cx="4835174" cy="24638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Retco Industries uses a combination of cost-plus &amp; price bundling when offering its services. </a:t>
            </a:r>
            <a:endParaRPr/>
          </a:p>
          <a:p>
            <a:pPr indent="0" lvl="0" marL="0" marR="0" rtl="0" algn="just">
              <a:lnSpc>
                <a:spcPct val="150000"/>
              </a:lnSpc>
              <a:spcBef>
                <a:spcPts val="320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This combination best suits the company &amp; is common in the industry.</a:t>
            </a:r>
            <a:endParaRPr/>
          </a:p>
        </p:txBody>
      </p:sp>
      <p:sp>
        <p:nvSpPr>
          <p:cNvPr id="177" name="Google Shape;177;p24"/>
          <p:cNvSpPr txBox="1"/>
          <p:nvPr/>
        </p:nvSpPr>
        <p:spPr>
          <a:xfrm>
            <a:off x="859013" y="5485451"/>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2400"/>
              <a:buFont typeface="Montserrat"/>
              <a:buNone/>
            </a:pPr>
            <a:r>
              <a:rPr b="1" i="0" lang="en-US" sz="2400" u="none" cap="none" strike="noStrike">
                <a:solidFill>
                  <a:schemeClr val="accent1"/>
                </a:solidFill>
                <a:latin typeface="Montserrat"/>
                <a:ea typeface="Montserrat"/>
                <a:cs typeface="Montserrat"/>
                <a:sym typeface="Montserrat"/>
              </a:rPr>
              <a:t>Formula</a:t>
            </a:r>
            <a:endParaRPr/>
          </a:p>
        </p:txBody>
      </p:sp>
      <p:sp>
        <p:nvSpPr>
          <p:cNvPr id="178" name="Google Shape;178;p24"/>
          <p:cNvSpPr txBox="1"/>
          <p:nvPr/>
        </p:nvSpPr>
        <p:spPr>
          <a:xfrm>
            <a:off x="1367013" y="6206474"/>
            <a:ext cx="5853704" cy="381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Profit Margin = 1-(Expenses/Net Sales)</a:t>
            </a:r>
            <a:endParaRPr/>
          </a:p>
        </p:txBody>
      </p:sp>
      <p:sp>
        <p:nvSpPr>
          <p:cNvPr id="179" name="Google Shape;179;p24"/>
          <p:cNvSpPr txBox="1"/>
          <p:nvPr/>
        </p:nvSpPr>
        <p:spPr>
          <a:xfrm>
            <a:off x="859013" y="7115472"/>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2400"/>
              <a:buFont typeface="Montserrat"/>
              <a:buNone/>
            </a:pPr>
            <a:r>
              <a:rPr b="1" i="0" lang="en-US" sz="2400" u="none" cap="none" strike="noStrike">
                <a:solidFill>
                  <a:schemeClr val="accent1"/>
                </a:solidFill>
                <a:latin typeface="Montserrat"/>
                <a:ea typeface="Montserrat"/>
                <a:cs typeface="Montserrat"/>
                <a:sym typeface="Montserrat"/>
              </a:rPr>
              <a:t>Retco Industries</a:t>
            </a:r>
            <a:endParaRPr/>
          </a:p>
        </p:txBody>
      </p:sp>
      <p:sp>
        <p:nvSpPr>
          <p:cNvPr id="180" name="Google Shape;180;p24"/>
          <p:cNvSpPr txBox="1"/>
          <p:nvPr/>
        </p:nvSpPr>
        <p:spPr>
          <a:xfrm>
            <a:off x="1367013" y="7805902"/>
            <a:ext cx="5853704" cy="12192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Profit Margin = 1 - ($114,000/$350,000)</a:t>
            </a:r>
            <a:endParaRPr/>
          </a:p>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=1 - 0.33</a:t>
            </a:r>
            <a:endParaRPr/>
          </a:p>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=-0.67 or 67%</a:t>
            </a:r>
            <a:endParaRPr/>
          </a:p>
        </p:txBody>
      </p:sp>
      <p:sp>
        <p:nvSpPr>
          <p:cNvPr id="181" name="Google Shape;181;p24"/>
          <p:cNvSpPr/>
          <p:nvPr/>
        </p:nvSpPr>
        <p:spPr>
          <a:xfrm>
            <a:off x="4389756" y="888310"/>
            <a:ext cx="14263447" cy="10008980"/>
          </a:xfrm>
          <a:custGeom>
            <a:rect b="b" l="l" r="r" t="t"/>
            <a:pathLst>
              <a:path extrusionOk="0" h="21600" w="21600">
                <a:moveTo>
                  <a:pt x="15411" y="0"/>
                </a:moveTo>
                <a:lnTo>
                  <a:pt x="21600" y="0"/>
                </a:lnTo>
                <a:lnTo>
                  <a:pt x="6189" y="21600"/>
                </a:lnTo>
                <a:lnTo>
                  <a:pt x="0" y="21600"/>
                </a:lnTo>
                <a:lnTo>
                  <a:pt x="15411"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pic>
        <p:nvPicPr>
          <p:cNvPr descr="adult-analysis-chart-1516704.jpg" id="182" name="Google Shape;182;p24"/>
          <p:cNvPicPr preferRelativeResize="0"/>
          <p:nvPr/>
        </p:nvPicPr>
        <p:blipFill rotWithShape="1">
          <a:blip r:embed="rId3">
            <a:alphaModFix/>
          </a:blip>
          <a:srcRect b="1370" l="16308" r="22249" t="1371"/>
          <a:stretch/>
        </p:blipFill>
        <p:spPr>
          <a:xfrm>
            <a:off x="5630316" y="855116"/>
            <a:ext cx="8043466" cy="8043466"/>
          </a:xfrm>
          <a:custGeom>
            <a:rect b="b" l="l" r="r" t="t"/>
            <a:pathLst>
              <a:path extrusionOk="0" h="21600" w="21600">
                <a:moveTo>
                  <a:pt x="10799" y="0"/>
                </a:moveTo>
                <a:lnTo>
                  <a:pt x="0" y="10799"/>
                </a:lnTo>
                <a:lnTo>
                  <a:pt x="10799" y="21600"/>
                </a:lnTo>
                <a:lnTo>
                  <a:pt x="21600" y="10799"/>
                </a:lnTo>
                <a:lnTo>
                  <a:pt x="10799" y="0"/>
                </a:lnTo>
                <a:close/>
              </a:path>
            </a:pathLst>
          </a:custGeom>
          <a:noFill/>
          <a:ln>
            <a:noFill/>
          </a:ln>
        </p:spPr>
      </p:pic>
      <p:sp>
        <p:nvSpPr>
          <p:cNvPr id="183" name="Google Shape;183;p24"/>
          <p:cNvSpPr/>
          <p:nvPr/>
        </p:nvSpPr>
        <p:spPr>
          <a:xfrm>
            <a:off x="6987108" y="2211908"/>
            <a:ext cx="5329784" cy="5329784"/>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5"/>
          <p:cNvSpPr txBox="1"/>
          <p:nvPr/>
        </p:nvSpPr>
        <p:spPr>
          <a:xfrm>
            <a:off x="873201" y="656927"/>
            <a:ext cx="3118105"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Maketing</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Plan</a:t>
            </a:r>
            <a:endParaRPr/>
          </a:p>
        </p:txBody>
      </p:sp>
      <p:cxnSp>
        <p:nvCxnSpPr>
          <p:cNvPr id="189" name="Google Shape;189;p25"/>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pic>
        <p:nvPicPr>
          <p:cNvPr descr="brainstorming-campaign-collaborate-6224.jpg" id="190" name="Google Shape;190;p25"/>
          <p:cNvPicPr preferRelativeResize="0"/>
          <p:nvPr/>
        </p:nvPicPr>
        <p:blipFill rotWithShape="1">
          <a:blip r:embed="rId3">
            <a:alphaModFix/>
          </a:blip>
          <a:srcRect b="0" l="35700" r="19245" t="0"/>
          <a:stretch/>
        </p:blipFill>
        <p:spPr>
          <a:xfrm>
            <a:off x="6516340" y="-7077"/>
            <a:ext cx="6663582" cy="9860386"/>
          </a:xfrm>
          <a:prstGeom prst="rect">
            <a:avLst/>
          </a:prstGeom>
          <a:noFill/>
          <a:ln>
            <a:noFill/>
          </a:ln>
        </p:spPr>
      </p:pic>
      <p:sp>
        <p:nvSpPr>
          <p:cNvPr id="191" name="Google Shape;191;p25"/>
          <p:cNvSpPr txBox="1"/>
          <p:nvPr/>
        </p:nvSpPr>
        <p:spPr>
          <a:xfrm>
            <a:off x="820913" y="3709554"/>
            <a:ext cx="4835174" cy="41402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Retco Industries aims to promote its brand across the world. It wants to use social media to reach the target market. </a:t>
            </a:r>
            <a:endParaRPr/>
          </a:p>
          <a:p>
            <a:pPr indent="0" lvl="0" marL="0" marR="0" rtl="0" algn="just">
              <a:lnSpc>
                <a:spcPct val="150000"/>
              </a:lnSpc>
              <a:spcBef>
                <a:spcPts val="320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Promotional videos &amp; other content will be posted regularly to keep business active. Along with social media marketing, Retco Industries will also use traditional methods of contacting these businesses through cold emails. </a:t>
            </a:r>
            <a:endParaRPr/>
          </a:p>
        </p:txBody>
      </p:sp>
      <p:sp>
        <p:nvSpPr>
          <p:cNvPr id="192" name="Google Shape;192;p25"/>
          <p:cNvSpPr/>
          <p:nvPr/>
        </p:nvSpPr>
        <p:spPr>
          <a:xfrm>
            <a:off x="6752670" y="1858160"/>
            <a:ext cx="6037280" cy="6037280"/>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6"/>
          <p:cNvSpPr/>
          <p:nvPr/>
        </p:nvSpPr>
        <p:spPr>
          <a:xfrm>
            <a:off x="7010040" y="6808849"/>
            <a:ext cx="4293320" cy="4293320"/>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8" name="Google Shape;198;p26"/>
          <p:cNvSpPr/>
          <p:nvPr/>
        </p:nvSpPr>
        <p:spPr>
          <a:xfrm>
            <a:off x="1701440" y="6808849"/>
            <a:ext cx="4293320" cy="4293320"/>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9" name="Google Shape;199;p26"/>
          <p:cNvSpPr txBox="1"/>
          <p:nvPr/>
        </p:nvSpPr>
        <p:spPr>
          <a:xfrm>
            <a:off x="4943348" y="656927"/>
            <a:ext cx="3118105" cy="1498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Maketing</a:t>
            </a:r>
            <a:endParaRPr/>
          </a:p>
          <a:p>
            <a:pPr indent="0" lvl="0" marL="0" marR="0" rtl="0" algn="ctr">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Research</a:t>
            </a:r>
            <a:endParaRPr/>
          </a:p>
        </p:txBody>
      </p:sp>
      <p:cxnSp>
        <p:nvCxnSpPr>
          <p:cNvPr id="200" name="Google Shape;200;p26"/>
          <p:cNvCxnSpPr/>
          <p:nvPr/>
        </p:nvCxnSpPr>
        <p:spPr>
          <a:xfrm>
            <a:off x="5745407" y="2400300"/>
            <a:ext cx="1513986" cy="0"/>
          </a:xfrm>
          <a:prstGeom prst="straightConnector1">
            <a:avLst/>
          </a:prstGeom>
          <a:noFill/>
          <a:ln cap="flat" cmpd="sng" w="38100">
            <a:solidFill>
              <a:schemeClr val="accent1"/>
            </a:solidFill>
            <a:prstDash val="solid"/>
            <a:miter lim="400000"/>
            <a:headEnd len="sm" w="sm" type="none"/>
            <a:tailEnd len="sm" w="sm" type="none"/>
          </a:ln>
        </p:spPr>
      </p:cxnSp>
      <p:sp>
        <p:nvSpPr>
          <p:cNvPr id="201" name="Google Shape;201;p26"/>
          <p:cNvSpPr txBox="1"/>
          <p:nvPr/>
        </p:nvSpPr>
        <p:spPr>
          <a:xfrm>
            <a:off x="2811812" y="2763697"/>
            <a:ext cx="7381176" cy="2044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Retco Industries provides all manner of products ranging from everyday items, food &amp; medicine.</a:t>
            </a:r>
            <a:endParaRPr/>
          </a:p>
          <a:p>
            <a:pPr indent="0" lvl="0" marL="0" marR="0" rtl="0" algn="ctr">
              <a:lnSpc>
                <a:spcPct val="150000"/>
              </a:lnSpc>
              <a:spcBef>
                <a:spcPts val="320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The company has also expanded to other products like technology &amp; machinery.</a:t>
            </a:r>
            <a:endParaRPr/>
          </a:p>
        </p:txBody>
      </p:sp>
      <p:pic>
        <p:nvPicPr>
          <p:cNvPr descr="adult-analyzing-brainstorming-1483907.jpg" id="202" name="Google Shape;202;p26"/>
          <p:cNvPicPr preferRelativeResize="0"/>
          <p:nvPr/>
        </p:nvPicPr>
        <p:blipFill rotWithShape="1">
          <a:blip r:embed="rId3">
            <a:alphaModFix/>
          </a:blip>
          <a:srcRect b="4574" l="10324" r="4901" t="1285"/>
          <a:stretch/>
        </p:blipFill>
        <p:spPr>
          <a:xfrm>
            <a:off x="2938239" y="5391373"/>
            <a:ext cx="7128273" cy="7128273"/>
          </a:xfrm>
          <a:custGeom>
            <a:rect b="b" l="l" r="r" t="t"/>
            <a:pathLst>
              <a:path extrusionOk="0" h="21600" w="21600">
                <a:moveTo>
                  <a:pt x="10801" y="0"/>
                </a:moveTo>
                <a:lnTo>
                  <a:pt x="0" y="10801"/>
                </a:lnTo>
                <a:lnTo>
                  <a:pt x="10801" y="21600"/>
                </a:lnTo>
                <a:lnTo>
                  <a:pt x="21600" y="10801"/>
                </a:lnTo>
                <a:lnTo>
                  <a:pt x="10801" y="0"/>
                </a:lnTo>
                <a:close/>
              </a:path>
            </a:pathLst>
          </a:cu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descr="architectural-design-architecture-building-443383.jpg" id="207" name="Google Shape;207;p27"/>
          <p:cNvPicPr preferRelativeResize="0"/>
          <p:nvPr/>
        </p:nvPicPr>
        <p:blipFill rotWithShape="1">
          <a:blip r:embed="rId3">
            <a:alphaModFix/>
          </a:blip>
          <a:srcRect b="0" l="12207" r="33613" t="0"/>
          <a:stretch/>
        </p:blipFill>
        <p:spPr>
          <a:xfrm flipH="1">
            <a:off x="6502400" y="0"/>
            <a:ext cx="7045970" cy="9753600"/>
          </a:xfrm>
          <a:prstGeom prst="rect">
            <a:avLst/>
          </a:prstGeom>
          <a:noFill/>
          <a:ln>
            <a:noFill/>
          </a:ln>
        </p:spPr>
      </p:pic>
      <p:sp>
        <p:nvSpPr>
          <p:cNvPr id="208" name="Google Shape;208;p27"/>
          <p:cNvSpPr/>
          <p:nvPr/>
        </p:nvSpPr>
        <p:spPr>
          <a:xfrm>
            <a:off x="6945907" y="351432"/>
            <a:ext cx="5652593" cy="9050736"/>
          </a:xfrm>
          <a:prstGeom prst="rect">
            <a:avLst/>
          </a:prstGeom>
          <a:solidFill>
            <a:schemeClr val="accent1">
              <a:alpha val="70980"/>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09" name="Google Shape;209;p27"/>
          <p:cNvSpPr txBox="1"/>
          <p:nvPr/>
        </p:nvSpPr>
        <p:spPr>
          <a:xfrm>
            <a:off x="873201" y="656927"/>
            <a:ext cx="2987803"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Financial</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Plan</a:t>
            </a:r>
            <a:endParaRPr/>
          </a:p>
        </p:txBody>
      </p:sp>
      <p:cxnSp>
        <p:nvCxnSpPr>
          <p:cNvPr id="210" name="Google Shape;210;p27"/>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211" name="Google Shape;211;p27"/>
          <p:cNvSpPr txBox="1"/>
          <p:nvPr/>
        </p:nvSpPr>
        <p:spPr>
          <a:xfrm>
            <a:off x="960613" y="4616450"/>
            <a:ext cx="4835174" cy="12192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The financial plan for the products of Retco Industries is based on the following assumptions:</a:t>
            </a:r>
            <a:endParaRPr/>
          </a:p>
        </p:txBody>
      </p:sp>
      <p:sp>
        <p:nvSpPr>
          <p:cNvPr id="212" name="Google Shape;212;p27"/>
          <p:cNvSpPr txBox="1"/>
          <p:nvPr/>
        </p:nvSpPr>
        <p:spPr>
          <a:xfrm>
            <a:off x="960613" y="3961451"/>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Assumptions:</a:t>
            </a:r>
            <a:endParaRPr/>
          </a:p>
        </p:txBody>
      </p:sp>
      <p:sp>
        <p:nvSpPr>
          <p:cNvPr id="213" name="Google Shape;213;p27"/>
          <p:cNvSpPr txBox="1"/>
          <p:nvPr/>
        </p:nvSpPr>
        <p:spPr>
          <a:xfrm>
            <a:off x="7765779" y="1988514"/>
            <a:ext cx="4012849" cy="16383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 financial plan for the products of Retco Industries is based on the following assumptions:</a:t>
            </a:r>
            <a:endParaRPr/>
          </a:p>
        </p:txBody>
      </p:sp>
      <p:sp>
        <p:nvSpPr>
          <p:cNvPr id="214" name="Google Shape;214;p27"/>
          <p:cNvSpPr txBox="1"/>
          <p:nvPr/>
        </p:nvSpPr>
        <p:spPr>
          <a:xfrm>
            <a:off x="9603039" y="1127125"/>
            <a:ext cx="338329" cy="8001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4500"/>
              <a:buFont typeface="Montserrat"/>
              <a:buNone/>
            </a:pPr>
            <a:r>
              <a:rPr b="1" i="0" lang="en-US" sz="4500" u="none" cap="none" strike="noStrike">
                <a:solidFill>
                  <a:srgbClr val="FFFFFF"/>
                </a:solidFill>
                <a:latin typeface="Montserrat"/>
                <a:ea typeface="Montserrat"/>
                <a:cs typeface="Montserrat"/>
                <a:sym typeface="Montserrat"/>
              </a:rPr>
              <a:t>1</a:t>
            </a:r>
            <a:endParaRPr/>
          </a:p>
        </p:txBody>
      </p:sp>
      <p:sp>
        <p:nvSpPr>
          <p:cNvPr id="215" name="Google Shape;215;p27"/>
          <p:cNvSpPr txBox="1"/>
          <p:nvPr/>
        </p:nvSpPr>
        <p:spPr>
          <a:xfrm>
            <a:off x="7765779" y="4606925"/>
            <a:ext cx="4012849" cy="12192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Operational expenses will increase by a mere 0.7% every year.</a:t>
            </a:r>
            <a:endParaRPr/>
          </a:p>
        </p:txBody>
      </p:sp>
      <p:sp>
        <p:nvSpPr>
          <p:cNvPr id="216" name="Google Shape;216;p27"/>
          <p:cNvSpPr txBox="1"/>
          <p:nvPr/>
        </p:nvSpPr>
        <p:spPr>
          <a:xfrm>
            <a:off x="9603039" y="3749675"/>
            <a:ext cx="451486" cy="8001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4500"/>
              <a:buFont typeface="Montserrat"/>
              <a:buNone/>
            </a:pPr>
            <a:r>
              <a:rPr b="1" i="0" lang="en-US" sz="4500" u="none" cap="none" strike="noStrike">
                <a:solidFill>
                  <a:srgbClr val="FFFFFF"/>
                </a:solidFill>
                <a:latin typeface="Montserrat"/>
                <a:ea typeface="Montserrat"/>
                <a:cs typeface="Montserrat"/>
                <a:sym typeface="Montserrat"/>
              </a:rPr>
              <a:t>2</a:t>
            </a:r>
            <a:endParaRPr/>
          </a:p>
        </p:txBody>
      </p:sp>
      <p:sp>
        <p:nvSpPr>
          <p:cNvPr id="217" name="Google Shape;217;p27"/>
          <p:cNvSpPr txBox="1"/>
          <p:nvPr/>
        </p:nvSpPr>
        <p:spPr>
          <a:xfrm>
            <a:off x="7765779" y="6835775"/>
            <a:ext cx="4012849" cy="16383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 business will be in high demand between the 2nd &amp; 3rd quarter of the first year of operations.</a:t>
            </a:r>
            <a:endParaRPr/>
          </a:p>
        </p:txBody>
      </p:sp>
      <p:sp>
        <p:nvSpPr>
          <p:cNvPr id="218" name="Google Shape;218;p27"/>
          <p:cNvSpPr txBox="1"/>
          <p:nvPr/>
        </p:nvSpPr>
        <p:spPr>
          <a:xfrm>
            <a:off x="9603039" y="5972175"/>
            <a:ext cx="452629" cy="8001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4500"/>
              <a:buFont typeface="Montserrat"/>
              <a:buNone/>
            </a:pPr>
            <a:r>
              <a:rPr b="1" i="0" lang="en-US" sz="4500" u="none" cap="none" strike="noStrike">
                <a:solidFill>
                  <a:srgbClr val="FFFFFF"/>
                </a:solidFill>
                <a:latin typeface="Montserrat"/>
                <a:ea typeface="Montserrat"/>
                <a:cs typeface="Montserrat"/>
                <a:sym typeface="Montserrat"/>
              </a:rPr>
              <a:t>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8"/>
          <p:cNvSpPr txBox="1"/>
          <p:nvPr/>
        </p:nvSpPr>
        <p:spPr>
          <a:xfrm>
            <a:off x="873201" y="656927"/>
            <a:ext cx="2987803"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Financial</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Plan</a:t>
            </a:r>
            <a:endParaRPr/>
          </a:p>
        </p:txBody>
      </p:sp>
      <p:cxnSp>
        <p:nvCxnSpPr>
          <p:cNvPr id="224" name="Google Shape;224;p28"/>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225" name="Google Shape;225;p28"/>
          <p:cNvSpPr txBox="1"/>
          <p:nvPr/>
        </p:nvSpPr>
        <p:spPr>
          <a:xfrm>
            <a:off x="960613" y="3034351"/>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Monthly Expenses:</a:t>
            </a:r>
            <a:endParaRPr/>
          </a:p>
        </p:txBody>
      </p:sp>
      <p:pic>
        <p:nvPicPr>
          <p:cNvPr id="226" name="Google Shape;226;p28"/>
          <p:cNvPicPr preferRelativeResize="0"/>
          <p:nvPr/>
        </p:nvPicPr>
        <p:blipFill rotWithShape="1">
          <a:blip r:embed="rId3">
            <a:alphaModFix/>
          </a:blip>
          <a:srcRect b="0" l="0" r="0" t="0"/>
          <a:stretch/>
        </p:blipFill>
        <p:spPr>
          <a:xfrm>
            <a:off x="1278728" y="4134360"/>
            <a:ext cx="10709784" cy="45119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9"/>
          <p:cNvSpPr txBox="1"/>
          <p:nvPr/>
        </p:nvSpPr>
        <p:spPr>
          <a:xfrm>
            <a:off x="873201" y="656927"/>
            <a:ext cx="2987803"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Financial</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Plan</a:t>
            </a:r>
            <a:endParaRPr/>
          </a:p>
        </p:txBody>
      </p:sp>
      <p:cxnSp>
        <p:nvCxnSpPr>
          <p:cNvPr id="232" name="Google Shape;232;p29"/>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233" name="Google Shape;233;p29"/>
          <p:cNvSpPr txBox="1"/>
          <p:nvPr/>
        </p:nvSpPr>
        <p:spPr>
          <a:xfrm>
            <a:off x="960613" y="3034351"/>
            <a:ext cx="8873178"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Monthly Revenue: </a:t>
            </a:r>
            <a:r>
              <a:rPr b="0" i="0" lang="en-US" sz="2400" u="none" cap="none" strike="noStrike">
                <a:solidFill>
                  <a:srgbClr val="5E5E5E"/>
                </a:solidFill>
                <a:latin typeface="Montserrat"/>
                <a:ea typeface="Montserrat"/>
                <a:cs typeface="Montserrat"/>
                <a:sym typeface="Montserrat"/>
              </a:rPr>
              <a:t>Estimated Monthly Revenue 2023</a:t>
            </a:r>
            <a:endParaRPr/>
          </a:p>
        </p:txBody>
      </p:sp>
      <p:pic>
        <p:nvPicPr>
          <p:cNvPr id="234" name="Google Shape;234;p29"/>
          <p:cNvPicPr preferRelativeResize="0"/>
          <p:nvPr/>
        </p:nvPicPr>
        <p:blipFill rotWithShape="1">
          <a:blip r:embed="rId3">
            <a:alphaModFix/>
          </a:blip>
          <a:srcRect b="0" l="0" r="0" t="0"/>
          <a:stretch/>
        </p:blipFill>
        <p:spPr>
          <a:xfrm>
            <a:off x="1292317" y="4134360"/>
            <a:ext cx="10696195" cy="45119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0"/>
          <p:cNvSpPr txBox="1"/>
          <p:nvPr/>
        </p:nvSpPr>
        <p:spPr>
          <a:xfrm>
            <a:off x="873201" y="656927"/>
            <a:ext cx="3019807"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Start-Up</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Summary</a:t>
            </a:r>
            <a:endParaRPr/>
          </a:p>
        </p:txBody>
      </p:sp>
      <p:cxnSp>
        <p:nvCxnSpPr>
          <p:cNvPr id="240" name="Google Shape;240;p30"/>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241" name="Google Shape;241;p30"/>
          <p:cNvSpPr txBox="1"/>
          <p:nvPr/>
        </p:nvSpPr>
        <p:spPr>
          <a:xfrm>
            <a:off x="960613" y="2683172"/>
            <a:ext cx="4056406"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Total Funding Required:</a:t>
            </a:r>
            <a:endParaRPr/>
          </a:p>
        </p:txBody>
      </p:sp>
      <p:sp>
        <p:nvSpPr>
          <p:cNvPr id="242" name="Google Shape;242;p30"/>
          <p:cNvSpPr txBox="1"/>
          <p:nvPr/>
        </p:nvSpPr>
        <p:spPr>
          <a:xfrm>
            <a:off x="4999213" y="2689522"/>
            <a:ext cx="7121620" cy="15748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2400"/>
              <a:buFont typeface="Montserrat"/>
              <a:buNone/>
            </a:pPr>
            <a:r>
              <a:rPr b="0" i="0" lang="en-US" sz="2400" u="none" cap="none" strike="noStrike">
                <a:solidFill>
                  <a:srgbClr val="5E5E5E"/>
                </a:solidFill>
                <a:latin typeface="Montserrat"/>
                <a:ea typeface="Montserrat"/>
                <a:cs typeface="Montserrat"/>
                <a:sym typeface="Montserrat"/>
              </a:rPr>
              <a:t>The start-up cost of 70K USD will be provided by the owner, which will be used for salary, equipment &amp; other operations expenses.</a:t>
            </a:r>
            <a:endParaRPr/>
          </a:p>
        </p:txBody>
      </p:sp>
      <p:graphicFrame>
        <p:nvGraphicFramePr>
          <p:cNvPr id="243" name="Google Shape;243;p30"/>
          <p:cNvGraphicFramePr/>
          <p:nvPr/>
        </p:nvGraphicFramePr>
        <p:xfrm>
          <a:off x="850900" y="4914900"/>
          <a:ext cx="3000000" cy="3000000"/>
        </p:xfrm>
        <a:graphic>
          <a:graphicData uri="http://schemas.openxmlformats.org/drawingml/2006/table">
            <a:tbl>
              <a:tblPr bandRow="1" firstCol="1" firstRow="1">
                <a:noFill/>
                <a:tableStyleId>{B11E20EA-DA30-4E5B-BCAF-AA86081FCB4A}</a:tableStyleId>
              </a:tblPr>
              <a:tblGrid>
                <a:gridCol w="7703825"/>
                <a:gridCol w="3599175"/>
              </a:tblGrid>
              <a:tr h="1016000">
                <a:tc>
                  <a:txBody>
                    <a:bodyPr/>
                    <a:lstStyle/>
                    <a:p>
                      <a:pPr indent="0" lvl="0" marL="0" marR="0" rtl="0" algn="l">
                        <a:lnSpc>
                          <a:spcPct val="209999"/>
                        </a:lnSpc>
                        <a:spcBef>
                          <a:spcPts val="0"/>
                        </a:spcBef>
                        <a:spcAft>
                          <a:spcPts val="0"/>
                        </a:spcAft>
                        <a:buClr>
                          <a:srgbClr val="FFFFFF"/>
                        </a:buClr>
                        <a:buSzPts val="2000"/>
                        <a:buFont typeface="Montserrat"/>
                        <a:buNone/>
                      </a:pPr>
                      <a:r>
                        <a:rPr b="1" lang="en-US" sz="2000" u="none" cap="none" strike="noStrike">
                          <a:solidFill>
                            <a:srgbClr val="FFFFFF"/>
                          </a:solidFill>
                          <a:latin typeface="Montserrat"/>
                          <a:ea typeface="Montserrat"/>
                          <a:cs typeface="Montserrat"/>
                          <a:sym typeface="Montserrat"/>
                        </a:rPr>
                        <a:t>Start-Up Funding</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r>
              <a:tr h="1016000">
                <a:tc>
                  <a:txBody>
                    <a:bodyPr/>
                    <a:lstStyle/>
                    <a:p>
                      <a:pPr indent="0" lvl="0" marL="0" marR="0" rtl="0" algn="l">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Start-Up Expenses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$40,000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1016000">
                <a:tc>
                  <a:txBody>
                    <a:bodyPr/>
                    <a:lstStyle/>
                    <a:p>
                      <a:pPr indent="0" lvl="0" marL="0" marR="0" rtl="0" algn="l">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Start-Up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$30,000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1016000">
                <a:tc>
                  <a:txBody>
                    <a:bodyPr/>
                    <a:lstStyle/>
                    <a:p>
                      <a:pPr indent="0" lvl="0" marL="0" marR="0" rtl="0" algn="l">
                        <a:lnSpc>
                          <a:spcPct val="209999"/>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Total Funding Required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$70,000.00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1"/>
          <p:cNvSpPr txBox="1"/>
          <p:nvPr/>
        </p:nvSpPr>
        <p:spPr>
          <a:xfrm>
            <a:off x="873201" y="656927"/>
            <a:ext cx="3019807"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Start-Up</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Summary</a:t>
            </a:r>
            <a:endParaRPr/>
          </a:p>
        </p:txBody>
      </p:sp>
      <p:cxnSp>
        <p:nvCxnSpPr>
          <p:cNvPr id="249" name="Google Shape;249;p31"/>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graphicFrame>
        <p:nvGraphicFramePr>
          <p:cNvPr id="250" name="Google Shape;250;p31"/>
          <p:cNvGraphicFramePr/>
          <p:nvPr/>
        </p:nvGraphicFramePr>
        <p:xfrm>
          <a:off x="850900" y="2984500"/>
          <a:ext cx="3000000" cy="3000000"/>
        </p:xfrm>
        <a:graphic>
          <a:graphicData uri="http://schemas.openxmlformats.org/drawingml/2006/table">
            <a:tbl>
              <a:tblPr bandRow="1" firstCol="1" firstRow="1">
                <a:noFill/>
                <a:tableStyleId>{B11E20EA-DA30-4E5B-BCAF-AA86081FCB4A}</a:tableStyleId>
              </a:tblPr>
              <a:tblGrid>
                <a:gridCol w="7134850"/>
                <a:gridCol w="4168150"/>
              </a:tblGrid>
              <a:tr h="816425">
                <a:tc>
                  <a:txBody>
                    <a:bodyPr/>
                    <a:lstStyle/>
                    <a:p>
                      <a:pPr indent="0" lvl="0" marL="0" marR="0" rtl="0" algn="l">
                        <a:lnSpc>
                          <a:spcPct val="209999"/>
                        </a:lnSpc>
                        <a:spcBef>
                          <a:spcPts val="0"/>
                        </a:spcBef>
                        <a:spcAft>
                          <a:spcPts val="0"/>
                        </a:spcAft>
                        <a:buClr>
                          <a:srgbClr val="FFFFFF"/>
                        </a:buClr>
                        <a:buSzPts val="2000"/>
                        <a:buFont typeface="Montserrat"/>
                        <a:buNone/>
                      </a:pPr>
                      <a:r>
                        <a:rPr b="1" lang="en-US" sz="2000" u="none" cap="none" strike="noStrike">
                          <a:solidFill>
                            <a:srgbClr val="FFFFFF"/>
                          </a:solidFill>
                          <a:latin typeface="Montserrat"/>
                          <a:ea typeface="Montserrat"/>
                          <a:cs typeface="Montserrat"/>
                          <a:sym typeface="Montserrat"/>
                        </a:rPr>
                        <a:t>Total Assets</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r>
              <a:tr h="816425">
                <a:tc>
                  <a:txBody>
                    <a:bodyPr/>
                    <a:lstStyle/>
                    <a:p>
                      <a:pPr indent="0" lvl="0" marL="0" marR="0" rtl="0" algn="l">
                        <a:lnSpc>
                          <a:spcPct val="209999"/>
                        </a:lnSpc>
                        <a:spcBef>
                          <a:spcPts val="0"/>
                        </a:spcBef>
                        <a:spcAft>
                          <a:spcPts val="0"/>
                        </a:spcAft>
                        <a:buClr>
                          <a:srgbClr val="343742"/>
                        </a:buClr>
                        <a:buSzPts val="2000"/>
                        <a:buFont typeface="Montserrat"/>
                        <a:buNone/>
                      </a:pPr>
                      <a:r>
                        <a:rPr lang="en-US" sz="2000" u="none" cap="none" strike="noStrike">
                          <a:solidFill>
                            <a:srgbClr val="343742"/>
                          </a:solidFill>
                          <a:latin typeface="Montserrat"/>
                          <a:ea typeface="Montserrat"/>
                          <a:cs typeface="Montserrat"/>
                          <a:sym typeface="Montserrat"/>
                        </a:rPr>
                        <a:t>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816425">
                <a:tc>
                  <a:txBody>
                    <a:bodyPr/>
                    <a:lstStyle/>
                    <a:p>
                      <a:pPr indent="0" lvl="0" marL="0" marR="0" rtl="0" algn="l">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Non-Cash Assets from Start-Up</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$18,000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816425">
                <a:tc>
                  <a:txBody>
                    <a:bodyPr/>
                    <a:lstStyle/>
                    <a:p>
                      <a:pPr indent="0" lvl="0" marL="0" marR="0" rtl="0" algn="l">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Cash Requirements from Start-up</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816425">
                <a:tc>
                  <a:txBody>
                    <a:bodyPr/>
                    <a:lstStyle/>
                    <a:p>
                      <a:pPr indent="0" lvl="0" marL="0" marR="0" rtl="0" algn="l">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Additional Cash Raised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816425">
                <a:tc>
                  <a:txBody>
                    <a:bodyPr/>
                    <a:lstStyle/>
                    <a:p>
                      <a:pPr indent="0" lvl="0" marL="0" marR="0" rtl="0" algn="l">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Cash Balance on Starting Date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$2,000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816425">
                <a:tc>
                  <a:txBody>
                    <a:bodyPr/>
                    <a:lstStyle/>
                    <a:p>
                      <a:pPr indent="0" lvl="0" marL="0" marR="0" rtl="0" algn="l">
                        <a:lnSpc>
                          <a:spcPct val="209999"/>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Total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$30,000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2"/>
          <p:cNvSpPr txBox="1"/>
          <p:nvPr/>
        </p:nvSpPr>
        <p:spPr>
          <a:xfrm>
            <a:off x="873201" y="656927"/>
            <a:ext cx="3019807"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Start-Up</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Summary</a:t>
            </a:r>
            <a:endParaRPr/>
          </a:p>
        </p:txBody>
      </p:sp>
      <p:cxnSp>
        <p:nvCxnSpPr>
          <p:cNvPr id="256" name="Google Shape;256;p32"/>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graphicFrame>
        <p:nvGraphicFramePr>
          <p:cNvPr id="257" name="Google Shape;257;p32"/>
          <p:cNvGraphicFramePr/>
          <p:nvPr/>
        </p:nvGraphicFramePr>
        <p:xfrm>
          <a:off x="852419" y="2999190"/>
          <a:ext cx="3000000" cy="3000000"/>
        </p:xfrm>
        <a:graphic>
          <a:graphicData uri="http://schemas.openxmlformats.org/drawingml/2006/table">
            <a:tbl>
              <a:tblPr bandRow="1" firstCol="1" firstRow="1">
                <a:noFill/>
                <a:tableStyleId>{B11E20EA-DA30-4E5B-BCAF-AA86081FCB4A}</a:tableStyleId>
              </a:tblPr>
              <a:tblGrid>
                <a:gridCol w="8108700"/>
                <a:gridCol w="3194300"/>
              </a:tblGrid>
              <a:tr h="562900">
                <a:tc>
                  <a:txBody>
                    <a:bodyPr/>
                    <a:lstStyle/>
                    <a:p>
                      <a:pPr indent="0" lvl="0" marL="0" marR="0" rtl="0" algn="l">
                        <a:lnSpc>
                          <a:spcPct val="100000"/>
                        </a:lnSpc>
                        <a:spcBef>
                          <a:spcPts val="0"/>
                        </a:spcBef>
                        <a:spcAft>
                          <a:spcPts val="0"/>
                        </a:spcAft>
                        <a:buClr>
                          <a:srgbClr val="FFFFFF"/>
                        </a:buClr>
                        <a:buSzPts val="2000"/>
                        <a:buFont typeface="Montserrat"/>
                        <a:buNone/>
                      </a:pPr>
                      <a:r>
                        <a:rPr b="1" lang="en-US" sz="2000" u="none" cap="none" strike="noStrike">
                          <a:solidFill>
                            <a:srgbClr val="FFFFFF"/>
                          </a:solidFill>
                          <a:latin typeface="Montserrat"/>
                          <a:ea typeface="Montserrat"/>
                          <a:cs typeface="Montserrat"/>
                          <a:sym typeface="Montserrat"/>
                        </a:rPr>
                        <a:t>Total Capital &amp; Liabilities</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r>
              <a:tr h="562900">
                <a:tc>
                  <a:txBody>
                    <a:bodyPr/>
                    <a:lstStyle/>
                    <a:p>
                      <a:pPr indent="0" lvl="0" marL="0" marR="0" rtl="0" algn="l">
                        <a:lnSpc>
                          <a:spcPct val="100000"/>
                        </a:lnSpc>
                        <a:spcBef>
                          <a:spcPts val="0"/>
                        </a:spcBef>
                        <a:spcAft>
                          <a:spcPts val="0"/>
                        </a:spcAft>
                        <a:buClr>
                          <a:srgbClr val="343742"/>
                        </a:buClr>
                        <a:buSzPts val="2000"/>
                        <a:buFont typeface="Montserrat"/>
                        <a:buNone/>
                      </a:pPr>
                      <a:r>
                        <a:rPr lang="en-US" sz="2000" u="none" cap="none" strike="noStrike">
                          <a:solidFill>
                            <a:srgbClr val="343742"/>
                          </a:solidFill>
                          <a:latin typeface="Montserrat"/>
                          <a:ea typeface="Montserrat"/>
                          <a:cs typeface="Montserrat"/>
                          <a:sym typeface="Montserrat"/>
                        </a:rPr>
                        <a:t>Capital</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629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Planned Investment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5629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Owner</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$60,000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629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Other</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5629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Additional Investment Requirement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629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Total Planned Investment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$60,000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5629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Loss at Start-Up (Start-Up Expenses)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-$20,000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629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Total Capital</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5629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Liabilities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62900">
                <a:tc>
                  <a:txBody>
                    <a:bodyPr/>
                    <a:lstStyle/>
                    <a:p>
                      <a:pPr indent="0" lvl="0" marL="0" marR="0" rtl="0" algn="l">
                        <a:lnSpc>
                          <a:spcPct val="209999"/>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Total Capital &amp; Liabilities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$50,000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p:nvPr/>
        </p:nvSpPr>
        <p:spPr>
          <a:xfrm>
            <a:off x="4389756" y="888310"/>
            <a:ext cx="14263447" cy="10008980"/>
          </a:xfrm>
          <a:custGeom>
            <a:rect b="b" l="l" r="r" t="t"/>
            <a:pathLst>
              <a:path extrusionOk="0" h="21600" w="21600">
                <a:moveTo>
                  <a:pt x="15411" y="0"/>
                </a:moveTo>
                <a:lnTo>
                  <a:pt x="21600" y="0"/>
                </a:lnTo>
                <a:lnTo>
                  <a:pt x="6189" y="21600"/>
                </a:lnTo>
                <a:lnTo>
                  <a:pt x="0" y="21600"/>
                </a:lnTo>
                <a:lnTo>
                  <a:pt x="15411"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pic>
        <p:nvPicPr>
          <p:cNvPr descr="bump-collaboration-colleagues-1068523.jpg" id="70" name="Google Shape;70;p15"/>
          <p:cNvPicPr preferRelativeResize="0"/>
          <p:nvPr/>
        </p:nvPicPr>
        <p:blipFill rotWithShape="1">
          <a:blip r:embed="rId3">
            <a:alphaModFix/>
          </a:blip>
          <a:srcRect b="5245" l="22622" r="16066" t="1005"/>
          <a:stretch/>
        </p:blipFill>
        <p:spPr>
          <a:xfrm>
            <a:off x="5665390" y="890190"/>
            <a:ext cx="7973220" cy="7973220"/>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71" name="Google Shape;71;p15"/>
          <p:cNvSpPr/>
          <p:nvPr/>
        </p:nvSpPr>
        <p:spPr>
          <a:xfrm>
            <a:off x="6987108" y="2211908"/>
            <a:ext cx="5329784" cy="5329784"/>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200"/>
              <a:buFont typeface="Helvetica Neue"/>
              <a:buNone/>
            </a:pPr>
            <a:r>
              <a:rPr b="0" i="0" lang="en-US" sz="2200" u="none" cap="none" strike="noStrike">
                <a:solidFill>
                  <a:srgbClr val="FEFDFD"/>
                </a:solidFill>
                <a:latin typeface="Helvetica Neue"/>
                <a:ea typeface="Helvetica Neue"/>
                <a:cs typeface="Helvetica Neue"/>
                <a:sym typeface="Helvetica Neue"/>
              </a:rPr>
              <a:t>`</a:t>
            </a:r>
            <a:endParaRPr/>
          </a:p>
        </p:txBody>
      </p:sp>
      <p:sp>
        <p:nvSpPr>
          <p:cNvPr id="72" name="Google Shape;72;p15"/>
          <p:cNvSpPr txBox="1"/>
          <p:nvPr/>
        </p:nvSpPr>
        <p:spPr>
          <a:xfrm>
            <a:off x="873201" y="656927"/>
            <a:ext cx="4140519"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Presentation</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Contents</a:t>
            </a:r>
            <a:endParaRPr/>
          </a:p>
        </p:txBody>
      </p:sp>
      <p:cxnSp>
        <p:nvCxnSpPr>
          <p:cNvPr id="73" name="Google Shape;73;p15"/>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74" name="Google Shape;74;p15"/>
          <p:cNvSpPr/>
          <p:nvPr/>
        </p:nvSpPr>
        <p:spPr>
          <a:xfrm>
            <a:off x="1036240" y="3169840"/>
            <a:ext cx="238920" cy="238920"/>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75" name="Google Shape;75;p15"/>
          <p:cNvSpPr txBox="1"/>
          <p:nvPr/>
        </p:nvSpPr>
        <p:spPr>
          <a:xfrm>
            <a:off x="1529461" y="2984648"/>
            <a:ext cx="3881629" cy="3390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Montserrat"/>
              <a:buNone/>
            </a:pPr>
            <a:r>
              <a:rPr b="0" i="0" lang="en-US" sz="3000" u="none" cap="none" strike="noStrike">
                <a:solidFill>
                  <a:srgbClr val="5E5E5E"/>
                </a:solidFill>
                <a:latin typeface="Montserrat"/>
                <a:ea typeface="Montserrat"/>
                <a:cs typeface="Montserrat"/>
                <a:sym typeface="Montserrat"/>
              </a:rPr>
              <a:t>The Company</a:t>
            </a:r>
            <a:endParaRPr/>
          </a:p>
          <a:p>
            <a:pPr indent="0" lvl="0" marL="0" marR="0" rtl="0" algn="just">
              <a:lnSpc>
                <a:spcPct val="120000"/>
              </a:lnSpc>
              <a:spcBef>
                <a:spcPts val="0"/>
              </a:spcBef>
              <a:spcAft>
                <a:spcPts val="0"/>
              </a:spcAft>
              <a:buClr>
                <a:srgbClr val="5E5E5E"/>
              </a:buClr>
              <a:buSzPts val="3000"/>
              <a:buFont typeface="Montserrat"/>
              <a:buNone/>
            </a:pPr>
            <a:r>
              <a:rPr b="0" i="0" lang="en-US" sz="3000" u="none" cap="none" strike="noStrike">
                <a:solidFill>
                  <a:srgbClr val="5E5E5E"/>
                </a:solidFill>
                <a:latin typeface="Montserrat"/>
                <a:ea typeface="Montserrat"/>
                <a:cs typeface="Montserrat"/>
                <a:sym typeface="Montserrat"/>
              </a:rPr>
              <a:t>Offers &amp; Services</a:t>
            </a:r>
            <a:endParaRPr/>
          </a:p>
          <a:p>
            <a:pPr indent="0" lvl="0" marL="0" marR="0" rtl="0" algn="just">
              <a:lnSpc>
                <a:spcPct val="120000"/>
              </a:lnSpc>
              <a:spcBef>
                <a:spcPts val="0"/>
              </a:spcBef>
              <a:spcAft>
                <a:spcPts val="0"/>
              </a:spcAft>
              <a:buClr>
                <a:srgbClr val="5E5E5E"/>
              </a:buClr>
              <a:buSzPts val="3000"/>
              <a:buFont typeface="Montserrat"/>
              <a:buNone/>
            </a:pPr>
            <a:r>
              <a:rPr b="0" i="0" lang="en-US" sz="3000" u="none" cap="none" strike="noStrike">
                <a:solidFill>
                  <a:srgbClr val="5E5E5E"/>
                </a:solidFill>
                <a:latin typeface="Montserrat"/>
                <a:ea typeface="Montserrat"/>
                <a:cs typeface="Montserrat"/>
                <a:sym typeface="Montserrat"/>
              </a:rPr>
              <a:t>Execution</a:t>
            </a:r>
            <a:endParaRPr/>
          </a:p>
          <a:p>
            <a:pPr indent="0" lvl="0" marL="0" marR="0" rtl="0" algn="just">
              <a:lnSpc>
                <a:spcPct val="120000"/>
              </a:lnSpc>
              <a:spcBef>
                <a:spcPts val="0"/>
              </a:spcBef>
              <a:spcAft>
                <a:spcPts val="0"/>
              </a:spcAft>
              <a:buClr>
                <a:srgbClr val="5E5E5E"/>
              </a:buClr>
              <a:buSzPts val="3000"/>
              <a:buFont typeface="Montserrat"/>
              <a:buNone/>
            </a:pPr>
            <a:r>
              <a:rPr b="0" i="0" lang="en-US" sz="3000" u="none" cap="none" strike="noStrike">
                <a:solidFill>
                  <a:srgbClr val="5E5E5E"/>
                </a:solidFill>
                <a:latin typeface="Montserrat"/>
                <a:ea typeface="Montserrat"/>
                <a:cs typeface="Montserrat"/>
                <a:sym typeface="Montserrat"/>
              </a:rPr>
              <a:t>Operational Plan</a:t>
            </a:r>
            <a:endParaRPr/>
          </a:p>
          <a:p>
            <a:pPr indent="0" lvl="0" marL="0" marR="0" rtl="0" algn="just">
              <a:lnSpc>
                <a:spcPct val="120000"/>
              </a:lnSpc>
              <a:spcBef>
                <a:spcPts val="0"/>
              </a:spcBef>
              <a:spcAft>
                <a:spcPts val="0"/>
              </a:spcAft>
              <a:buClr>
                <a:srgbClr val="5E5E5E"/>
              </a:buClr>
              <a:buSzPts val="3000"/>
              <a:buFont typeface="Montserrat"/>
              <a:buNone/>
            </a:pPr>
            <a:r>
              <a:rPr b="0" i="0" lang="en-US" sz="3000" u="none" cap="none" strike="noStrike">
                <a:solidFill>
                  <a:srgbClr val="5E5E5E"/>
                </a:solidFill>
                <a:latin typeface="Montserrat"/>
                <a:ea typeface="Montserrat"/>
                <a:cs typeface="Montserrat"/>
                <a:sym typeface="Montserrat"/>
              </a:rPr>
              <a:t>Startup Summary</a:t>
            </a:r>
            <a:endParaRPr/>
          </a:p>
          <a:p>
            <a:pPr indent="0" lvl="0" marL="0" marR="0" rtl="0" algn="just">
              <a:lnSpc>
                <a:spcPct val="120000"/>
              </a:lnSpc>
              <a:spcBef>
                <a:spcPts val="0"/>
              </a:spcBef>
              <a:spcAft>
                <a:spcPts val="0"/>
              </a:spcAft>
              <a:buClr>
                <a:srgbClr val="5E5E5E"/>
              </a:buClr>
              <a:buSzPts val="3000"/>
              <a:buFont typeface="Montserrat"/>
              <a:buNone/>
            </a:pPr>
            <a:r>
              <a:rPr b="0" i="0" lang="en-US" sz="3000" u="none" cap="none" strike="noStrike">
                <a:solidFill>
                  <a:srgbClr val="5E5E5E"/>
                </a:solidFill>
                <a:latin typeface="Montserrat"/>
                <a:ea typeface="Montserrat"/>
                <a:cs typeface="Montserrat"/>
                <a:sym typeface="Montserrat"/>
              </a:rPr>
              <a:t>Client Commentary</a:t>
            </a:r>
            <a:endParaRPr/>
          </a:p>
        </p:txBody>
      </p:sp>
      <p:sp>
        <p:nvSpPr>
          <p:cNvPr id="76" name="Google Shape;76;p15"/>
          <p:cNvSpPr/>
          <p:nvPr/>
        </p:nvSpPr>
        <p:spPr>
          <a:xfrm>
            <a:off x="1036240" y="3728640"/>
            <a:ext cx="238920" cy="238920"/>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77" name="Google Shape;77;p15"/>
          <p:cNvSpPr/>
          <p:nvPr/>
        </p:nvSpPr>
        <p:spPr>
          <a:xfrm>
            <a:off x="1036240" y="4296072"/>
            <a:ext cx="238920" cy="238920"/>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78" name="Google Shape;78;p15"/>
          <p:cNvSpPr/>
          <p:nvPr/>
        </p:nvSpPr>
        <p:spPr>
          <a:xfrm>
            <a:off x="1036240" y="4842172"/>
            <a:ext cx="238920" cy="238920"/>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79" name="Google Shape;79;p15"/>
          <p:cNvSpPr/>
          <p:nvPr/>
        </p:nvSpPr>
        <p:spPr>
          <a:xfrm>
            <a:off x="1036240" y="5435004"/>
            <a:ext cx="238920" cy="238920"/>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80" name="Google Shape;80;p15"/>
          <p:cNvSpPr/>
          <p:nvPr/>
        </p:nvSpPr>
        <p:spPr>
          <a:xfrm>
            <a:off x="1036240" y="5981104"/>
            <a:ext cx="238920" cy="238920"/>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3"/>
          <p:cNvSpPr txBox="1"/>
          <p:nvPr/>
        </p:nvSpPr>
        <p:spPr>
          <a:xfrm>
            <a:off x="873201" y="656927"/>
            <a:ext cx="3019807"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Start-Up</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Summary</a:t>
            </a:r>
            <a:endParaRPr/>
          </a:p>
        </p:txBody>
      </p:sp>
      <p:cxnSp>
        <p:nvCxnSpPr>
          <p:cNvPr id="263" name="Google Shape;263;p33"/>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graphicFrame>
        <p:nvGraphicFramePr>
          <p:cNvPr id="264" name="Google Shape;264;p33"/>
          <p:cNvGraphicFramePr/>
          <p:nvPr/>
        </p:nvGraphicFramePr>
        <p:xfrm>
          <a:off x="751840" y="3000542"/>
          <a:ext cx="3000000" cy="3000000"/>
        </p:xfrm>
        <a:graphic>
          <a:graphicData uri="http://schemas.openxmlformats.org/drawingml/2006/table">
            <a:tbl>
              <a:tblPr bandRow="1" firstCol="1" firstRow="1">
                <a:noFill/>
                <a:tableStyleId>{B11E20EA-DA30-4E5B-BCAF-AA86081FCB4A}</a:tableStyleId>
              </a:tblPr>
              <a:tblGrid>
                <a:gridCol w="3768675"/>
                <a:gridCol w="1872725"/>
              </a:tblGrid>
              <a:tr h="716450">
                <a:tc>
                  <a:txBody>
                    <a:bodyPr/>
                    <a:lstStyle/>
                    <a:p>
                      <a:pPr indent="0" lvl="0" marL="0" marR="0" rtl="0" algn="l">
                        <a:lnSpc>
                          <a:spcPct val="209999"/>
                        </a:lnSpc>
                        <a:spcBef>
                          <a:spcPts val="0"/>
                        </a:spcBef>
                        <a:spcAft>
                          <a:spcPts val="0"/>
                        </a:spcAft>
                        <a:buClr>
                          <a:srgbClr val="FFFFFF"/>
                        </a:buClr>
                        <a:buSzPts val="2000"/>
                        <a:buFont typeface="Montserrat"/>
                        <a:buNone/>
                      </a:pPr>
                      <a:r>
                        <a:rPr b="1" lang="en-US" sz="2000" u="none" cap="none" strike="noStrike">
                          <a:solidFill>
                            <a:srgbClr val="FFFFFF"/>
                          </a:solidFill>
                          <a:latin typeface="Montserrat"/>
                          <a:ea typeface="Montserrat"/>
                          <a:cs typeface="Montserrat"/>
                          <a:sym typeface="Montserrat"/>
                        </a:rPr>
                        <a:t>Start-Up</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r>
              <a:tr h="924825">
                <a:tc>
                  <a:txBody>
                    <a:bodyPr/>
                    <a:lstStyle/>
                    <a:p>
                      <a:pPr indent="0" lvl="0" marL="0" marR="0" rtl="0" algn="l">
                        <a:lnSpc>
                          <a:spcPct val="242857"/>
                        </a:lnSpc>
                        <a:spcBef>
                          <a:spcPts val="0"/>
                        </a:spcBef>
                        <a:spcAft>
                          <a:spcPts val="0"/>
                        </a:spcAft>
                        <a:buClr>
                          <a:srgbClr val="343742"/>
                        </a:buClr>
                        <a:buSzPts val="1400"/>
                        <a:buFont typeface="Montserrat"/>
                        <a:buNone/>
                      </a:pPr>
                      <a:r>
                        <a:rPr lang="en-US" sz="1400" u="none" cap="none" strike="noStrike">
                          <a:solidFill>
                            <a:srgbClr val="343742"/>
                          </a:solidFill>
                          <a:latin typeface="Montserrat"/>
                          <a:ea typeface="Montserrat"/>
                          <a:cs typeface="Montserrat"/>
                          <a:sym typeface="Montserrat"/>
                        </a:rPr>
                        <a:t>Requirements Start-Up</a:t>
                      </a:r>
                      <a:br>
                        <a:rPr lang="en-US" sz="1400" u="none" cap="none" strike="noStrike">
                          <a:solidFill>
                            <a:srgbClr val="343742"/>
                          </a:solidFill>
                          <a:latin typeface="Montserrat"/>
                          <a:ea typeface="Montserrat"/>
                          <a:cs typeface="Montserrat"/>
                          <a:sym typeface="Montserrat"/>
                        </a:rPr>
                      </a:br>
                      <a:r>
                        <a:rPr lang="en-US" sz="1400" u="none" cap="none" strike="noStrike">
                          <a:solidFill>
                            <a:srgbClr val="343742"/>
                          </a:solidFill>
                          <a:latin typeface="Montserrat"/>
                          <a:ea typeface="Montserrat"/>
                          <a:cs typeface="Montserrat"/>
                          <a:sym typeface="Montserrat"/>
                        </a:rPr>
                        <a:t>Expenses Rent - 5 Months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400"/>
                        <a:buFont typeface="Montserrat"/>
                        <a:buNone/>
                      </a:pPr>
                      <a:r>
                        <a:rPr lang="en-US" sz="1400" u="none" cap="none" strike="noStrike">
                          <a:latin typeface="Montserrat"/>
                          <a:ea typeface="Montserrat"/>
                          <a:cs typeface="Montserrat"/>
                          <a:sym typeface="Montserrat"/>
                        </a:rPr>
                        <a:t>$10,000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6450">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Advertising</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6450">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Legal Fees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6450">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Staff Training</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$8,000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6450">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Insurance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$12,000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6450">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Other</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6450">
                <a:tc>
                  <a:txBody>
                    <a:bodyPr/>
                    <a:lstStyle/>
                    <a:p>
                      <a:pPr indent="0" lvl="0" marL="0" marR="0" rtl="0" algn="l">
                        <a:lnSpc>
                          <a:spcPct val="209999"/>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Total Start-Up Expenses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$50,000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bl>
          </a:graphicData>
        </a:graphic>
      </p:graphicFrame>
      <p:graphicFrame>
        <p:nvGraphicFramePr>
          <p:cNvPr id="265" name="Google Shape;265;p33"/>
          <p:cNvGraphicFramePr/>
          <p:nvPr/>
        </p:nvGraphicFramePr>
        <p:xfrm>
          <a:off x="6604000" y="3000542"/>
          <a:ext cx="3000000" cy="3000000"/>
        </p:xfrm>
        <a:graphic>
          <a:graphicData uri="http://schemas.openxmlformats.org/drawingml/2006/table">
            <a:tbl>
              <a:tblPr bandRow="1" firstCol="1" firstRow="1">
                <a:noFill/>
                <a:tableStyleId>{B11E20EA-DA30-4E5B-BCAF-AA86081FCB4A}</a:tableStyleId>
              </a:tblPr>
              <a:tblGrid>
                <a:gridCol w="3669625"/>
                <a:gridCol w="1872725"/>
              </a:tblGrid>
              <a:tr h="737700">
                <a:tc>
                  <a:txBody>
                    <a:bodyPr/>
                    <a:lstStyle/>
                    <a:p>
                      <a:pPr indent="0" lvl="0" marL="0" marR="0" rtl="0" algn="l">
                        <a:lnSpc>
                          <a:spcPct val="209999"/>
                        </a:lnSpc>
                        <a:spcBef>
                          <a:spcPts val="0"/>
                        </a:spcBef>
                        <a:spcAft>
                          <a:spcPts val="0"/>
                        </a:spcAft>
                        <a:buClr>
                          <a:srgbClr val="FFFFFF"/>
                        </a:buClr>
                        <a:buSzPts val="2000"/>
                        <a:buFont typeface="Montserrat"/>
                        <a:buNone/>
                      </a:pPr>
                      <a:r>
                        <a:rPr b="1" lang="en-US" sz="2000" u="none" cap="none" strike="noStrike">
                          <a:solidFill>
                            <a:srgbClr val="FFFFFF"/>
                          </a:solidFill>
                          <a:latin typeface="Montserrat"/>
                          <a:ea typeface="Montserrat"/>
                          <a:cs typeface="Montserrat"/>
                          <a:sym typeface="Montserrat"/>
                        </a:rPr>
                        <a:t>Start-Up Assets</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r>
              <a:tr h="734375">
                <a:tc>
                  <a:txBody>
                    <a:bodyPr/>
                    <a:lstStyle/>
                    <a:p>
                      <a:pPr indent="0" lvl="0" marL="0" marR="0" rtl="0" algn="l">
                        <a:lnSpc>
                          <a:spcPct val="242857"/>
                        </a:lnSpc>
                        <a:spcBef>
                          <a:spcPts val="0"/>
                        </a:spcBef>
                        <a:spcAft>
                          <a:spcPts val="0"/>
                        </a:spcAft>
                        <a:buClr>
                          <a:srgbClr val="343742"/>
                        </a:buClr>
                        <a:buSzPts val="1400"/>
                        <a:buFont typeface="Montserrat"/>
                        <a:buNone/>
                      </a:pPr>
                      <a:r>
                        <a:rPr lang="en-US" sz="1400" u="none" cap="none" strike="noStrike">
                          <a:solidFill>
                            <a:srgbClr val="343742"/>
                          </a:solidFill>
                          <a:latin typeface="Montserrat"/>
                          <a:ea typeface="Montserrat"/>
                          <a:cs typeface="Montserrat"/>
                          <a:sym typeface="Montserrat"/>
                        </a:rPr>
                        <a:t>Cash Required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400"/>
                        <a:buFont typeface="Montserrat"/>
                        <a:buNone/>
                      </a:pPr>
                      <a:r>
                        <a:rPr lang="en-US" sz="1400" u="none" cap="none" strike="noStrike">
                          <a:latin typeface="Montserrat"/>
                          <a:ea typeface="Montserrat"/>
                          <a:cs typeface="Montserrat"/>
                          <a:sym typeface="Montserrat"/>
                        </a:rPr>
                        <a:t>$10,000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34375">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Inventory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34375">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Other Current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$6,000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34375">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Long-Term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$4,000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34375">
                <a:tc>
                  <a:txBody>
                    <a:bodyPr/>
                    <a:lstStyle/>
                    <a:p>
                      <a:pPr indent="0" lvl="0" marL="0" marR="0" rtl="0" algn="l">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Total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$30,000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1782550">
                <a:tc>
                  <a:txBody>
                    <a:bodyPr/>
                    <a:lstStyle/>
                    <a:p>
                      <a:pPr indent="0" lvl="0" marL="0" marR="0" rtl="0" algn="l">
                        <a:lnSpc>
                          <a:spcPct val="231250"/>
                        </a:lnSpc>
                        <a:spcBef>
                          <a:spcPts val="0"/>
                        </a:spcBef>
                        <a:spcAft>
                          <a:spcPts val="0"/>
                        </a:spcAft>
                        <a:buClr>
                          <a:schemeClr val="accent1"/>
                        </a:buClr>
                        <a:buSzPts val="1600"/>
                        <a:buFont typeface="Montserrat"/>
                        <a:buNone/>
                      </a:pPr>
                      <a:r>
                        <a:rPr b="1" lang="en-US" sz="1600" u="none" cap="none" strike="noStrike">
                          <a:solidFill>
                            <a:schemeClr val="accent1"/>
                          </a:solidFill>
                          <a:latin typeface="Montserrat"/>
                          <a:ea typeface="Montserrat"/>
                          <a:cs typeface="Montserrat"/>
                          <a:sym typeface="Montserrat"/>
                        </a:rPr>
                        <a:t>Total Requirements</a:t>
                      </a:r>
                      <a:br>
                        <a:rPr b="1" lang="en-US" sz="1600" u="none" cap="none" strike="noStrike">
                          <a:solidFill>
                            <a:schemeClr val="accent1"/>
                          </a:solidFill>
                          <a:latin typeface="Montserrat"/>
                          <a:ea typeface="Montserrat"/>
                          <a:cs typeface="Montserrat"/>
                          <a:sym typeface="Montserrat"/>
                        </a:rPr>
                      </a:br>
                      <a:r>
                        <a:rPr b="1" lang="en-US" sz="1600" u="none" cap="none" strike="noStrike">
                          <a:solidFill>
                            <a:schemeClr val="accent1"/>
                          </a:solidFill>
                          <a:latin typeface="Montserrat"/>
                          <a:ea typeface="Montserrat"/>
                          <a:cs typeface="Montserrat"/>
                          <a:sym typeface="Montserrat"/>
                        </a:rPr>
                        <a:t>(Total Start-Up Expenses + Total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$70,000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4"/>
          <p:cNvSpPr txBox="1"/>
          <p:nvPr/>
        </p:nvSpPr>
        <p:spPr>
          <a:xfrm>
            <a:off x="873201" y="656927"/>
            <a:ext cx="3019807"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Start-Up</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Summary</a:t>
            </a:r>
            <a:endParaRPr/>
          </a:p>
        </p:txBody>
      </p:sp>
      <p:cxnSp>
        <p:nvCxnSpPr>
          <p:cNvPr id="271" name="Google Shape;271;p34"/>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graphicFrame>
        <p:nvGraphicFramePr>
          <p:cNvPr id="272" name="Google Shape;272;p34"/>
          <p:cNvGraphicFramePr/>
          <p:nvPr/>
        </p:nvGraphicFramePr>
        <p:xfrm>
          <a:off x="850900" y="2997200"/>
          <a:ext cx="3000000" cy="3000000"/>
        </p:xfrm>
        <a:graphic>
          <a:graphicData uri="http://schemas.openxmlformats.org/drawingml/2006/table">
            <a:tbl>
              <a:tblPr bandRow="1" firstCol="1" firstRow="1">
                <a:noFill/>
                <a:tableStyleId>{B11E20EA-DA30-4E5B-BCAF-AA86081FCB4A}</a:tableStyleId>
              </a:tblPr>
              <a:tblGrid>
                <a:gridCol w="5666500"/>
                <a:gridCol w="2029775"/>
                <a:gridCol w="1788175"/>
                <a:gridCol w="1818550"/>
              </a:tblGrid>
              <a:tr h="714375">
                <a:tc>
                  <a:txBody>
                    <a:bodyPr/>
                    <a:lstStyle/>
                    <a:p>
                      <a:pPr indent="0" lvl="0" marL="0" marR="0" rtl="0" algn="l">
                        <a:lnSpc>
                          <a:spcPct val="209999"/>
                        </a:lnSpc>
                        <a:spcBef>
                          <a:spcPts val="0"/>
                        </a:spcBef>
                        <a:spcAft>
                          <a:spcPts val="0"/>
                        </a:spcAft>
                        <a:buClr>
                          <a:srgbClr val="FFFFFF"/>
                        </a:buClr>
                        <a:buSzPts val="2000"/>
                        <a:buFont typeface="Montserrat"/>
                        <a:buNone/>
                      </a:pPr>
                      <a:r>
                        <a:rPr b="1" lang="en-US" sz="2000" u="none" cap="none" strike="noStrike">
                          <a:solidFill>
                            <a:srgbClr val="FFFFFF"/>
                          </a:solidFill>
                          <a:latin typeface="Montserrat"/>
                          <a:ea typeface="Montserrat"/>
                          <a:cs typeface="Montserrat"/>
                          <a:sym typeface="Montserrat"/>
                        </a:rPr>
                        <a:t>Financial Statements</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Balance Sheet Projection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4375">
                <a:tc>
                  <a:txBody>
                    <a:bodyPr/>
                    <a:lstStyle/>
                    <a:p>
                      <a:pPr indent="0" lvl="0" marL="0" marR="0" rtl="0" algn="l">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FY2021</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FY2022</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FY2023</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Cash</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$85,000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$100,000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$125,000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Accounts Receivable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$7,500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$11,000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Inventory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$7,500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$11,000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Other Current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$7,500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$11,000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4375">
                <a:tc>
                  <a:txBody>
                    <a:bodyPr/>
                    <a:lstStyle/>
                    <a:p>
                      <a:pPr indent="0" lvl="0" marL="0" marR="0" rtl="0" algn="l">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Total Current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$100,000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$122,500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$158,000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5"/>
          <p:cNvSpPr txBox="1"/>
          <p:nvPr/>
        </p:nvSpPr>
        <p:spPr>
          <a:xfrm>
            <a:off x="873201" y="656927"/>
            <a:ext cx="3019807"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Start-Up</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Summary</a:t>
            </a:r>
            <a:endParaRPr/>
          </a:p>
        </p:txBody>
      </p:sp>
      <p:cxnSp>
        <p:nvCxnSpPr>
          <p:cNvPr id="278" name="Google Shape;278;p35"/>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graphicFrame>
        <p:nvGraphicFramePr>
          <p:cNvPr id="279" name="Google Shape;279;p35"/>
          <p:cNvGraphicFramePr/>
          <p:nvPr/>
        </p:nvGraphicFramePr>
        <p:xfrm>
          <a:off x="850900" y="2997200"/>
          <a:ext cx="3000000" cy="3000000"/>
        </p:xfrm>
        <a:graphic>
          <a:graphicData uri="http://schemas.openxmlformats.org/drawingml/2006/table">
            <a:tbl>
              <a:tblPr bandRow="1" firstCol="1" firstRow="1">
                <a:noFill/>
                <a:tableStyleId>{B11E20EA-DA30-4E5B-BCAF-AA86081FCB4A}</a:tableStyleId>
              </a:tblPr>
              <a:tblGrid>
                <a:gridCol w="5666500"/>
                <a:gridCol w="2029775"/>
                <a:gridCol w="1788175"/>
                <a:gridCol w="1818550"/>
              </a:tblGrid>
              <a:tr h="635000">
                <a:tc>
                  <a:txBody>
                    <a:bodyPr/>
                    <a:lstStyle/>
                    <a:p>
                      <a:pPr indent="0" lvl="0" marL="0" marR="0" rtl="0" algn="l">
                        <a:lnSpc>
                          <a:spcPct val="209999"/>
                        </a:lnSpc>
                        <a:spcBef>
                          <a:spcPts val="0"/>
                        </a:spcBef>
                        <a:spcAft>
                          <a:spcPts val="0"/>
                        </a:spcAft>
                        <a:buClr>
                          <a:srgbClr val="FFFFFF"/>
                        </a:buClr>
                        <a:buSzPts val="2000"/>
                        <a:buFont typeface="Montserrat"/>
                        <a:buNone/>
                      </a:pPr>
                      <a:r>
                        <a:rPr b="1" lang="en-US" sz="2000" u="none" cap="none" strike="noStrike">
                          <a:solidFill>
                            <a:srgbClr val="FFFFFF"/>
                          </a:solidFill>
                          <a:latin typeface="Montserrat"/>
                          <a:ea typeface="Montserrat"/>
                          <a:cs typeface="Montserrat"/>
                          <a:sym typeface="Montserrat"/>
                        </a:rPr>
                        <a:t>Financial Statements</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r>
              <a:tr h="635000">
                <a:tc>
                  <a:txBody>
                    <a:bodyPr/>
                    <a:lstStyle/>
                    <a:p>
                      <a:pPr indent="0" lvl="0" marL="0" marR="0" rtl="0" algn="l">
                        <a:lnSpc>
                          <a:spcPct val="2625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FY2021</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FY2022</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FY2023</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6350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Operating Cash Beginning</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$100,000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$122,500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$158,000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635000">
                <a:tc>
                  <a:txBody>
                    <a:bodyPr/>
                    <a:lstStyle/>
                    <a:p>
                      <a:pPr indent="0" lvl="0" marL="0" marR="0" rtl="0" algn="l">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635000">
                <a:tc>
                  <a:txBody>
                    <a:bodyPr/>
                    <a:lstStyle/>
                    <a:p>
                      <a:pPr indent="0" lvl="0" marL="0" marR="0" rtl="0" algn="l">
                        <a:lnSpc>
                          <a:spcPct val="100000"/>
                        </a:lnSpc>
                        <a:spcBef>
                          <a:spcPts val="0"/>
                        </a:spcBef>
                        <a:spcAft>
                          <a:spcPts val="0"/>
                        </a:spcAft>
                        <a:buClr>
                          <a:srgbClr val="5E5E5E"/>
                        </a:buClr>
                        <a:buSzPts val="2000"/>
                        <a:buFont typeface="Montserrat"/>
                        <a:buNone/>
                      </a:pPr>
                      <a:r>
                        <a:rPr b="1" lang="en-US" sz="2000" u="none" cap="none" strike="noStrike">
                          <a:solidFill>
                            <a:srgbClr val="5E5E5E"/>
                          </a:solidFill>
                          <a:latin typeface="Montserrat"/>
                          <a:ea typeface="Montserrat"/>
                          <a:cs typeface="Montserrat"/>
                          <a:sym typeface="Montserrat"/>
                        </a:rPr>
                        <a:t>Sources of Cash</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6350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Receivables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$7,500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$7,500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6350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Sales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$101,000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$111,500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$142,000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635000">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Others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$7,500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$8,000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635000">
                <a:tc>
                  <a:txBody>
                    <a:bodyPr/>
                    <a:lstStyle/>
                    <a:p>
                      <a:pPr indent="0" lvl="0" marL="0" marR="0" rtl="0" algn="l">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Total Current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$211,000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$249,000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$319,000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6"/>
          <p:cNvSpPr txBox="1"/>
          <p:nvPr/>
        </p:nvSpPr>
        <p:spPr>
          <a:xfrm>
            <a:off x="873201" y="656927"/>
            <a:ext cx="3019807"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Start-Up</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Summary</a:t>
            </a:r>
            <a:endParaRPr/>
          </a:p>
        </p:txBody>
      </p:sp>
      <p:cxnSp>
        <p:nvCxnSpPr>
          <p:cNvPr id="285" name="Google Shape;285;p36"/>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graphicFrame>
        <p:nvGraphicFramePr>
          <p:cNvPr id="286" name="Google Shape;286;p36"/>
          <p:cNvGraphicFramePr/>
          <p:nvPr/>
        </p:nvGraphicFramePr>
        <p:xfrm>
          <a:off x="850900" y="2997200"/>
          <a:ext cx="3000000" cy="3000000"/>
        </p:xfrm>
        <a:graphic>
          <a:graphicData uri="http://schemas.openxmlformats.org/drawingml/2006/table">
            <a:tbl>
              <a:tblPr bandRow="1" firstCol="1" firstRow="1">
                <a:noFill/>
                <a:tableStyleId>{B11E20EA-DA30-4E5B-BCAF-AA86081FCB4A}</a:tableStyleId>
              </a:tblPr>
              <a:tblGrid>
                <a:gridCol w="5666500"/>
                <a:gridCol w="2029775"/>
                <a:gridCol w="1788175"/>
                <a:gridCol w="1818550"/>
              </a:tblGrid>
              <a:tr h="714375">
                <a:tc>
                  <a:txBody>
                    <a:bodyPr/>
                    <a:lstStyle/>
                    <a:p>
                      <a:pPr indent="0" lvl="0" marL="0" marR="0" rtl="0" algn="l">
                        <a:lnSpc>
                          <a:spcPct val="209999"/>
                        </a:lnSpc>
                        <a:spcBef>
                          <a:spcPts val="0"/>
                        </a:spcBef>
                        <a:spcAft>
                          <a:spcPts val="0"/>
                        </a:spcAft>
                        <a:buClr>
                          <a:srgbClr val="FFFFFF"/>
                        </a:buClr>
                        <a:buSzPts val="2000"/>
                        <a:buFont typeface="Montserrat"/>
                        <a:buNone/>
                      </a:pPr>
                      <a:r>
                        <a:rPr b="1" lang="en-US" sz="2000" u="none" cap="none" strike="noStrike">
                          <a:solidFill>
                            <a:srgbClr val="FFFFFF"/>
                          </a:solidFill>
                          <a:latin typeface="Montserrat"/>
                          <a:ea typeface="Montserrat"/>
                          <a:cs typeface="Montserrat"/>
                          <a:sym typeface="Montserrat"/>
                        </a:rPr>
                        <a:t>Expenditures</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1"/>
                    </a:solidFill>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Lease Payments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Insurance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Utilities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$13,000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Salary (Including Tax)</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$53,000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Maintenance &amp; Supplies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$13,000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714375">
                <a:tc>
                  <a:txBody>
                    <a:bodyPr/>
                    <a:lstStyle/>
                    <a:p>
                      <a:pPr indent="0" lvl="0" marL="0" marR="0" rtl="0" algn="l">
                        <a:lnSpc>
                          <a:spcPct val="100000"/>
                        </a:lnSpc>
                        <a:spcBef>
                          <a:spcPts val="0"/>
                        </a:spcBef>
                        <a:spcAft>
                          <a:spcPts val="0"/>
                        </a:spcAft>
                        <a:buClr>
                          <a:srgbClr val="5E5E5E"/>
                        </a:buClr>
                        <a:buSzPts val="2000"/>
                        <a:buFont typeface="Montserrat"/>
                        <a:buNone/>
                      </a:pPr>
                      <a:r>
                        <a:rPr b="1" lang="en-US" sz="2000" u="none" cap="none" strike="noStrike">
                          <a:solidFill>
                            <a:srgbClr val="5E5E5E"/>
                          </a:solidFill>
                          <a:latin typeface="Montserrat"/>
                          <a:ea typeface="Montserrat"/>
                          <a:cs typeface="Montserrat"/>
                          <a:sym typeface="Montserrat"/>
                        </a:rPr>
                        <a:t>Total Expenditures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$90,000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$96,000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c>
                  <a:txBody>
                    <a:bodyPr/>
                    <a:lstStyle/>
                    <a:p>
                      <a:pPr indent="0" lvl="0" marL="0" marR="0" rtl="0" algn="ctr">
                        <a:lnSpc>
                          <a:spcPct val="10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$103,000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D6D5D5"/>
                    </a:solidFill>
                  </a:tcPr>
                </a:tc>
              </a:tr>
              <a:tr h="714375">
                <a:tc>
                  <a:txBody>
                    <a:bodyPr/>
                    <a:lstStyle/>
                    <a:p>
                      <a:pPr indent="0" lvl="0" marL="0" marR="0" rtl="0" algn="l">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Net Income/Loss</a:t>
                      </a:r>
                      <a:br>
                        <a:rPr b="1" lang="en-US" sz="2000" u="none" cap="none" strike="noStrike">
                          <a:solidFill>
                            <a:schemeClr val="accent1"/>
                          </a:solidFill>
                          <a:latin typeface="Montserrat"/>
                          <a:ea typeface="Montserrat"/>
                          <a:cs typeface="Montserrat"/>
                          <a:sym typeface="Montserrat"/>
                        </a:rPr>
                      </a:br>
                      <a:r>
                        <a:rPr b="1" lang="en-US" sz="2000" u="none" cap="none" strike="noStrike">
                          <a:solidFill>
                            <a:schemeClr val="accent1"/>
                          </a:solidFill>
                          <a:latin typeface="Montserrat"/>
                          <a:ea typeface="Montserrat"/>
                          <a:cs typeface="Montserrat"/>
                          <a:sym typeface="Montserrat"/>
                        </a:rPr>
                        <a:t>(Total Cash - Total Expenditures)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$121,000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l">
                        <a:lnSpc>
                          <a:spcPct val="209999"/>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$153,000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1"/>
                        </a:buClr>
                        <a:buSzPts val="2000"/>
                        <a:buFont typeface="Montserrat"/>
                        <a:buNone/>
                      </a:pPr>
                      <a:r>
                        <a:rPr b="1" lang="en-US" sz="2000" u="none" cap="none" strike="noStrike">
                          <a:solidFill>
                            <a:schemeClr val="accent1"/>
                          </a:solidFill>
                          <a:latin typeface="Montserrat"/>
                          <a:ea typeface="Montserrat"/>
                          <a:cs typeface="Montserrat"/>
                          <a:sym typeface="Montserrat"/>
                        </a:rPr>
                        <a:t>$216,000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pic>
        <p:nvPicPr>
          <p:cNvPr id="291" name="Google Shape;291;p37"/>
          <p:cNvPicPr preferRelativeResize="0"/>
          <p:nvPr/>
        </p:nvPicPr>
        <p:blipFill rotWithShape="1">
          <a:blip r:embed="rId3">
            <a:alphaModFix/>
          </a:blip>
          <a:srcRect b="0" l="0" r="0" t="0"/>
          <a:stretch/>
        </p:blipFill>
        <p:spPr>
          <a:xfrm>
            <a:off x="0" y="381"/>
            <a:ext cx="13004800" cy="9752838"/>
          </a:xfrm>
          <a:prstGeom prst="rect">
            <a:avLst/>
          </a:prstGeom>
          <a:noFill/>
          <a:ln>
            <a:noFill/>
          </a:ln>
        </p:spPr>
      </p:pic>
      <p:sp>
        <p:nvSpPr>
          <p:cNvPr id="292" name="Google Shape;292;p37"/>
          <p:cNvSpPr txBox="1"/>
          <p:nvPr/>
        </p:nvSpPr>
        <p:spPr>
          <a:xfrm>
            <a:off x="4555871" y="656927"/>
            <a:ext cx="3893059" cy="1498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Clients</a:t>
            </a:r>
            <a:endParaRPr/>
          </a:p>
          <a:p>
            <a:pPr indent="0" lvl="0" marL="0" marR="0" rtl="0" algn="ctr">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Testimonials</a:t>
            </a:r>
            <a:endParaRPr/>
          </a:p>
        </p:txBody>
      </p:sp>
      <p:cxnSp>
        <p:nvCxnSpPr>
          <p:cNvPr id="293" name="Google Shape;293;p37"/>
          <p:cNvCxnSpPr/>
          <p:nvPr/>
        </p:nvCxnSpPr>
        <p:spPr>
          <a:xfrm>
            <a:off x="5745407" y="2400300"/>
            <a:ext cx="1513986" cy="0"/>
          </a:xfrm>
          <a:prstGeom prst="straightConnector1">
            <a:avLst/>
          </a:prstGeom>
          <a:noFill/>
          <a:ln cap="flat" cmpd="sng" w="38100">
            <a:solidFill>
              <a:schemeClr val="accent1"/>
            </a:solidFill>
            <a:prstDash val="solid"/>
            <a:miter lim="400000"/>
            <a:headEnd len="sm" w="sm" type="none"/>
            <a:tailEnd len="sm" w="sm" type="none"/>
          </a:ln>
        </p:spPr>
      </p:cxnSp>
      <p:sp>
        <p:nvSpPr>
          <p:cNvPr id="294" name="Google Shape;294;p37"/>
          <p:cNvSpPr/>
          <p:nvPr/>
        </p:nvSpPr>
        <p:spPr>
          <a:xfrm>
            <a:off x="844202" y="4241800"/>
            <a:ext cx="3562698" cy="4671318"/>
          </a:xfrm>
          <a:prstGeom prst="rect">
            <a:avLst/>
          </a:pr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pic>
        <p:nvPicPr>
          <p:cNvPr descr="nick-arnot-AuCrXk0pLWo-unsplash.jpg" id="295" name="Google Shape;295;p37"/>
          <p:cNvPicPr preferRelativeResize="0"/>
          <p:nvPr/>
        </p:nvPicPr>
        <p:blipFill rotWithShape="1">
          <a:blip r:embed="rId4">
            <a:alphaModFix/>
          </a:blip>
          <a:srcRect b="1370" l="30144" r="5780" t="2517"/>
          <a:stretch/>
        </p:blipFill>
        <p:spPr>
          <a:xfrm>
            <a:off x="1267147" y="2705596"/>
            <a:ext cx="2717007" cy="2717007"/>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296" name="Google Shape;296;p37"/>
          <p:cNvSpPr txBox="1"/>
          <p:nvPr/>
        </p:nvSpPr>
        <p:spPr>
          <a:xfrm>
            <a:off x="1155951" y="6581774"/>
            <a:ext cx="2892621" cy="215265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1600"/>
              <a:buFont typeface="Montserrat Medium"/>
              <a:buNone/>
            </a:pPr>
            <a:r>
              <a:rPr b="0" i="0" lang="en-US" sz="1600" u="none" cap="none" strike="noStrike">
                <a:solidFill>
                  <a:srgbClr val="FFFFFF"/>
                </a:solidFill>
                <a:latin typeface="Montserrat Medium"/>
                <a:ea typeface="Montserrat Medium"/>
                <a:cs typeface="Montserrat Medium"/>
                <a:sym typeface="Montserrat Medium"/>
              </a:rPr>
              <a:t>“Me along with half of my family is under the employment of Retco Industries. The company has had a big impact on my life.”</a:t>
            </a:r>
            <a:endParaRPr/>
          </a:p>
        </p:txBody>
      </p:sp>
      <p:sp>
        <p:nvSpPr>
          <p:cNvPr id="297" name="Google Shape;297;p37"/>
          <p:cNvSpPr txBox="1"/>
          <p:nvPr/>
        </p:nvSpPr>
        <p:spPr>
          <a:xfrm>
            <a:off x="1242802" y="5501977"/>
            <a:ext cx="2718919" cy="596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Montserrat"/>
              <a:buNone/>
            </a:pPr>
            <a:r>
              <a:rPr b="1" i="0" lang="en-US" sz="3200" u="none" cap="none" strike="noStrike">
                <a:solidFill>
                  <a:srgbClr val="FFFFFF"/>
                </a:solidFill>
                <a:latin typeface="Montserrat"/>
                <a:ea typeface="Montserrat"/>
                <a:cs typeface="Montserrat"/>
                <a:sym typeface="Montserrat"/>
              </a:rPr>
              <a:t>Hillary Zales</a:t>
            </a:r>
            <a:endParaRPr/>
          </a:p>
        </p:txBody>
      </p:sp>
      <p:sp>
        <p:nvSpPr>
          <p:cNvPr id="298" name="Google Shape;298;p37"/>
          <p:cNvSpPr txBox="1"/>
          <p:nvPr/>
        </p:nvSpPr>
        <p:spPr>
          <a:xfrm>
            <a:off x="1546637" y="6079827"/>
            <a:ext cx="2111249"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1" lang="en-US" sz="2000" u="none" cap="none" strike="noStrike">
                <a:solidFill>
                  <a:srgbClr val="FFFFFF"/>
                </a:solidFill>
                <a:latin typeface="Montserrat"/>
                <a:ea typeface="Montserrat"/>
                <a:cs typeface="Montserrat"/>
                <a:sym typeface="Montserrat"/>
              </a:rPr>
              <a:t>Sales Manager</a:t>
            </a:r>
            <a:endParaRPr/>
          </a:p>
        </p:txBody>
      </p:sp>
      <p:sp>
        <p:nvSpPr>
          <p:cNvPr id="299" name="Google Shape;299;p37"/>
          <p:cNvSpPr/>
          <p:nvPr/>
        </p:nvSpPr>
        <p:spPr>
          <a:xfrm>
            <a:off x="4721051" y="4241800"/>
            <a:ext cx="3562698" cy="4671318"/>
          </a:xfrm>
          <a:prstGeom prst="rect">
            <a:avLst/>
          </a:pr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pic>
        <p:nvPicPr>
          <p:cNvPr descr="foto-sushi-6anudmpILw4-unsplash.jpg" id="300" name="Google Shape;300;p37"/>
          <p:cNvPicPr preferRelativeResize="0"/>
          <p:nvPr/>
        </p:nvPicPr>
        <p:blipFill rotWithShape="1">
          <a:blip r:embed="rId5">
            <a:alphaModFix/>
          </a:blip>
          <a:srcRect b="29917" l="37648" r="31007" t="23067"/>
          <a:stretch/>
        </p:blipFill>
        <p:spPr>
          <a:xfrm>
            <a:off x="5143996" y="2705596"/>
            <a:ext cx="2717007" cy="2717007"/>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301" name="Google Shape;301;p37"/>
          <p:cNvSpPr txBox="1"/>
          <p:nvPr/>
        </p:nvSpPr>
        <p:spPr>
          <a:xfrm>
            <a:off x="5032800" y="6581774"/>
            <a:ext cx="2892621" cy="215265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1600"/>
              <a:buFont typeface="Montserrat Medium"/>
              <a:buNone/>
            </a:pPr>
            <a:r>
              <a:rPr b="0" i="0" lang="en-US" sz="1600" u="none" cap="none" strike="noStrike">
                <a:solidFill>
                  <a:srgbClr val="FFFFFF"/>
                </a:solidFill>
                <a:latin typeface="Montserrat Medium"/>
                <a:ea typeface="Montserrat Medium"/>
                <a:cs typeface="Montserrat Medium"/>
                <a:sym typeface="Montserrat Medium"/>
              </a:rPr>
              <a:t>“Retco Industries has worked hard to keep our clients satisfied with our work. Our continued business today just goes to show it.”</a:t>
            </a:r>
            <a:endParaRPr/>
          </a:p>
        </p:txBody>
      </p:sp>
      <p:sp>
        <p:nvSpPr>
          <p:cNvPr id="302" name="Google Shape;302;p37"/>
          <p:cNvSpPr txBox="1"/>
          <p:nvPr/>
        </p:nvSpPr>
        <p:spPr>
          <a:xfrm>
            <a:off x="4897350" y="5501977"/>
            <a:ext cx="3163521" cy="596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Montserrat"/>
              <a:buNone/>
            </a:pPr>
            <a:r>
              <a:rPr b="1" i="0" lang="en-US" sz="3200" u="none" cap="none" strike="noStrike">
                <a:solidFill>
                  <a:srgbClr val="FFFFFF"/>
                </a:solidFill>
                <a:latin typeface="Montserrat"/>
                <a:ea typeface="Montserrat"/>
                <a:cs typeface="Montserrat"/>
                <a:sym typeface="Montserrat"/>
              </a:rPr>
              <a:t>Anton Cassidy</a:t>
            </a:r>
            <a:endParaRPr/>
          </a:p>
        </p:txBody>
      </p:sp>
      <p:sp>
        <p:nvSpPr>
          <p:cNvPr id="303" name="Google Shape;303;p37"/>
          <p:cNvSpPr txBox="1"/>
          <p:nvPr/>
        </p:nvSpPr>
        <p:spPr>
          <a:xfrm>
            <a:off x="5581601" y="6079827"/>
            <a:ext cx="1795019"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1" lang="en-US" sz="2000" u="none" cap="none" strike="noStrike">
                <a:solidFill>
                  <a:srgbClr val="FFFFFF"/>
                </a:solidFill>
                <a:latin typeface="Montserrat"/>
                <a:ea typeface="Montserrat"/>
                <a:cs typeface="Montserrat"/>
                <a:sym typeface="Montserrat"/>
              </a:rPr>
              <a:t>HR Manager</a:t>
            </a:r>
            <a:endParaRPr/>
          </a:p>
        </p:txBody>
      </p:sp>
      <p:sp>
        <p:nvSpPr>
          <p:cNvPr id="304" name="Google Shape;304;p37"/>
          <p:cNvSpPr/>
          <p:nvPr/>
        </p:nvSpPr>
        <p:spPr>
          <a:xfrm>
            <a:off x="8576720" y="4241800"/>
            <a:ext cx="3562698" cy="4671318"/>
          </a:xfrm>
          <a:prstGeom prst="rect">
            <a:avLst/>
          </a:pr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pic>
        <p:nvPicPr>
          <p:cNvPr descr="sage-kirk-Wx2AjoLtpcU-unsplash.jpg" id="305" name="Google Shape;305;p37"/>
          <p:cNvPicPr preferRelativeResize="0"/>
          <p:nvPr/>
        </p:nvPicPr>
        <p:blipFill rotWithShape="1">
          <a:blip r:embed="rId6">
            <a:alphaModFix/>
          </a:blip>
          <a:srcRect b="44540" l="7758" r="14794" t="3827"/>
          <a:stretch/>
        </p:blipFill>
        <p:spPr>
          <a:xfrm>
            <a:off x="8999665" y="2705596"/>
            <a:ext cx="2717007" cy="2717007"/>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306" name="Google Shape;306;p37"/>
          <p:cNvSpPr txBox="1"/>
          <p:nvPr/>
        </p:nvSpPr>
        <p:spPr>
          <a:xfrm>
            <a:off x="8888475" y="6575425"/>
            <a:ext cx="3163500" cy="1428600"/>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1600"/>
              <a:buFont typeface="Montserrat Medium"/>
              <a:buNone/>
            </a:pPr>
            <a:r>
              <a:rPr b="0" i="0" lang="en-US" sz="1600" u="none" cap="none" strike="noStrike">
                <a:solidFill>
                  <a:srgbClr val="FFFFFF"/>
                </a:solidFill>
                <a:latin typeface="Montserrat Medium"/>
                <a:ea typeface="Montserrat Medium"/>
                <a:cs typeface="Montserrat Medium"/>
                <a:sym typeface="Montserrat Medium"/>
              </a:rPr>
              <a:t>“Retco Industries will                          always be synonymous                  with Innovation &amp; hard-work!”</a:t>
            </a:r>
            <a:endParaRPr/>
          </a:p>
        </p:txBody>
      </p:sp>
      <p:sp>
        <p:nvSpPr>
          <p:cNvPr id="307" name="Google Shape;307;p37"/>
          <p:cNvSpPr txBox="1"/>
          <p:nvPr/>
        </p:nvSpPr>
        <p:spPr>
          <a:xfrm>
            <a:off x="8696327" y="5501977"/>
            <a:ext cx="3276906" cy="596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Montserrat"/>
              <a:buNone/>
            </a:pPr>
            <a:r>
              <a:rPr b="1" i="0" lang="en-US" sz="3200" u="none" cap="none" strike="noStrike">
                <a:solidFill>
                  <a:srgbClr val="FFFFFF"/>
                </a:solidFill>
                <a:latin typeface="Montserrat"/>
                <a:ea typeface="Montserrat"/>
                <a:cs typeface="Montserrat"/>
                <a:sym typeface="Montserrat"/>
              </a:rPr>
              <a:t>Matthew Hand</a:t>
            </a:r>
            <a:endParaRPr/>
          </a:p>
        </p:txBody>
      </p:sp>
      <p:sp>
        <p:nvSpPr>
          <p:cNvPr id="308" name="Google Shape;308;p37"/>
          <p:cNvSpPr txBox="1"/>
          <p:nvPr/>
        </p:nvSpPr>
        <p:spPr>
          <a:xfrm>
            <a:off x="9566049" y="6079827"/>
            <a:ext cx="1537463"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1" lang="en-US" sz="2000" u="none" cap="none" strike="noStrike">
                <a:solidFill>
                  <a:srgbClr val="FFFFFF"/>
                </a:solidFill>
                <a:latin typeface="Montserrat"/>
                <a:ea typeface="Montserrat"/>
                <a:cs typeface="Montserrat"/>
                <a:sym typeface="Montserrat"/>
              </a:rPr>
              <a:t>Supervisor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pic>
        <p:nvPicPr>
          <p:cNvPr descr="architectural-design-architecture-building-2096578.jpg" id="313" name="Google Shape;313;p38"/>
          <p:cNvPicPr preferRelativeResize="0"/>
          <p:nvPr/>
        </p:nvPicPr>
        <p:blipFill rotWithShape="1">
          <a:blip r:embed="rId3">
            <a:alphaModFix amt="20000"/>
          </a:blip>
          <a:srcRect b="0" l="0" r="0" t="0"/>
          <a:stretch/>
        </p:blipFill>
        <p:spPr>
          <a:xfrm>
            <a:off x="-1249988" y="-347647"/>
            <a:ext cx="15504776" cy="10337472"/>
          </a:xfrm>
          <a:prstGeom prst="rect">
            <a:avLst/>
          </a:prstGeom>
          <a:noFill/>
          <a:ln>
            <a:noFill/>
          </a:ln>
        </p:spPr>
      </p:pic>
      <p:sp>
        <p:nvSpPr>
          <p:cNvPr id="314" name="Google Shape;314;p38"/>
          <p:cNvSpPr/>
          <p:nvPr/>
        </p:nvSpPr>
        <p:spPr>
          <a:xfrm>
            <a:off x="937046" y="-688554"/>
            <a:ext cx="11130707" cy="11130707"/>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15" name="Google Shape;315;p38"/>
          <p:cNvSpPr txBox="1"/>
          <p:nvPr/>
        </p:nvSpPr>
        <p:spPr>
          <a:xfrm>
            <a:off x="3992829" y="3284388"/>
            <a:ext cx="5019142" cy="3073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9600"/>
              <a:buFont typeface="Montserrat"/>
              <a:buNone/>
            </a:pPr>
            <a:r>
              <a:rPr b="1" i="0" lang="en-US" sz="9600" u="none" cap="none" strike="noStrike">
                <a:solidFill>
                  <a:srgbClr val="FFFFFF"/>
                </a:solidFill>
                <a:latin typeface="Montserrat"/>
                <a:ea typeface="Montserrat"/>
                <a:cs typeface="Montserrat"/>
                <a:sym typeface="Montserrat"/>
              </a:rPr>
              <a:t>THANK</a:t>
            </a:r>
            <a:endParaRPr/>
          </a:p>
          <a:p>
            <a:pPr indent="0" lvl="0" marL="0" marR="0" rtl="0" algn="ctr">
              <a:lnSpc>
                <a:spcPct val="100000"/>
              </a:lnSpc>
              <a:spcBef>
                <a:spcPts val="0"/>
              </a:spcBef>
              <a:spcAft>
                <a:spcPts val="0"/>
              </a:spcAft>
              <a:buClr>
                <a:srgbClr val="FFFFFF"/>
              </a:buClr>
              <a:buSzPts val="9600"/>
              <a:buFont typeface="Montserrat"/>
              <a:buNone/>
            </a:pPr>
            <a:r>
              <a:rPr b="1" i="0" lang="en-US" sz="9600" u="none" cap="none" strike="noStrike">
                <a:solidFill>
                  <a:srgbClr val="FFFFFF"/>
                </a:solidFill>
                <a:latin typeface="Montserrat"/>
                <a:ea typeface="Montserrat"/>
                <a:cs typeface="Montserrat"/>
                <a:sym typeface="Montserrat"/>
              </a:rPr>
              <a:t>YOU!</a:t>
            </a:r>
            <a:endParaRPr/>
          </a:p>
        </p:txBody>
      </p:sp>
      <p:cxnSp>
        <p:nvCxnSpPr>
          <p:cNvPr id="316" name="Google Shape;316;p38"/>
          <p:cNvCxnSpPr/>
          <p:nvPr/>
        </p:nvCxnSpPr>
        <p:spPr>
          <a:xfrm>
            <a:off x="5745407" y="6450161"/>
            <a:ext cx="1513986" cy="1"/>
          </a:xfrm>
          <a:prstGeom prst="straightConnector1">
            <a:avLst/>
          </a:prstGeom>
          <a:noFill/>
          <a:ln cap="flat" cmpd="sng" w="38100">
            <a:solidFill>
              <a:srgbClr val="FFFFFF"/>
            </a:solidFill>
            <a:prstDash val="solid"/>
            <a:miter lim="400000"/>
            <a:headEnd len="sm" w="sm" type="none"/>
            <a:tailEnd len="sm" w="sm" type="none"/>
          </a:ln>
        </p:spPr>
      </p:cxnSp>
      <p:sp>
        <p:nvSpPr>
          <p:cNvPr id="317" name="Google Shape;317;p38"/>
          <p:cNvSpPr/>
          <p:nvPr/>
        </p:nvSpPr>
        <p:spPr>
          <a:xfrm>
            <a:off x="-138545" y="-1764145"/>
            <a:ext cx="13281889" cy="13281889"/>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nvSpPr>
        <p:spPr>
          <a:xfrm>
            <a:off x="873201" y="656927"/>
            <a:ext cx="2521459"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The</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Product</a:t>
            </a:r>
            <a:endParaRPr/>
          </a:p>
        </p:txBody>
      </p:sp>
      <p:cxnSp>
        <p:nvCxnSpPr>
          <p:cNvPr id="86" name="Google Shape;86;p16"/>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87" name="Google Shape;87;p16"/>
          <p:cNvSpPr txBox="1"/>
          <p:nvPr/>
        </p:nvSpPr>
        <p:spPr>
          <a:xfrm>
            <a:off x="825500" y="3352800"/>
            <a:ext cx="4835174" cy="41402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Retco Industries is a company that started as a fuel &amp; energy company. It’s currently expanding its business into the medical &amp; other scientific fields. </a:t>
            </a:r>
            <a:endParaRPr/>
          </a:p>
          <a:p>
            <a:pPr indent="0" lvl="0" marL="0" marR="0" rtl="0" algn="just">
              <a:lnSpc>
                <a:spcPct val="150000"/>
              </a:lnSpc>
              <a:spcBef>
                <a:spcPts val="320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Founded by Henry Gilligan Sr., the company has employed over a million people. The company is currently under the leadership of Co-CEOs by siblings Henry Gilligan Jr. &amp; Cora Gilligan.</a:t>
            </a:r>
            <a:endParaRPr/>
          </a:p>
        </p:txBody>
      </p:sp>
      <p:pic>
        <p:nvPicPr>
          <p:cNvPr descr="aerial-desk-device-1011329.jpg" id="88" name="Google Shape;88;p16"/>
          <p:cNvPicPr preferRelativeResize="0"/>
          <p:nvPr/>
        </p:nvPicPr>
        <p:blipFill rotWithShape="1">
          <a:blip r:embed="rId3">
            <a:alphaModFix/>
          </a:blip>
          <a:srcRect b="739" l="31769" r="13243" t="1974"/>
          <a:stretch/>
        </p:blipFill>
        <p:spPr>
          <a:xfrm>
            <a:off x="8077472" y="787672"/>
            <a:ext cx="8178404" cy="8178404"/>
          </a:xfrm>
          <a:custGeom>
            <a:rect b="b" l="l" r="r" t="t"/>
            <a:pathLst>
              <a:path extrusionOk="0" h="21600" w="21600">
                <a:moveTo>
                  <a:pt x="10799" y="0"/>
                </a:moveTo>
                <a:lnTo>
                  <a:pt x="0" y="10799"/>
                </a:lnTo>
                <a:lnTo>
                  <a:pt x="10799" y="21600"/>
                </a:lnTo>
                <a:lnTo>
                  <a:pt x="21600" y="10799"/>
                </a:lnTo>
                <a:lnTo>
                  <a:pt x="10799" y="0"/>
                </a:lnTo>
                <a:close/>
              </a:path>
            </a:pathLst>
          </a:custGeom>
          <a:noFill/>
          <a:ln>
            <a:noFill/>
          </a:ln>
        </p:spPr>
      </p:pic>
      <p:sp>
        <p:nvSpPr>
          <p:cNvPr id="89" name="Google Shape;89;p16"/>
          <p:cNvSpPr/>
          <p:nvPr/>
        </p:nvSpPr>
        <p:spPr>
          <a:xfrm>
            <a:off x="7120991" y="-168809"/>
            <a:ext cx="10091218" cy="10091218"/>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7"/>
          <p:cNvSpPr txBox="1"/>
          <p:nvPr/>
        </p:nvSpPr>
        <p:spPr>
          <a:xfrm>
            <a:off x="6497813" y="3352800"/>
            <a:ext cx="4835174" cy="41402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Retco Industries is a company that started as a fuel &amp; energy company. It’s currently expanding its business into the medical &amp; other scientific fields. </a:t>
            </a:r>
            <a:endParaRPr/>
          </a:p>
          <a:p>
            <a:pPr indent="0" lvl="0" marL="0" marR="0" rtl="0" algn="just">
              <a:lnSpc>
                <a:spcPct val="150000"/>
              </a:lnSpc>
              <a:spcBef>
                <a:spcPts val="320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Founded by Henry Gilligan Sr., the company has employed over a million people. The company is currently under the leadership of Co-CEOs by siblings Henry Gilligan Jr. &amp; Cora Gilligan.</a:t>
            </a:r>
            <a:endParaRPr/>
          </a:p>
        </p:txBody>
      </p:sp>
      <p:pic>
        <p:nvPicPr>
          <p:cNvPr descr="brainstorming-collaborate-collaboration-1204649.jpg" id="95" name="Google Shape;95;p17"/>
          <p:cNvPicPr preferRelativeResize="0"/>
          <p:nvPr/>
        </p:nvPicPr>
        <p:blipFill rotWithShape="1">
          <a:blip r:embed="rId3">
            <a:alphaModFix/>
          </a:blip>
          <a:srcRect b="19905" l="28477" r="23523" t="9879"/>
          <a:stretch/>
        </p:blipFill>
        <p:spPr>
          <a:xfrm>
            <a:off x="-12700" y="3518148"/>
            <a:ext cx="6242050" cy="6242051"/>
          </a:xfrm>
          <a:custGeom>
            <a:rect b="b" l="l" r="r" t="t"/>
            <a:pathLst>
              <a:path extrusionOk="0" h="21600" w="21600">
                <a:moveTo>
                  <a:pt x="0" y="0"/>
                </a:moveTo>
                <a:lnTo>
                  <a:pt x="0" y="21600"/>
                </a:lnTo>
                <a:lnTo>
                  <a:pt x="21600" y="21600"/>
                </a:lnTo>
                <a:lnTo>
                  <a:pt x="0" y="0"/>
                </a:lnTo>
                <a:close/>
              </a:path>
            </a:pathLst>
          </a:custGeom>
          <a:noFill/>
          <a:ln>
            <a:noFill/>
          </a:ln>
        </p:spPr>
      </p:pic>
      <p:sp>
        <p:nvSpPr>
          <p:cNvPr id="96" name="Google Shape;96;p17"/>
          <p:cNvSpPr/>
          <p:nvPr/>
        </p:nvSpPr>
        <p:spPr>
          <a:xfrm>
            <a:off x="-4031507" y="2609444"/>
            <a:ext cx="9177058" cy="9177058"/>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97" name="Google Shape;97;p17"/>
          <p:cNvSpPr/>
          <p:nvPr/>
        </p:nvSpPr>
        <p:spPr>
          <a:xfrm>
            <a:off x="10448230" y="-1564701"/>
            <a:ext cx="4806993" cy="4806993"/>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98" name="Google Shape;98;p17"/>
          <p:cNvSpPr txBox="1"/>
          <p:nvPr/>
        </p:nvSpPr>
        <p:spPr>
          <a:xfrm>
            <a:off x="873201" y="656927"/>
            <a:ext cx="2968944"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The</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Company</a:t>
            </a:r>
            <a:endParaRPr/>
          </a:p>
        </p:txBody>
      </p:sp>
      <p:cxnSp>
        <p:nvCxnSpPr>
          <p:cNvPr id="99" name="Google Shape;99;p17"/>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descr="adult-businessmen-businesswomen-1056561.jpg" id="104" name="Google Shape;104;p18"/>
          <p:cNvPicPr preferRelativeResize="0"/>
          <p:nvPr/>
        </p:nvPicPr>
        <p:blipFill rotWithShape="1">
          <a:blip r:embed="rId3">
            <a:alphaModFix/>
          </a:blip>
          <a:srcRect b="21206" l="1917" r="0" t="3099"/>
          <a:stretch/>
        </p:blipFill>
        <p:spPr>
          <a:xfrm>
            <a:off x="6505575" y="-232768"/>
            <a:ext cx="6623249" cy="5111305"/>
          </a:xfrm>
          <a:prstGeom prst="rect">
            <a:avLst/>
          </a:prstGeom>
          <a:noFill/>
          <a:ln>
            <a:noFill/>
          </a:ln>
        </p:spPr>
      </p:pic>
      <p:pic>
        <p:nvPicPr>
          <p:cNvPr descr="camera-coffee-composition-1509428.jpg" id="105" name="Google Shape;105;p18"/>
          <p:cNvPicPr preferRelativeResize="0"/>
          <p:nvPr/>
        </p:nvPicPr>
        <p:blipFill rotWithShape="1">
          <a:blip r:embed="rId4">
            <a:alphaModFix/>
          </a:blip>
          <a:srcRect b="6268" l="12342" r="13367" t="10809"/>
          <a:stretch/>
        </p:blipFill>
        <p:spPr>
          <a:xfrm>
            <a:off x="-492125" y="4885332"/>
            <a:ext cx="7012683" cy="5111305"/>
          </a:xfrm>
          <a:prstGeom prst="rect">
            <a:avLst/>
          </a:prstGeom>
          <a:noFill/>
          <a:ln>
            <a:noFill/>
          </a:ln>
        </p:spPr>
      </p:pic>
      <p:sp>
        <p:nvSpPr>
          <p:cNvPr id="106" name="Google Shape;106;p18"/>
          <p:cNvSpPr txBox="1"/>
          <p:nvPr/>
        </p:nvSpPr>
        <p:spPr>
          <a:xfrm>
            <a:off x="1207273" y="656927"/>
            <a:ext cx="3130678"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Company</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Mission</a:t>
            </a:r>
            <a:endParaRPr/>
          </a:p>
        </p:txBody>
      </p:sp>
      <p:cxnSp>
        <p:nvCxnSpPr>
          <p:cNvPr id="107" name="Google Shape;107;p18"/>
          <p:cNvCxnSpPr/>
          <p:nvPr/>
        </p:nvCxnSpPr>
        <p:spPr>
          <a:xfrm>
            <a:off x="1301339"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108" name="Google Shape;108;p18"/>
          <p:cNvSpPr txBox="1"/>
          <p:nvPr/>
        </p:nvSpPr>
        <p:spPr>
          <a:xfrm>
            <a:off x="1162303" y="3052542"/>
            <a:ext cx="3732819" cy="933589"/>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Our mission is to improve the lives of our clients &amp; employees.</a:t>
            </a:r>
            <a:endParaRPr/>
          </a:p>
        </p:txBody>
      </p:sp>
      <p:sp>
        <p:nvSpPr>
          <p:cNvPr id="109" name="Google Shape;109;p18"/>
          <p:cNvSpPr txBox="1"/>
          <p:nvPr/>
        </p:nvSpPr>
        <p:spPr>
          <a:xfrm>
            <a:off x="8010306" y="5521027"/>
            <a:ext cx="3130678"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Company</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Vision</a:t>
            </a:r>
            <a:endParaRPr/>
          </a:p>
        </p:txBody>
      </p:sp>
      <p:cxnSp>
        <p:nvCxnSpPr>
          <p:cNvPr id="110" name="Google Shape;110;p18"/>
          <p:cNvCxnSpPr/>
          <p:nvPr/>
        </p:nvCxnSpPr>
        <p:spPr>
          <a:xfrm>
            <a:off x="8104371" y="72644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111" name="Google Shape;111;p18"/>
          <p:cNvSpPr txBox="1"/>
          <p:nvPr/>
        </p:nvSpPr>
        <p:spPr>
          <a:xfrm>
            <a:off x="7995261" y="7752830"/>
            <a:ext cx="3709389" cy="12192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To become one of the most trusted &amp; reliable company when it comes to our services.</a:t>
            </a:r>
            <a:endParaRPr/>
          </a:p>
        </p:txBody>
      </p:sp>
      <p:sp>
        <p:nvSpPr>
          <p:cNvPr id="112" name="Google Shape;112;p18"/>
          <p:cNvSpPr/>
          <p:nvPr/>
        </p:nvSpPr>
        <p:spPr>
          <a:xfrm>
            <a:off x="4895122" y="3269522"/>
            <a:ext cx="3214556" cy="3214556"/>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descr="adult-brainstorming-briefing-1157859.jpg" id="117" name="Google Shape;117;p19"/>
          <p:cNvPicPr preferRelativeResize="0"/>
          <p:nvPr/>
        </p:nvPicPr>
        <p:blipFill rotWithShape="1">
          <a:blip r:embed="rId3">
            <a:alphaModFix/>
          </a:blip>
          <a:srcRect b="71" l="6480" r="3450" t="0"/>
          <a:stretch/>
        </p:blipFill>
        <p:spPr>
          <a:xfrm>
            <a:off x="-273249" y="-14362"/>
            <a:ext cx="13551297" cy="10020474"/>
          </a:xfrm>
          <a:prstGeom prst="rect">
            <a:avLst/>
          </a:prstGeom>
          <a:noFill/>
          <a:ln>
            <a:noFill/>
          </a:ln>
        </p:spPr>
      </p:pic>
      <p:sp>
        <p:nvSpPr>
          <p:cNvPr id="118" name="Google Shape;118;p19"/>
          <p:cNvSpPr/>
          <p:nvPr/>
        </p:nvSpPr>
        <p:spPr>
          <a:xfrm>
            <a:off x="937046" y="-688554"/>
            <a:ext cx="11130707" cy="11130707"/>
          </a:xfrm>
          <a:custGeom>
            <a:rect b="b" l="l" r="r" t="t"/>
            <a:pathLst>
              <a:path extrusionOk="0" h="21600" w="21600">
                <a:moveTo>
                  <a:pt x="0" y="10800"/>
                </a:moveTo>
                <a:lnTo>
                  <a:pt x="10800" y="21600"/>
                </a:lnTo>
                <a:lnTo>
                  <a:pt x="21600" y="10800"/>
                </a:lnTo>
                <a:lnTo>
                  <a:pt x="10800" y="0"/>
                </a:lnTo>
                <a:close/>
              </a:path>
            </a:pathLst>
          </a:custGeom>
          <a:solidFill>
            <a:schemeClr val="accent1">
              <a:alpha val="69803"/>
            </a:scheme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19" name="Google Shape;119;p19"/>
          <p:cNvSpPr txBox="1"/>
          <p:nvPr/>
        </p:nvSpPr>
        <p:spPr>
          <a:xfrm>
            <a:off x="5234527" y="2801788"/>
            <a:ext cx="2535746" cy="800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500"/>
              <a:buFont typeface="Montserrat"/>
              <a:buNone/>
            </a:pPr>
            <a:r>
              <a:rPr b="1" i="0" lang="en-US" sz="4500" u="none" cap="none" strike="noStrike">
                <a:solidFill>
                  <a:srgbClr val="FFFFFF"/>
                </a:solidFill>
                <a:latin typeface="Montserrat"/>
                <a:ea typeface="Montserrat"/>
                <a:cs typeface="Montserrat"/>
                <a:sym typeface="Montserrat"/>
              </a:rPr>
              <a:t>Outlook</a:t>
            </a:r>
            <a:endParaRPr/>
          </a:p>
        </p:txBody>
      </p:sp>
      <p:cxnSp>
        <p:nvCxnSpPr>
          <p:cNvPr id="120" name="Google Shape;120;p19"/>
          <p:cNvCxnSpPr/>
          <p:nvPr/>
        </p:nvCxnSpPr>
        <p:spPr>
          <a:xfrm>
            <a:off x="5745407" y="3878411"/>
            <a:ext cx="1513986" cy="1"/>
          </a:xfrm>
          <a:prstGeom prst="straightConnector1">
            <a:avLst/>
          </a:prstGeom>
          <a:noFill/>
          <a:ln cap="flat" cmpd="sng" w="38100">
            <a:solidFill>
              <a:srgbClr val="FFFFFF"/>
            </a:solidFill>
            <a:prstDash val="solid"/>
            <a:miter lim="400000"/>
            <a:headEnd len="sm" w="sm" type="none"/>
            <a:tailEnd len="sm" w="sm" type="none"/>
          </a:ln>
        </p:spPr>
      </p:cxnSp>
      <p:sp>
        <p:nvSpPr>
          <p:cNvPr id="121" name="Google Shape;121;p19"/>
          <p:cNvSpPr txBox="1"/>
          <p:nvPr/>
        </p:nvSpPr>
        <p:spPr>
          <a:xfrm>
            <a:off x="2811812" y="4234011"/>
            <a:ext cx="7381176" cy="20574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The company believes that through their work &amp; their business, many lives can be improved, which in turn will lead to the improvement of many our lives through mutual connection. Retco Corp believes in the domino effect, where one act can lead to a chain reaction, both good &amp; bad.</a:t>
            </a:r>
            <a:endParaRPr/>
          </a:p>
        </p:txBody>
      </p:sp>
      <p:sp>
        <p:nvSpPr>
          <p:cNvPr id="122" name="Google Shape;122;p19"/>
          <p:cNvSpPr/>
          <p:nvPr/>
        </p:nvSpPr>
        <p:spPr>
          <a:xfrm>
            <a:off x="-138545" y="-1764145"/>
            <a:ext cx="13281889" cy="13281889"/>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0"/>
          <p:cNvSpPr txBox="1"/>
          <p:nvPr/>
        </p:nvSpPr>
        <p:spPr>
          <a:xfrm>
            <a:off x="873201" y="656927"/>
            <a:ext cx="4696588"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Organizational</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Structure</a:t>
            </a:r>
            <a:endParaRPr/>
          </a:p>
        </p:txBody>
      </p:sp>
      <p:cxnSp>
        <p:nvCxnSpPr>
          <p:cNvPr id="128" name="Google Shape;128;p20"/>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pic>
        <p:nvPicPr>
          <p:cNvPr descr="architectural-design-architecture-building-443383.jpg" id="129" name="Google Shape;129;p20"/>
          <p:cNvPicPr preferRelativeResize="0"/>
          <p:nvPr/>
        </p:nvPicPr>
        <p:blipFill rotWithShape="1">
          <a:blip r:embed="rId3">
            <a:alphaModFix/>
          </a:blip>
          <a:srcRect b="0" l="12207" r="33613" t="0"/>
          <a:stretch/>
        </p:blipFill>
        <p:spPr>
          <a:xfrm flipH="1">
            <a:off x="6502400" y="0"/>
            <a:ext cx="7045970" cy="9753600"/>
          </a:xfrm>
          <a:prstGeom prst="rect">
            <a:avLst/>
          </a:prstGeom>
          <a:noFill/>
          <a:ln>
            <a:noFill/>
          </a:ln>
        </p:spPr>
      </p:pic>
      <p:sp>
        <p:nvSpPr>
          <p:cNvPr id="130" name="Google Shape;130;p20"/>
          <p:cNvSpPr txBox="1"/>
          <p:nvPr/>
        </p:nvSpPr>
        <p:spPr>
          <a:xfrm>
            <a:off x="960613" y="3148651"/>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Type of Industry:</a:t>
            </a:r>
            <a:endParaRPr/>
          </a:p>
        </p:txBody>
      </p:sp>
      <p:sp>
        <p:nvSpPr>
          <p:cNvPr id="131" name="Google Shape;131;p20"/>
          <p:cNvSpPr txBox="1"/>
          <p:nvPr/>
        </p:nvSpPr>
        <p:spPr>
          <a:xfrm>
            <a:off x="1468613" y="3732851"/>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0" i="0" lang="en-US" sz="2400" u="none" cap="none" strike="noStrike">
                <a:solidFill>
                  <a:srgbClr val="5E5E5E"/>
                </a:solidFill>
                <a:latin typeface="Montserrat"/>
                <a:ea typeface="Montserrat"/>
                <a:cs typeface="Montserrat"/>
                <a:sym typeface="Montserrat"/>
              </a:rPr>
              <a:t>Industry</a:t>
            </a:r>
            <a:endParaRPr/>
          </a:p>
        </p:txBody>
      </p:sp>
      <p:sp>
        <p:nvSpPr>
          <p:cNvPr id="132" name="Google Shape;132;p20"/>
          <p:cNvSpPr txBox="1"/>
          <p:nvPr/>
        </p:nvSpPr>
        <p:spPr>
          <a:xfrm>
            <a:off x="960613" y="4665353"/>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Business Structure:</a:t>
            </a:r>
            <a:endParaRPr/>
          </a:p>
        </p:txBody>
      </p:sp>
      <p:sp>
        <p:nvSpPr>
          <p:cNvPr id="133" name="Google Shape;133;p20"/>
          <p:cNvSpPr txBox="1"/>
          <p:nvPr/>
        </p:nvSpPr>
        <p:spPr>
          <a:xfrm>
            <a:off x="1468613" y="5256361"/>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0" i="0" lang="en-US" sz="2400" u="none" cap="none" strike="noStrike">
                <a:solidFill>
                  <a:srgbClr val="5E5E5E"/>
                </a:solidFill>
                <a:latin typeface="Montserrat"/>
                <a:ea typeface="Montserrat"/>
                <a:cs typeface="Montserrat"/>
                <a:sym typeface="Montserrat"/>
              </a:rPr>
              <a:t>Proprietorship</a:t>
            </a:r>
            <a:endParaRPr/>
          </a:p>
        </p:txBody>
      </p:sp>
      <p:sp>
        <p:nvSpPr>
          <p:cNvPr id="134" name="Google Shape;134;p20"/>
          <p:cNvSpPr txBox="1"/>
          <p:nvPr/>
        </p:nvSpPr>
        <p:spPr>
          <a:xfrm>
            <a:off x="960613" y="6188372"/>
            <a:ext cx="4835174"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Type of Industry:</a:t>
            </a:r>
            <a:endParaRPr/>
          </a:p>
        </p:txBody>
      </p:sp>
      <p:sp>
        <p:nvSpPr>
          <p:cNvPr id="135" name="Google Shape;135;p20"/>
          <p:cNvSpPr txBox="1"/>
          <p:nvPr/>
        </p:nvSpPr>
        <p:spPr>
          <a:xfrm>
            <a:off x="1468613" y="6779870"/>
            <a:ext cx="2817412" cy="1206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400"/>
              <a:buFont typeface="Montserrat"/>
              <a:buNone/>
            </a:pPr>
            <a:r>
              <a:rPr b="0" i="0" lang="en-US" sz="2400" u="none" cap="none" strike="noStrike">
                <a:solidFill>
                  <a:srgbClr val="5E5E5E"/>
                </a:solidFill>
                <a:latin typeface="Montserrat"/>
                <a:ea typeface="Montserrat"/>
                <a:cs typeface="Montserrat"/>
                <a:sym typeface="Montserrat"/>
              </a:rPr>
              <a:t>Proprietorship, Henry Gilligan Jr. &amp; Cora Gilligan</a:t>
            </a:r>
            <a:endParaRPr/>
          </a:p>
        </p:txBody>
      </p:sp>
      <p:sp>
        <p:nvSpPr>
          <p:cNvPr id="136" name="Google Shape;136;p20"/>
          <p:cNvSpPr/>
          <p:nvPr/>
        </p:nvSpPr>
        <p:spPr>
          <a:xfrm>
            <a:off x="6752670" y="1858160"/>
            <a:ext cx="6037280" cy="6037280"/>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1"/>
          <p:cNvSpPr txBox="1"/>
          <p:nvPr/>
        </p:nvSpPr>
        <p:spPr>
          <a:xfrm>
            <a:off x="873201" y="656927"/>
            <a:ext cx="4696588" cy="1498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Organizational</a:t>
            </a:r>
            <a:endParaRPr/>
          </a:p>
          <a:p>
            <a:pPr indent="0" lvl="0" marL="0" marR="0" rtl="0" algn="l">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Structure</a:t>
            </a:r>
            <a:endParaRPr/>
          </a:p>
        </p:txBody>
      </p:sp>
      <p:cxnSp>
        <p:nvCxnSpPr>
          <p:cNvPr id="142" name="Google Shape;142;p21"/>
          <p:cNvCxnSpPr/>
          <p:nvPr/>
        </p:nvCxnSpPr>
        <p:spPr>
          <a:xfrm>
            <a:off x="967267" y="2400300"/>
            <a:ext cx="1513987" cy="0"/>
          </a:xfrm>
          <a:prstGeom prst="straightConnector1">
            <a:avLst/>
          </a:prstGeom>
          <a:noFill/>
          <a:ln cap="flat" cmpd="sng" w="38100">
            <a:solidFill>
              <a:schemeClr val="accent1"/>
            </a:solidFill>
            <a:prstDash val="solid"/>
            <a:miter lim="400000"/>
            <a:headEnd len="sm" w="sm" type="none"/>
            <a:tailEnd len="sm" w="sm" type="none"/>
          </a:ln>
        </p:spPr>
      </p:cxnSp>
      <p:sp>
        <p:nvSpPr>
          <p:cNvPr id="143" name="Google Shape;143;p21"/>
          <p:cNvSpPr txBox="1"/>
          <p:nvPr/>
        </p:nvSpPr>
        <p:spPr>
          <a:xfrm>
            <a:off x="825500" y="3311236"/>
            <a:ext cx="4835174" cy="41402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Retco Industries is a company that started as a fuel &amp; energy company. It’s currently expanding its business into the medical &amp; other scientific fields. </a:t>
            </a:r>
            <a:endParaRPr/>
          </a:p>
          <a:p>
            <a:pPr indent="0" lvl="0" marL="0" marR="0" rtl="0" algn="just">
              <a:lnSpc>
                <a:spcPct val="150000"/>
              </a:lnSpc>
              <a:spcBef>
                <a:spcPts val="320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Founded by Henry Gilligan Sr., the company has employed over a million people. The company is currently under the leadership of Co-CEOs by siblings Henry Gilligan Jr. &amp; Cora Gilligan.</a:t>
            </a:r>
            <a:endParaRPr/>
          </a:p>
        </p:txBody>
      </p:sp>
      <p:pic>
        <p:nvPicPr>
          <p:cNvPr descr="colleagues-company-cooperation-1081228.jpg" id="144" name="Google Shape;144;p21"/>
          <p:cNvPicPr preferRelativeResize="0"/>
          <p:nvPr/>
        </p:nvPicPr>
        <p:blipFill rotWithShape="1">
          <a:blip r:embed="rId3">
            <a:alphaModFix/>
          </a:blip>
          <a:srcRect b="774" l="10539" r="29033" t="863"/>
          <a:stretch/>
        </p:blipFill>
        <p:spPr>
          <a:xfrm>
            <a:off x="6503541" y="1645815"/>
            <a:ext cx="8049419" cy="8049420"/>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45" name="Google Shape;145;p21"/>
          <p:cNvSpPr/>
          <p:nvPr/>
        </p:nvSpPr>
        <p:spPr>
          <a:xfrm>
            <a:off x="6638244" y="193069"/>
            <a:ext cx="7780012" cy="7780012"/>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2"/>
          <p:cNvSpPr/>
          <p:nvPr/>
        </p:nvSpPr>
        <p:spPr>
          <a:xfrm>
            <a:off x="1805326" y="2156227"/>
            <a:ext cx="4047448" cy="4047447"/>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1" name="Google Shape;151;p22"/>
          <p:cNvSpPr/>
          <p:nvPr/>
        </p:nvSpPr>
        <p:spPr>
          <a:xfrm>
            <a:off x="7145652" y="2156227"/>
            <a:ext cx="4047447" cy="4047447"/>
          </a:xfrm>
          <a:custGeom>
            <a:rect b="b" l="l" r="r" t="t"/>
            <a:pathLst>
              <a:path extrusionOk="0" h="21600" w="21600">
                <a:moveTo>
                  <a:pt x="0" y="10800"/>
                </a:moveTo>
                <a:lnTo>
                  <a:pt x="10800" y="21600"/>
                </a:lnTo>
                <a:lnTo>
                  <a:pt x="21600" y="10800"/>
                </a:lnTo>
                <a:lnTo>
                  <a:pt x="10800" y="0"/>
                </a:lnTo>
                <a:close/>
              </a:path>
            </a:pathLst>
          </a:custGeom>
          <a:noFill/>
          <a:ln cap="flat" cmpd="sng" w="101600">
            <a:solidFill>
              <a:schemeClr val="accent1"/>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FDFD"/>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2" name="Google Shape;152;p22"/>
          <p:cNvSpPr txBox="1"/>
          <p:nvPr/>
        </p:nvSpPr>
        <p:spPr>
          <a:xfrm>
            <a:off x="4355846" y="656927"/>
            <a:ext cx="4293109" cy="1498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1"/>
              </a:buClr>
              <a:buSzPts val="4500"/>
              <a:buFont typeface="Montserrat"/>
              <a:buNone/>
            </a:pPr>
            <a:r>
              <a:rPr b="1" i="0" lang="en-US" sz="4500" u="none" cap="none" strike="noStrike">
                <a:solidFill>
                  <a:schemeClr val="accent1"/>
                </a:solidFill>
                <a:latin typeface="Montserrat"/>
                <a:ea typeface="Montserrat"/>
                <a:cs typeface="Montserrat"/>
                <a:sym typeface="Montserrat"/>
              </a:rPr>
              <a:t>Management</a:t>
            </a:r>
            <a:endParaRPr/>
          </a:p>
          <a:p>
            <a:pPr indent="0" lvl="0" marL="0" marR="0" rtl="0" algn="ctr">
              <a:lnSpc>
                <a:spcPct val="100000"/>
              </a:lnSpc>
              <a:spcBef>
                <a:spcPts val="0"/>
              </a:spcBef>
              <a:spcAft>
                <a:spcPts val="0"/>
              </a:spcAft>
              <a:buClr>
                <a:srgbClr val="5E5E5E"/>
              </a:buClr>
              <a:buSzPts val="4500"/>
              <a:buFont typeface="Montserrat"/>
              <a:buNone/>
            </a:pPr>
            <a:r>
              <a:rPr b="1" i="0" lang="en-US" sz="4500" u="none" cap="none" strike="noStrike">
                <a:solidFill>
                  <a:srgbClr val="5E5E5E"/>
                </a:solidFill>
                <a:latin typeface="Montserrat"/>
                <a:ea typeface="Montserrat"/>
                <a:cs typeface="Montserrat"/>
                <a:sym typeface="Montserrat"/>
              </a:rPr>
              <a:t>Team</a:t>
            </a:r>
            <a:endParaRPr/>
          </a:p>
        </p:txBody>
      </p:sp>
      <p:cxnSp>
        <p:nvCxnSpPr>
          <p:cNvPr id="153" name="Google Shape;153;p22"/>
          <p:cNvCxnSpPr/>
          <p:nvPr/>
        </p:nvCxnSpPr>
        <p:spPr>
          <a:xfrm>
            <a:off x="5745407" y="2400300"/>
            <a:ext cx="1513986" cy="0"/>
          </a:xfrm>
          <a:prstGeom prst="straightConnector1">
            <a:avLst/>
          </a:prstGeom>
          <a:noFill/>
          <a:ln cap="flat" cmpd="sng" w="38100">
            <a:solidFill>
              <a:schemeClr val="accent1"/>
            </a:solidFill>
            <a:prstDash val="solid"/>
            <a:miter lim="400000"/>
            <a:headEnd len="sm" w="sm" type="none"/>
            <a:tailEnd len="sm" w="sm" type="none"/>
          </a:ln>
        </p:spPr>
      </p:cxnSp>
      <p:pic>
        <p:nvPicPr>
          <p:cNvPr descr="adult-attractive-beautiful-1181293.jpg" id="154" name="Google Shape;154;p22"/>
          <p:cNvPicPr preferRelativeResize="0"/>
          <p:nvPr/>
        </p:nvPicPr>
        <p:blipFill rotWithShape="1">
          <a:blip r:embed="rId3">
            <a:alphaModFix/>
          </a:blip>
          <a:srcRect b="41338" l="18733" r="8820" t="10299"/>
          <a:stretch/>
        </p:blipFill>
        <p:spPr>
          <a:xfrm>
            <a:off x="2084362" y="2454338"/>
            <a:ext cx="3476626" cy="3476626"/>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55" name="Google Shape;155;p22"/>
          <p:cNvSpPr txBox="1"/>
          <p:nvPr/>
        </p:nvSpPr>
        <p:spPr>
          <a:xfrm>
            <a:off x="1405113" y="6610823"/>
            <a:ext cx="4835174"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Laura Hawkins</a:t>
            </a:r>
            <a:endParaRPr/>
          </a:p>
        </p:txBody>
      </p:sp>
      <p:sp>
        <p:nvSpPr>
          <p:cNvPr id="156" name="Google Shape;156;p22"/>
          <p:cNvSpPr txBox="1"/>
          <p:nvPr/>
        </p:nvSpPr>
        <p:spPr>
          <a:xfrm>
            <a:off x="1405113" y="7134039"/>
            <a:ext cx="4835174"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1"/>
              </a:buClr>
              <a:buSzPts val="2000"/>
              <a:buFont typeface="Montserrat"/>
              <a:buNone/>
            </a:pPr>
            <a:r>
              <a:rPr b="0" i="1" lang="en-US" sz="2000" u="none" cap="none" strike="noStrike">
                <a:solidFill>
                  <a:schemeClr val="accent1"/>
                </a:solidFill>
                <a:latin typeface="Montserrat"/>
                <a:ea typeface="Montserrat"/>
                <a:cs typeface="Montserrat"/>
                <a:sym typeface="Montserrat"/>
              </a:rPr>
              <a:t>Technical Director</a:t>
            </a:r>
            <a:endParaRPr/>
          </a:p>
        </p:txBody>
      </p:sp>
      <p:sp>
        <p:nvSpPr>
          <p:cNvPr id="157" name="Google Shape;157;p22"/>
          <p:cNvSpPr txBox="1"/>
          <p:nvPr/>
        </p:nvSpPr>
        <p:spPr>
          <a:xfrm>
            <a:off x="1405113" y="7633534"/>
            <a:ext cx="4835174" cy="8001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Creativity, Teamwork, Leadership, Performance Management</a:t>
            </a:r>
            <a:endParaRPr/>
          </a:p>
        </p:txBody>
      </p:sp>
      <p:pic>
        <p:nvPicPr>
          <p:cNvPr descr="adult-businessman-ceo-1138903.jpg" id="158" name="Google Shape;158;p22"/>
          <p:cNvPicPr preferRelativeResize="0"/>
          <p:nvPr/>
        </p:nvPicPr>
        <p:blipFill rotWithShape="1">
          <a:blip r:embed="rId4">
            <a:alphaModFix/>
          </a:blip>
          <a:srcRect b="50295" l="37328" r="34375" t="7281"/>
          <a:stretch/>
        </p:blipFill>
        <p:spPr>
          <a:xfrm>
            <a:off x="7431062" y="2454337"/>
            <a:ext cx="3476626" cy="3476626"/>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59" name="Google Shape;159;p22"/>
          <p:cNvSpPr txBox="1"/>
          <p:nvPr/>
        </p:nvSpPr>
        <p:spPr>
          <a:xfrm>
            <a:off x="6751813" y="6610823"/>
            <a:ext cx="4835174"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Montserrat"/>
              <a:buNone/>
            </a:pPr>
            <a:r>
              <a:rPr b="1" i="0" lang="en-US" sz="2400" u="none" cap="none" strike="noStrike">
                <a:solidFill>
                  <a:srgbClr val="5E5E5E"/>
                </a:solidFill>
                <a:latin typeface="Montserrat"/>
                <a:ea typeface="Montserrat"/>
                <a:cs typeface="Montserrat"/>
                <a:sym typeface="Montserrat"/>
              </a:rPr>
              <a:t>Timothy Raymond</a:t>
            </a:r>
            <a:endParaRPr/>
          </a:p>
        </p:txBody>
      </p:sp>
      <p:sp>
        <p:nvSpPr>
          <p:cNvPr id="160" name="Google Shape;160;p22"/>
          <p:cNvSpPr txBox="1"/>
          <p:nvPr/>
        </p:nvSpPr>
        <p:spPr>
          <a:xfrm>
            <a:off x="6751788" y="7121724"/>
            <a:ext cx="483517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1"/>
              </a:buClr>
              <a:buSzPts val="2000"/>
              <a:buFont typeface="Montserrat"/>
              <a:buNone/>
            </a:pPr>
            <a:r>
              <a:rPr b="0" i="1" lang="en-US" sz="2000" u="none" cap="none" strike="noStrike">
                <a:solidFill>
                  <a:schemeClr val="accent1"/>
                </a:solidFill>
                <a:latin typeface="Montserrat"/>
                <a:ea typeface="Montserrat"/>
                <a:cs typeface="Montserrat"/>
                <a:sym typeface="Montserrat"/>
              </a:rPr>
              <a:t>Project Manager</a:t>
            </a:r>
            <a:endParaRPr/>
          </a:p>
        </p:txBody>
      </p:sp>
      <p:sp>
        <p:nvSpPr>
          <p:cNvPr id="161" name="Google Shape;161;p22"/>
          <p:cNvSpPr txBox="1"/>
          <p:nvPr/>
        </p:nvSpPr>
        <p:spPr>
          <a:xfrm>
            <a:off x="6751813" y="7633534"/>
            <a:ext cx="4835174" cy="12192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Teamwork, Organization, Critical Thinking, Communication, Client Management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