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753600" cx="130048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Cardo"/>
      <p:regular r:id="rId31"/>
      <p:bold r:id="rId32"/>
      <p:italic r:id="rId33"/>
    </p:embeddedFont>
    <p:embeddedFont>
      <p:font typeface="Poppins"/>
      <p:bold r:id="rId34"/>
      <p:boldItalic r:id="rId35"/>
    </p:embeddedFont>
    <p:embeddedFont>
      <p:font typeface="Maven Pro"/>
      <p:regular r:id="rId36"/>
      <p:bold r:id="rId37"/>
    </p:embeddedFont>
    <p:embeddedFont>
      <p:font typeface="Helvetica Neue"/>
      <p:regular r:id="rId38"/>
      <p:bold r:id="rId39"/>
      <p:italic r:id="rId40"/>
      <p:boldItalic r:id="rId41"/>
    </p:embeddedFont>
    <p:embeddedFont>
      <p:font typeface="Helvetica Neue Light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C6523C0-4030-4426-99B3-F41223060486}">
  <a:tblStyle styleId="{5C6523C0-4030-4426-99B3-F41223060486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/>
          </a:solidFill>
        </a:fill>
      </a:tcStyle>
    </a:wholeTbl>
    <a:band1H>
      <a:tcTxStyle/>
    </a:band1H>
    <a:band2H>
      <a:tcTxStyle b="off" i="off"/>
      <a:tcStyle>
        <a:fill>
          <a:solidFill>
            <a:srgbClr val="E3E5E8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0076B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3797C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004C7F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2" Type="http://schemas.openxmlformats.org/officeDocument/2006/relationships/font" Target="fonts/HelveticaNeueLight-regular.fnt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44" Type="http://schemas.openxmlformats.org/officeDocument/2006/relationships/font" Target="fonts/HelveticaNeueLight-italic.fntdata"/><Relationship Id="rId21" Type="http://schemas.openxmlformats.org/officeDocument/2006/relationships/slide" Target="slides/slide16.xml"/><Relationship Id="rId43" Type="http://schemas.openxmlformats.org/officeDocument/2006/relationships/font" Target="fonts/HelveticaNeueLight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HelveticaNeueLigh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rdo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Cardo-italic.fntdata"/><Relationship Id="rId10" Type="http://schemas.openxmlformats.org/officeDocument/2006/relationships/slide" Target="slides/slide5.xml"/><Relationship Id="rId32" Type="http://schemas.openxmlformats.org/officeDocument/2006/relationships/font" Target="fonts/Cardo-bold.fntdata"/><Relationship Id="rId13" Type="http://schemas.openxmlformats.org/officeDocument/2006/relationships/slide" Target="slides/slide8.xml"/><Relationship Id="rId35" Type="http://schemas.openxmlformats.org/officeDocument/2006/relationships/font" Target="fonts/Poppins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-bold.fntdata"/><Relationship Id="rId15" Type="http://schemas.openxmlformats.org/officeDocument/2006/relationships/slide" Target="slides/slide10.xml"/><Relationship Id="rId37" Type="http://schemas.openxmlformats.org/officeDocument/2006/relationships/font" Target="fonts/MavenPro-bold.fntdata"/><Relationship Id="rId14" Type="http://schemas.openxmlformats.org/officeDocument/2006/relationships/slide" Target="slides/slide9.xml"/><Relationship Id="rId36" Type="http://schemas.openxmlformats.org/officeDocument/2006/relationships/font" Target="fonts/MavenPro-regular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bg>
      <p:bgPr>
        <a:solidFill>
          <a:srgbClr val="164D7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FFFFFF"/>
              </a:buClr>
              <a:buSzPts val="4250"/>
              <a:buFont typeface="Maven Pro"/>
              <a:buChar char="•"/>
              <a:defRPr sz="34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FFFFFF"/>
              </a:buClr>
              <a:buSzPts val="4250"/>
              <a:buFont typeface="Maven Pro"/>
              <a:buChar char="•"/>
              <a:defRPr sz="34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FFFFFF"/>
              </a:buClr>
              <a:buSzPts val="4250"/>
              <a:buFont typeface="Maven Pro"/>
              <a:buChar char="•"/>
              <a:defRPr sz="34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FFFFFF"/>
              </a:buClr>
              <a:buSzPts val="4250"/>
              <a:buFont typeface="Maven Pro"/>
              <a:buChar char="•"/>
              <a:defRPr sz="34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FFFFFF"/>
              </a:buClr>
              <a:buSzPts val="4250"/>
              <a:buFont typeface="Maven Pro"/>
              <a:buChar char="•"/>
              <a:defRPr sz="34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i="1" sz="2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-1" y="1219199"/>
            <a:ext cx="13004801" cy="7315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>
  <p:cSld name="Photo - Horizonta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>
            <p:ph idx="2" type="pic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3497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1pPr>
            <a:lvl2pPr indent="-434975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2pPr>
            <a:lvl3pPr indent="-434975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3pPr>
            <a:lvl4pPr indent="-434975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4pPr>
            <a:lvl5pPr indent="-434975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2.jpg"/><Relationship Id="rId5" Type="http://schemas.openxmlformats.org/officeDocument/2006/relationships/image" Target="../media/image5.jpg"/><Relationship Id="rId6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8517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niele-levis-pelusi-fUOTndD4Tak-unsplash.jpg" id="59" name="Google Shape;59;p14"/>
          <p:cNvPicPr preferRelativeResize="0"/>
          <p:nvPr/>
        </p:nvPicPr>
        <p:blipFill rotWithShape="1">
          <a:blip r:embed="rId3">
            <a:alphaModFix/>
          </a:blip>
          <a:srcRect b="35002" l="25984" r="2995" t="29495"/>
          <a:stretch/>
        </p:blipFill>
        <p:spPr>
          <a:xfrm>
            <a:off x="0" y="-1"/>
            <a:ext cx="13004800" cy="97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2550153" y="3240616"/>
            <a:ext cx="7904494" cy="3272368"/>
          </a:xfrm>
          <a:prstGeom prst="rect">
            <a:avLst/>
          </a:prstGeom>
          <a:solidFill>
            <a:srgbClr val="164D70"/>
          </a:solidFill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599323" y="5748252"/>
            <a:ext cx="5806154" cy="282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</a:pPr>
            <a:r>
              <a:rPr b="0" i="1" lang="en-US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howellfinance.com | 918-920-5001 | howellfinance@gmail.com</a:t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2797868" y="3645747"/>
            <a:ext cx="7409065" cy="816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rdo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HOWELL FINANCE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3710640" y="4489874"/>
            <a:ext cx="5664800" cy="374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TRADITION OF TRUST</a:t>
            </a:r>
            <a:endParaRPr/>
          </a:p>
        </p:txBody>
      </p:sp>
      <p:cxnSp>
        <p:nvCxnSpPr>
          <p:cNvPr id="64" name="Google Shape;64;p14"/>
          <p:cNvCxnSpPr/>
          <p:nvPr/>
        </p:nvCxnSpPr>
        <p:spPr>
          <a:xfrm>
            <a:off x="2117227" y="5298120"/>
            <a:ext cx="8770346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/>
        </p:nvSpPr>
        <p:spPr>
          <a:xfrm>
            <a:off x="3228177" y="1992692"/>
            <a:ext cx="7183511" cy="108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Company Milestones</a:t>
            </a:r>
            <a:endParaRPr/>
          </a:p>
        </p:txBody>
      </p:sp>
      <p:graphicFrame>
        <p:nvGraphicFramePr>
          <p:cNvPr id="201" name="Google Shape;201;p23"/>
          <p:cNvGraphicFramePr/>
          <p:nvPr/>
        </p:nvGraphicFramePr>
        <p:xfrm>
          <a:off x="1146257" y="360960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{5C6523C0-4030-4426-99B3-F41223060486}</a:tableStyleId>
              </a:tblPr>
              <a:tblGrid>
                <a:gridCol w="5356150"/>
                <a:gridCol w="5356150"/>
              </a:tblGrid>
              <a:tr h="634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Minor Goals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Milestones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</a:tr>
              <a:tr h="718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New social media brand identity.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 be published on January 2025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723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Garnered up to 70% of Social Media target audience.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Approximately garnered 35% as of June 2024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723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Major Goals</a:t>
                      </a:r>
                      <a:endParaRPr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Milestones</a:t>
                      </a:r>
                      <a:endParaRPr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</a:tr>
              <a:tr h="723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New social media brand identity.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Contract signing on February 2025.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723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Brand expansion in Los Angeles &amp; San Francisco, California. 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Increased profit by 30% on August 2026.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</a:tbl>
          </a:graphicData>
        </a:graphic>
      </p:graphicFrame>
      <p:sp>
        <p:nvSpPr>
          <p:cNvPr id="202" name="Google Shape;202;p23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204" name="Google Shape;204;p23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05" name="Google Shape;205;p23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08</a:t>
            </a:r>
            <a:endParaRPr/>
          </a:p>
        </p:txBody>
      </p:sp>
      <p:cxnSp>
        <p:nvCxnSpPr>
          <p:cNvPr id="206" name="Google Shape;206;p23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idan-bartos-v9rZ3Yz6fSg-unsplash.jpg" id="211" name="Google Shape;211;p24"/>
          <p:cNvPicPr preferRelativeResize="0"/>
          <p:nvPr/>
        </p:nvPicPr>
        <p:blipFill rotWithShape="1">
          <a:blip r:embed="rId3">
            <a:alphaModFix/>
          </a:blip>
          <a:srcRect b="8271" l="0" r="0" t="8272"/>
          <a:stretch/>
        </p:blipFill>
        <p:spPr>
          <a:xfrm>
            <a:off x="1783398" y="5290409"/>
            <a:ext cx="4194507" cy="2333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aign-creators-gMsnXqILjp4-unsplash.jpg" id="212" name="Google Shape;212;p24"/>
          <p:cNvPicPr preferRelativeResize="0"/>
          <p:nvPr/>
        </p:nvPicPr>
        <p:blipFill rotWithShape="1">
          <a:blip r:embed="rId4">
            <a:alphaModFix/>
          </a:blip>
          <a:srcRect b="0" l="1491" r="57149" t="0"/>
          <a:stretch/>
        </p:blipFill>
        <p:spPr>
          <a:xfrm>
            <a:off x="8554691" y="2227196"/>
            <a:ext cx="3346253" cy="53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4"/>
          <p:cNvSpPr/>
          <p:nvPr/>
        </p:nvSpPr>
        <p:spPr>
          <a:xfrm>
            <a:off x="4072870" y="4018696"/>
            <a:ext cx="2245460" cy="1810929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6686500" y="4895471"/>
            <a:ext cx="2245460" cy="1810929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4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Services</a:t>
            </a:r>
            <a:endParaRPr/>
          </a:p>
        </p:txBody>
      </p:sp>
      <p:cxnSp>
        <p:nvCxnSpPr>
          <p:cNvPr id="217" name="Google Shape;217;p24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8" name="Google Shape;218;p24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09</a:t>
            </a:r>
            <a:endParaRPr/>
          </a:p>
        </p:txBody>
      </p:sp>
      <p:cxnSp>
        <p:nvCxnSpPr>
          <p:cNvPr id="219" name="Google Shape;219;p24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20" name="Google Shape;220;p24"/>
          <p:cNvSpPr txBox="1"/>
          <p:nvPr/>
        </p:nvSpPr>
        <p:spPr>
          <a:xfrm>
            <a:off x="1750218" y="2327667"/>
            <a:ext cx="6096597" cy="108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Financial Project</a:t>
            </a:r>
            <a:endParaRPr/>
          </a:p>
        </p:txBody>
      </p:sp>
      <p:sp>
        <p:nvSpPr>
          <p:cNvPr id="221" name="Google Shape;221;p24"/>
          <p:cNvSpPr/>
          <p:nvPr/>
        </p:nvSpPr>
        <p:spPr>
          <a:xfrm>
            <a:off x="1459180" y="4018696"/>
            <a:ext cx="2245460" cy="1810929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1207471" y="4420887"/>
            <a:ext cx="2748878" cy="1006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Financial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Investment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2025</a:t>
            </a:r>
            <a:endParaRPr/>
          </a:p>
        </p:txBody>
      </p:sp>
      <p:sp>
        <p:nvSpPr>
          <p:cNvPr id="223" name="Google Shape;223;p24"/>
          <p:cNvSpPr txBox="1"/>
          <p:nvPr/>
        </p:nvSpPr>
        <p:spPr>
          <a:xfrm>
            <a:off x="3821131" y="4420887"/>
            <a:ext cx="2748878" cy="1006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Bank &amp;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Trading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Consultation</a:t>
            </a:r>
            <a:endParaRPr/>
          </a:p>
        </p:txBody>
      </p:sp>
      <p:sp>
        <p:nvSpPr>
          <p:cNvPr id="224" name="Google Shape;224;p24"/>
          <p:cNvSpPr txBox="1"/>
          <p:nvPr/>
        </p:nvSpPr>
        <p:spPr>
          <a:xfrm>
            <a:off x="6434730" y="5297662"/>
            <a:ext cx="2748879" cy="1006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Healthcare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Financial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Consultation</a:t>
            </a:r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9300221" y="4895471"/>
            <a:ext cx="2245460" cy="1810929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9048451" y="5138841"/>
            <a:ext cx="2748878" cy="1324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Higher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Education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Financial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Solutions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/>
        </p:nvSpPr>
        <p:spPr>
          <a:xfrm>
            <a:off x="1760759" y="4225144"/>
            <a:ext cx="3721233" cy="922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Our marketing strategy emphasizes               the combination of traditional &amp; millennial styles of promoting.</a:t>
            </a:r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1750167" y="2140063"/>
            <a:ext cx="4631136" cy="2065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Marketing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Plan</a:t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Execution</a:t>
            </a:r>
            <a:endParaRPr/>
          </a:p>
        </p:txBody>
      </p:sp>
      <p:cxnSp>
        <p:nvCxnSpPr>
          <p:cNvPr id="235" name="Google Shape;235;p25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36" name="Google Shape;236;p25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10</a:t>
            </a:r>
            <a:endParaRPr/>
          </a:p>
        </p:txBody>
      </p:sp>
      <p:cxnSp>
        <p:nvCxnSpPr>
          <p:cNvPr id="237" name="Google Shape;237;p25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apple-brainstorming-camera-908288.jpg" id="238" name="Google Shape;238;p25"/>
          <p:cNvPicPr preferRelativeResize="0"/>
          <p:nvPr/>
        </p:nvPicPr>
        <p:blipFill rotWithShape="1">
          <a:blip r:embed="rId3">
            <a:alphaModFix/>
          </a:blip>
          <a:srcRect b="12842" l="10591" r="581" t="12841"/>
          <a:stretch/>
        </p:blipFill>
        <p:spPr>
          <a:xfrm>
            <a:off x="1798703" y="5676185"/>
            <a:ext cx="3678636" cy="2010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l-visuals-T36vLKPCf4E-unsplash.jpg" id="239" name="Google Shape;239;p25"/>
          <p:cNvPicPr preferRelativeResize="0"/>
          <p:nvPr/>
        </p:nvPicPr>
        <p:blipFill rotWithShape="1">
          <a:blip r:embed="rId4">
            <a:alphaModFix/>
          </a:blip>
          <a:srcRect b="0" l="7290" r="35144" t="0"/>
          <a:stretch/>
        </p:blipFill>
        <p:spPr>
          <a:xfrm>
            <a:off x="7227078" y="2179835"/>
            <a:ext cx="4654220" cy="53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/>
          <p:nvPr/>
        </p:nvSpPr>
        <p:spPr>
          <a:xfrm>
            <a:off x="7226299" y="5679413"/>
            <a:ext cx="3313783" cy="2520554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6434359" y="6433179"/>
            <a:ext cx="3331635" cy="922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Televised Commercials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Social Media Advertisements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Printed Billboards &amp; Flyers</a:t>
            </a:r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10038160" y="5193572"/>
            <a:ext cx="1011109" cy="92286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-197975" y="5552077"/>
            <a:ext cx="13400750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48" name="Google Shape;248;p26"/>
          <p:cNvSpPr/>
          <p:nvPr/>
        </p:nvSpPr>
        <p:spPr>
          <a:xfrm>
            <a:off x="8527784" y="4935617"/>
            <a:ext cx="2245461" cy="1215526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6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Execution</a:t>
            </a:r>
            <a:endParaRPr/>
          </a:p>
        </p:txBody>
      </p:sp>
      <p:cxnSp>
        <p:nvCxnSpPr>
          <p:cNvPr id="251" name="Google Shape;251;p26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52" name="Google Shape;252;p26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11</a:t>
            </a:r>
            <a:endParaRPr/>
          </a:p>
        </p:txBody>
      </p:sp>
      <p:cxnSp>
        <p:nvCxnSpPr>
          <p:cNvPr id="253" name="Google Shape;253;p26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54" name="Google Shape;254;p26"/>
          <p:cNvSpPr txBox="1"/>
          <p:nvPr/>
        </p:nvSpPr>
        <p:spPr>
          <a:xfrm>
            <a:off x="1750137" y="2584667"/>
            <a:ext cx="9504466" cy="1171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Project Execution(2025)</a:t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1979786" y="6714652"/>
            <a:ext cx="2748878" cy="609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Winter Year Start                                               Metropolis Event</a:t>
            </a:r>
            <a:endParaRPr/>
          </a:p>
        </p:txBody>
      </p:sp>
      <p:sp>
        <p:nvSpPr>
          <p:cNvPr id="256" name="Google Shape;256;p26"/>
          <p:cNvSpPr/>
          <p:nvPr/>
        </p:nvSpPr>
        <p:spPr>
          <a:xfrm>
            <a:off x="5379640" y="4631676"/>
            <a:ext cx="2245460" cy="1823407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2231495" y="4935617"/>
            <a:ext cx="2245460" cy="1215526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5127930" y="6714652"/>
            <a:ext cx="2748879" cy="609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Summer Trade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Metropolis Expo</a:t>
            </a:r>
            <a:endParaRPr/>
          </a:p>
        </p:txBody>
      </p:sp>
      <p:sp>
        <p:nvSpPr>
          <p:cNvPr id="259" name="Google Shape;259;p26"/>
          <p:cNvSpPr txBox="1"/>
          <p:nvPr/>
        </p:nvSpPr>
        <p:spPr>
          <a:xfrm>
            <a:off x="8276075" y="6714652"/>
            <a:ext cx="2748879" cy="609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	Year-End Metropolis Financial Expo</a:t>
            </a:r>
            <a:endParaRPr/>
          </a:p>
        </p:txBody>
      </p:sp>
      <p:sp>
        <p:nvSpPr>
          <p:cNvPr id="260" name="Google Shape;260;p26"/>
          <p:cNvSpPr txBox="1"/>
          <p:nvPr/>
        </p:nvSpPr>
        <p:spPr>
          <a:xfrm>
            <a:off x="1979786" y="5211556"/>
            <a:ext cx="2748878" cy="663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Cardo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Feb.</a:t>
            </a:r>
            <a:endParaRPr/>
          </a:p>
        </p:txBody>
      </p:sp>
      <p:sp>
        <p:nvSpPr>
          <p:cNvPr id="261" name="Google Shape;261;p26"/>
          <p:cNvSpPr txBox="1"/>
          <p:nvPr/>
        </p:nvSpPr>
        <p:spPr>
          <a:xfrm>
            <a:off x="5127961" y="5211556"/>
            <a:ext cx="2748878" cy="663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Cardo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June</a:t>
            </a:r>
            <a:endParaRPr/>
          </a:p>
        </p:txBody>
      </p:sp>
      <p:sp>
        <p:nvSpPr>
          <p:cNvPr id="262" name="Google Shape;262;p26"/>
          <p:cNvSpPr txBox="1"/>
          <p:nvPr/>
        </p:nvSpPr>
        <p:spPr>
          <a:xfrm>
            <a:off x="8276136" y="5211556"/>
            <a:ext cx="2748878" cy="663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Cardo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Dec.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ron-mccutcheon-8lnbXtxFGZw-unsplash.jpg" id="267" name="Google Shape;267;p27"/>
          <p:cNvPicPr preferRelativeResize="0"/>
          <p:nvPr/>
        </p:nvPicPr>
        <p:blipFill rotWithShape="1">
          <a:blip r:embed="rId3">
            <a:alphaModFix/>
          </a:blip>
          <a:srcRect b="0" l="25024" r="14225" t="0"/>
          <a:stretch/>
        </p:blipFill>
        <p:spPr>
          <a:xfrm>
            <a:off x="7863416" y="2557376"/>
            <a:ext cx="4039209" cy="443256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>
            <a:off x="6221752" y="4876800"/>
            <a:ext cx="5012539" cy="3266018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Execution</a:t>
            </a:r>
            <a:endParaRPr/>
          </a:p>
        </p:txBody>
      </p:sp>
      <p:cxnSp>
        <p:nvCxnSpPr>
          <p:cNvPr id="271" name="Google Shape;271;p27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2" name="Google Shape;272;p27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12</a:t>
            </a:r>
            <a:endParaRPr/>
          </a:p>
        </p:txBody>
      </p:sp>
      <p:cxnSp>
        <p:nvCxnSpPr>
          <p:cNvPr id="273" name="Google Shape;273;p27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4" name="Google Shape;274;p27"/>
          <p:cNvSpPr txBox="1"/>
          <p:nvPr/>
        </p:nvSpPr>
        <p:spPr>
          <a:xfrm>
            <a:off x="1760759" y="5360544"/>
            <a:ext cx="3721233" cy="922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Our marketing strategy emphasizes                the combination of traditional &amp; millennial styles of promoting.</a:t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1760759" y="3294676"/>
            <a:ext cx="4631136" cy="2065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Marketing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Strategy</a:t>
            </a: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6684000" y="5307280"/>
            <a:ext cx="3795024" cy="2295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Focuses on target audience through social media &amp; printed flyers.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Advertising tasty special cuisines                         for clients who are interested in various types of cuisine.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Effectively engaging with potential clients.</a:t>
            </a:r>
            <a:endParaRPr/>
          </a:p>
        </p:txBody>
      </p:sp>
      <p:sp>
        <p:nvSpPr>
          <p:cNvPr id="277" name="Google Shape;277;p27"/>
          <p:cNvSpPr/>
          <p:nvPr/>
        </p:nvSpPr>
        <p:spPr>
          <a:xfrm>
            <a:off x="7345760" y="2096300"/>
            <a:ext cx="1011110" cy="922867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/>
        </p:nvSpPr>
        <p:spPr>
          <a:xfrm>
            <a:off x="3228177" y="1983965"/>
            <a:ext cx="7183511" cy="108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Online Marketing</a:t>
            </a:r>
            <a:endParaRPr/>
          </a:p>
        </p:txBody>
      </p:sp>
      <p:graphicFrame>
        <p:nvGraphicFramePr>
          <p:cNvPr id="283" name="Google Shape;283;p28"/>
          <p:cNvGraphicFramePr/>
          <p:nvPr/>
        </p:nvGraphicFramePr>
        <p:xfrm>
          <a:off x="1146257" y="3398547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{5C6523C0-4030-4426-99B3-F41223060486}</a:tableStyleId>
              </a:tblPr>
              <a:tblGrid>
                <a:gridCol w="2678075"/>
                <a:gridCol w="3551600"/>
                <a:gridCol w="1272275"/>
                <a:gridCol w="3210350"/>
              </a:tblGrid>
              <a:tr h="716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Marketing Strategy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Activities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Timeline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Success Criteria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</a:tr>
              <a:tr h="139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Promotion Videos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marketing team will create testimonials &amp; promotional videos.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December 2024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new content is up on the company website &amp; various social media accounts.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1132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Regular Content Updates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marketing team will create </a:t>
                      </a:r>
                      <a:b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 posting schedule.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February 2025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Steady growth of traffic &amp; followers for the company website &amp; social media accounts.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1132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Cold Emails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Write templates for the emails to </a:t>
                      </a:r>
                      <a:b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be sent out to potential clients.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May 2025</a:t>
                      </a:r>
                      <a:b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cold emails are </a:t>
                      </a:r>
                      <a:b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ready to be sent.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</a:tbl>
          </a:graphicData>
        </a:graphic>
      </p:graphicFrame>
      <p:sp>
        <p:nvSpPr>
          <p:cNvPr id="284" name="Google Shape;284;p28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Execution</a:t>
            </a:r>
            <a:endParaRPr/>
          </a:p>
        </p:txBody>
      </p:sp>
      <p:cxnSp>
        <p:nvCxnSpPr>
          <p:cNvPr id="286" name="Google Shape;286;p28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87" name="Google Shape;287;p28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13</a:t>
            </a:r>
            <a:endParaRPr/>
          </a:p>
        </p:txBody>
      </p:sp>
      <p:cxnSp>
        <p:nvCxnSpPr>
          <p:cNvPr id="288" name="Google Shape;288;p28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mpaign-creators-gMsnXqILjp4-unsplash.jpg" id="293" name="Google Shape;293;p29"/>
          <p:cNvPicPr preferRelativeResize="0"/>
          <p:nvPr/>
        </p:nvPicPr>
        <p:blipFill rotWithShape="1">
          <a:blip r:embed="rId3">
            <a:alphaModFix/>
          </a:blip>
          <a:srcRect b="3230" l="0" r="0" t="3230"/>
          <a:stretch/>
        </p:blipFill>
        <p:spPr>
          <a:xfrm>
            <a:off x="6841613" y="2311076"/>
            <a:ext cx="4336516" cy="2704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ron-mccutcheon--8a5eJ1-mmQ-unsplash.jpg" id="294" name="Google Shape;294;p29"/>
          <p:cNvPicPr preferRelativeResize="0"/>
          <p:nvPr/>
        </p:nvPicPr>
        <p:blipFill rotWithShape="1">
          <a:blip r:embed="rId4">
            <a:alphaModFix/>
          </a:blip>
          <a:srcRect b="3230" l="0" r="0" t="3230"/>
          <a:stretch/>
        </p:blipFill>
        <p:spPr>
          <a:xfrm>
            <a:off x="1826508" y="5106490"/>
            <a:ext cx="4336516" cy="2704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-blue-building-1106476.jpg" id="295" name="Google Shape;295;p29"/>
          <p:cNvPicPr preferRelativeResize="0"/>
          <p:nvPr/>
        </p:nvPicPr>
        <p:blipFill rotWithShape="1">
          <a:blip r:embed="rId5">
            <a:alphaModFix/>
          </a:blip>
          <a:srcRect b="60071" l="0" r="0" t="3497"/>
          <a:stretch/>
        </p:blipFill>
        <p:spPr>
          <a:xfrm>
            <a:off x="1807791" y="2308895"/>
            <a:ext cx="4948662" cy="2704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ainstorming-campaign-collaborate-6224.jpg" id="296" name="Google Shape;296;p29"/>
          <p:cNvPicPr preferRelativeResize="0"/>
          <p:nvPr/>
        </p:nvPicPr>
        <p:blipFill rotWithShape="1">
          <a:blip r:embed="rId6">
            <a:alphaModFix/>
          </a:blip>
          <a:srcRect b="9015" l="0" r="0" t="9014"/>
          <a:stretch/>
        </p:blipFill>
        <p:spPr>
          <a:xfrm>
            <a:off x="6245610" y="5106490"/>
            <a:ext cx="4948662" cy="270423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29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Operational Plan</a:t>
            </a:r>
            <a:endParaRPr/>
          </a:p>
        </p:txBody>
      </p:sp>
      <p:cxnSp>
        <p:nvCxnSpPr>
          <p:cNvPr id="299" name="Google Shape;299;p29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00" name="Google Shape;300;p29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14</a:t>
            </a:r>
            <a:endParaRPr/>
          </a:p>
        </p:txBody>
      </p:sp>
      <p:cxnSp>
        <p:nvCxnSpPr>
          <p:cNvPr id="301" name="Google Shape;301;p29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02" name="Google Shape;302;p29"/>
          <p:cNvSpPr/>
          <p:nvPr/>
        </p:nvSpPr>
        <p:spPr>
          <a:xfrm>
            <a:off x="3905397" y="4215171"/>
            <a:ext cx="5194006" cy="1689282"/>
          </a:xfrm>
          <a:prstGeom prst="rect">
            <a:avLst/>
          </a:prstGeom>
          <a:solidFill>
            <a:srgbClr val="164D70"/>
          </a:solidFill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4329277" y="4683468"/>
            <a:ext cx="4346246" cy="752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rdo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Location Facilities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" name="Google Shape;308;p30"/>
          <p:cNvGraphicFramePr/>
          <p:nvPr/>
        </p:nvGraphicFramePr>
        <p:xfrm>
          <a:off x="1146257" y="276166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{5C6523C0-4030-4426-99B3-F41223060486}</a:tableStyleId>
              </a:tblPr>
              <a:tblGrid>
                <a:gridCol w="5356150"/>
                <a:gridCol w="5356150"/>
              </a:tblGrid>
              <a:tr h="68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Software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Quantity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</a:tr>
              <a:tr h="77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Micro Site Software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7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Microsoft Power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7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Hardware</a:t>
                      </a:r>
                      <a:endParaRPr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Hardware</a:t>
                      </a:r>
                      <a:endParaRPr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</a:tr>
              <a:tr h="7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Desktop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783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Laptops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18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</a:tbl>
          </a:graphicData>
        </a:graphic>
      </p:graphicFrame>
      <p:sp>
        <p:nvSpPr>
          <p:cNvPr id="309" name="Google Shape;309;p30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Operational Plan</a:t>
            </a:r>
            <a:endParaRPr/>
          </a:p>
        </p:txBody>
      </p:sp>
      <p:cxnSp>
        <p:nvCxnSpPr>
          <p:cNvPr id="311" name="Google Shape;311;p30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12" name="Google Shape;312;p30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15</a:t>
            </a:r>
            <a:endParaRPr/>
          </a:p>
        </p:txBody>
      </p:sp>
      <p:cxnSp>
        <p:nvCxnSpPr>
          <p:cNvPr id="313" name="Google Shape;313;p30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 txBox="1"/>
          <p:nvPr/>
        </p:nvSpPr>
        <p:spPr>
          <a:xfrm>
            <a:off x="2465152" y="1925002"/>
            <a:ext cx="8074496" cy="108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Marketing Infrastructure</a:t>
            </a:r>
            <a:endParaRPr/>
          </a:p>
        </p:txBody>
      </p:sp>
      <p:graphicFrame>
        <p:nvGraphicFramePr>
          <p:cNvPr id="319" name="Google Shape;319;p31"/>
          <p:cNvGraphicFramePr/>
          <p:nvPr/>
        </p:nvGraphicFramePr>
        <p:xfrm>
          <a:off x="1146257" y="333958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{5C6523C0-4030-4426-99B3-F41223060486}</a:tableStyleId>
              </a:tblPr>
              <a:tblGrid>
                <a:gridCol w="3824125"/>
                <a:gridCol w="2059225"/>
                <a:gridCol w="4828950"/>
              </a:tblGrid>
              <a:tr h="683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Infrastructure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Existing (Y/N)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  <a:tc>
                  <a:txBody>
                    <a:bodyPr/>
                    <a:lstStyle/>
                    <a:p>
                      <a:pPr indent="90488" lvl="0" marL="9207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rdo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Description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EA9"/>
                    </a:solidFill>
                  </a:tcPr>
                </a:tc>
              </a:tr>
              <a:tr h="933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Media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 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182563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company has Twitter &amp; Instagram accounts.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9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Website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182563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Website is still in development.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96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Network Speed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182563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Network is working properly &amp; causes no </a:t>
                      </a:r>
                      <a:b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delay in company operations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  <a:tr h="967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Data Storage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  <a:tc>
                  <a:txBody>
                    <a:bodyPr/>
                    <a:lstStyle/>
                    <a:p>
                      <a:pPr indent="182563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Roboto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Company data storage, as of now, is still limited.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8B8B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64D70"/>
                    </a:solidFill>
                  </a:tcPr>
                </a:tc>
              </a:tr>
            </a:tbl>
          </a:graphicData>
        </a:graphic>
      </p:graphicFrame>
      <p:sp>
        <p:nvSpPr>
          <p:cNvPr id="320" name="Google Shape;320;p31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31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Operational Plan</a:t>
            </a:r>
            <a:endParaRPr/>
          </a:p>
        </p:txBody>
      </p:sp>
      <p:cxnSp>
        <p:nvCxnSpPr>
          <p:cNvPr id="322" name="Google Shape;322;p31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23" name="Google Shape;323;p31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16</a:t>
            </a:r>
            <a:endParaRPr/>
          </a:p>
        </p:txBody>
      </p:sp>
      <p:cxnSp>
        <p:nvCxnSpPr>
          <p:cNvPr id="324" name="Google Shape;324;p31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32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Testimonials</a:t>
            </a:r>
            <a:endParaRPr/>
          </a:p>
        </p:txBody>
      </p:sp>
      <p:cxnSp>
        <p:nvCxnSpPr>
          <p:cNvPr id="331" name="Google Shape;331;p32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32" name="Google Shape;332;p32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10</a:t>
            </a:r>
            <a:endParaRPr/>
          </a:p>
        </p:txBody>
      </p:sp>
      <p:cxnSp>
        <p:nvCxnSpPr>
          <p:cNvPr id="333" name="Google Shape;333;p32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black-leather-jacket-blur-bracelet-775358 (2).jpg" id="334" name="Google Shape;334;p32"/>
          <p:cNvPicPr preferRelativeResize="0"/>
          <p:nvPr/>
        </p:nvPicPr>
        <p:blipFill rotWithShape="1">
          <a:blip r:embed="rId3">
            <a:alphaModFix/>
          </a:blip>
          <a:srcRect b="36209" l="8663" r="2225" t="9029"/>
          <a:stretch/>
        </p:blipFill>
        <p:spPr>
          <a:xfrm>
            <a:off x="1684551" y="2776119"/>
            <a:ext cx="5262696" cy="484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/>
          <p:nvPr/>
        </p:nvSpPr>
        <p:spPr>
          <a:xfrm>
            <a:off x="1337596" y="6232521"/>
            <a:ext cx="2890781" cy="1391644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32"/>
          <p:cNvSpPr txBox="1"/>
          <p:nvPr/>
        </p:nvSpPr>
        <p:spPr>
          <a:xfrm>
            <a:off x="1408547" y="6566336"/>
            <a:ext cx="2748879" cy="320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Jeffrey Hunt, 45</a:t>
            </a:r>
            <a:endParaRPr/>
          </a:p>
        </p:txBody>
      </p:sp>
      <p:sp>
        <p:nvSpPr>
          <p:cNvPr id="337" name="Google Shape;337;p32"/>
          <p:cNvSpPr txBox="1"/>
          <p:nvPr/>
        </p:nvSpPr>
        <p:spPr>
          <a:xfrm>
            <a:off x="1408547" y="6918661"/>
            <a:ext cx="2748879" cy="371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0" i="1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Health Care Investor</a:t>
            </a: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6109559" y="2534156"/>
            <a:ext cx="2243675" cy="1799749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6607944" y="5599578"/>
            <a:ext cx="4695098" cy="1550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JFG’s dedication to give you the most practical investment solution for your long-term life plan exceeds in any form of financial service! Recommended for all people who wish to hear &amp; receive genuine advice.</a:t>
            </a:r>
            <a:endParaRPr/>
          </a:p>
        </p:txBody>
      </p:sp>
      <p:sp>
        <p:nvSpPr>
          <p:cNvPr id="340" name="Google Shape;340;p32"/>
          <p:cNvSpPr txBox="1"/>
          <p:nvPr/>
        </p:nvSpPr>
        <p:spPr>
          <a:xfrm>
            <a:off x="6597352" y="1930299"/>
            <a:ext cx="4958623" cy="2065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Costumer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Testimonials</a:t>
            </a:r>
            <a:endParaRPr/>
          </a:p>
        </p:txBody>
      </p:sp>
      <p:sp>
        <p:nvSpPr>
          <p:cNvPr id="341" name="Google Shape;341;p32"/>
          <p:cNvSpPr txBox="1"/>
          <p:nvPr/>
        </p:nvSpPr>
        <p:spPr>
          <a:xfrm>
            <a:off x="6597352" y="4568259"/>
            <a:ext cx="426311" cy="176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Cardo"/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“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chitecture-blue-building-1106476.jpg" id="69" name="Google Shape;69;p15"/>
          <p:cNvPicPr preferRelativeResize="0"/>
          <p:nvPr/>
        </p:nvPicPr>
        <p:blipFill rotWithShape="1">
          <a:blip r:embed="rId3">
            <a:alphaModFix/>
          </a:blip>
          <a:srcRect b="28241" l="0" r="50840" t="28241"/>
          <a:stretch/>
        </p:blipFill>
        <p:spPr>
          <a:xfrm>
            <a:off x="3617896" y="2179835"/>
            <a:ext cx="4062216" cy="53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1143161" y="4218304"/>
            <a:ext cx="4176455" cy="3536964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973622" y="5005512"/>
            <a:ext cx="2413802" cy="42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Company</a:t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1970778" y="5593946"/>
            <a:ext cx="2959769" cy="422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Services</a:t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1966942" y="6182379"/>
            <a:ext cx="2003829" cy="42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Execution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1966545" y="6770813"/>
            <a:ext cx="2427956" cy="42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Operational Plan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1965751" y="7359246"/>
            <a:ext cx="2792023" cy="42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Testimonials</a:t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78" name="Google Shape;78;p15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79" name="Google Shape;79;p15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0" name="Google Shape;80;p15"/>
          <p:cNvSpPr/>
          <p:nvPr/>
        </p:nvSpPr>
        <p:spPr>
          <a:xfrm>
            <a:off x="4707466" y="3640275"/>
            <a:ext cx="1199291" cy="1199291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rchitecture-bridge-buildings-374018.jpg" id="81" name="Google Shape;81;p15"/>
          <p:cNvPicPr preferRelativeResize="0"/>
          <p:nvPr/>
        </p:nvPicPr>
        <p:blipFill rotWithShape="1">
          <a:blip r:embed="rId4">
            <a:alphaModFix/>
          </a:blip>
          <a:srcRect b="14931" l="36764" r="20687" t="19767"/>
          <a:stretch/>
        </p:blipFill>
        <p:spPr>
          <a:xfrm>
            <a:off x="6894380" y="2606079"/>
            <a:ext cx="4437923" cy="4541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Testimonials</a:t>
            </a:r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49" name="Google Shape;349;p33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10</a:t>
            </a:r>
            <a:endParaRPr/>
          </a:p>
        </p:txBody>
      </p:sp>
      <p:cxnSp>
        <p:nvCxnSpPr>
          <p:cNvPr id="350" name="Google Shape;350;p33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ayo-ogunseinde-6W4F62sN_yI-unsplash.jpg" id="351" name="Google Shape;351;p33"/>
          <p:cNvPicPr preferRelativeResize="0"/>
          <p:nvPr/>
        </p:nvPicPr>
        <p:blipFill rotWithShape="1">
          <a:blip r:embed="rId3">
            <a:alphaModFix/>
          </a:blip>
          <a:srcRect b="17169" l="0" r="0" t="21459"/>
          <a:stretch/>
        </p:blipFill>
        <p:spPr>
          <a:xfrm>
            <a:off x="1684551" y="2776119"/>
            <a:ext cx="5262696" cy="484462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3"/>
          <p:cNvSpPr/>
          <p:nvPr/>
        </p:nvSpPr>
        <p:spPr>
          <a:xfrm>
            <a:off x="1337596" y="6232521"/>
            <a:ext cx="2890781" cy="1391643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Google Shape;353;p33"/>
          <p:cNvSpPr txBox="1"/>
          <p:nvPr/>
        </p:nvSpPr>
        <p:spPr>
          <a:xfrm>
            <a:off x="1408547" y="6566336"/>
            <a:ext cx="2748879" cy="320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Kathy Dawson, 33</a:t>
            </a:r>
            <a:endParaRPr/>
          </a:p>
        </p:txBody>
      </p:sp>
      <p:sp>
        <p:nvSpPr>
          <p:cNvPr id="354" name="Google Shape;354;p33"/>
          <p:cNvSpPr txBox="1"/>
          <p:nvPr/>
        </p:nvSpPr>
        <p:spPr>
          <a:xfrm>
            <a:off x="1408547" y="6918661"/>
            <a:ext cx="2748879" cy="371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0" i="1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Financial Investor</a:t>
            </a:r>
            <a:endParaRPr/>
          </a:p>
        </p:txBody>
      </p:sp>
      <p:sp>
        <p:nvSpPr>
          <p:cNvPr id="355" name="Google Shape;355;p33"/>
          <p:cNvSpPr/>
          <p:nvPr/>
        </p:nvSpPr>
        <p:spPr>
          <a:xfrm>
            <a:off x="6109559" y="2534155"/>
            <a:ext cx="2243675" cy="1799750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33"/>
          <p:cNvSpPr txBox="1"/>
          <p:nvPr/>
        </p:nvSpPr>
        <p:spPr>
          <a:xfrm>
            <a:off x="6607944" y="5756423"/>
            <a:ext cx="4695098" cy="1236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most trusted, genuine financial company                    that gives you the most practical advice you’ll                   need for money management. The support from their team was useful &amp; top-notch!</a:t>
            </a:r>
            <a:endParaRPr/>
          </a:p>
        </p:txBody>
      </p:sp>
      <p:sp>
        <p:nvSpPr>
          <p:cNvPr id="357" name="Google Shape;357;p33"/>
          <p:cNvSpPr txBox="1"/>
          <p:nvPr/>
        </p:nvSpPr>
        <p:spPr>
          <a:xfrm>
            <a:off x="6597352" y="1930300"/>
            <a:ext cx="4958623" cy="2065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Costumer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Testimonials</a:t>
            </a:r>
            <a:endParaRPr/>
          </a:p>
        </p:txBody>
      </p:sp>
      <p:sp>
        <p:nvSpPr>
          <p:cNvPr id="358" name="Google Shape;358;p33"/>
          <p:cNvSpPr txBox="1"/>
          <p:nvPr/>
        </p:nvSpPr>
        <p:spPr>
          <a:xfrm>
            <a:off x="6597352" y="4720659"/>
            <a:ext cx="426311" cy="176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Font typeface="Cardo"/>
              <a:buNone/>
            </a:pPr>
            <a:r>
              <a:rPr b="0" i="0" lang="en-US" sz="10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“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85170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niele-levis-pelusi-fUOTndD4Tak-unsplash.jpg" id="363" name="Google Shape;363;p34"/>
          <p:cNvPicPr preferRelativeResize="0"/>
          <p:nvPr/>
        </p:nvPicPr>
        <p:blipFill rotWithShape="1">
          <a:blip r:embed="rId3">
            <a:alphaModFix/>
          </a:blip>
          <a:srcRect b="35002" l="25984" r="2995" t="29495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4"/>
          <p:cNvSpPr/>
          <p:nvPr/>
        </p:nvSpPr>
        <p:spPr>
          <a:xfrm>
            <a:off x="2550153" y="3931495"/>
            <a:ext cx="7904494" cy="1890610"/>
          </a:xfrm>
          <a:prstGeom prst="rect">
            <a:avLst/>
          </a:prstGeom>
          <a:solidFill>
            <a:srgbClr val="164D70"/>
          </a:solidFill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34"/>
          <p:cNvSpPr txBox="1"/>
          <p:nvPr/>
        </p:nvSpPr>
        <p:spPr>
          <a:xfrm>
            <a:off x="2797867" y="4468706"/>
            <a:ext cx="7409066" cy="816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rdo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azil-building-city-65438.jpg" id="86" name="Google Shape;86;p16"/>
          <p:cNvPicPr preferRelativeResize="0"/>
          <p:nvPr/>
        </p:nvPicPr>
        <p:blipFill rotWithShape="1">
          <a:blip r:embed="rId3">
            <a:alphaModFix/>
          </a:blip>
          <a:srcRect b="6157" l="1167" r="0" t="11814"/>
          <a:stretch/>
        </p:blipFill>
        <p:spPr>
          <a:xfrm>
            <a:off x="7227078" y="2179835"/>
            <a:ext cx="4654221" cy="53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790053" y="6135468"/>
            <a:ext cx="3721233" cy="986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It has been in the industry since 2003               &amp; was founded by Neil Davis who is a financial expert.</a:t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1750167" y="2678774"/>
            <a:ext cx="4631136" cy="2065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Executive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Summary</a:t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1393325" y="1189559"/>
            <a:ext cx="2804723" cy="4394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91" name="Google Shape;91;p16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2" name="Google Shape;92;p16"/>
          <p:cNvSpPr txBox="1"/>
          <p:nvPr/>
        </p:nvSpPr>
        <p:spPr>
          <a:xfrm>
            <a:off x="1114821" y="8228215"/>
            <a:ext cx="549488" cy="51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01</a:t>
            </a:r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6582833" y="6929966"/>
            <a:ext cx="1295930" cy="1270001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" name="Google Shape;94;p16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5" name="Google Shape;95;p16"/>
          <p:cNvSpPr txBox="1"/>
          <p:nvPr/>
        </p:nvSpPr>
        <p:spPr>
          <a:xfrm>
            <a:off x="1760053" y="4923013"/>
            <a:ext cx="4045836" cy="941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JGC Finance,Inc.financial consulting company is based in settle,                     Washington.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102" name="Google Shape;102;p17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3" name="Google Shape;103;p17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02</a:t>
            </a:r>
            <a:endParaRPr/>
          </a:p>
        </p:txBody>
      </p:sp>
      <p:cxnSp>
        <p:nvCxnSpPr>
          <p:cNvPr id="104" name="Google Shape;104;p17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architectural-design-architecture-building-443383 (1).jpg" id="105" name="Google Shape;105;p17"/>
          <p:cNvPicPr preferRelativeResize="0"/>
          <p:nvPr/>
        </p:nvPicPr>
        <p:blipFill rotWithShape="1">
          <a:blip r:embed="rId3">
            <a:alphaModFix/>
          </a:blip>
          <a:srcRect b="0" l="17642" r="17641" t="0"/>
          <a:stretch/>
        </p:blipFill>
        <p:spPr>
          <a:xfrm>
            <a:off x="7227078" y="2179835"/>
            <a:ext cx="4654221" cy="53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>
            <a:off x="7226299" y="4748278"/>
            <a:ext cx="3313782" cy="3451689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1760759" y="3783078"/>
            <a:ext cx="2982252" cy="922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Our vision is to provide the                most practical advice you                         need for money management.</a:t>
            </a:r>
            <a:endParaRPr/>
          </a:p>
        </p:txBody>
      </p:sp>
      <p:sp>
        <p:nvSpPr>
          <p:cNvPr id="108" name="Google Shape;108;p17"/>
          <p:cNvSpPr txBox="1"/>
          <p:nvPr/>
        </p:nvSpPr>
        <p:spPr>
          <a:xfrm>
            <a:off x="1750167" y="2597867"/>
            <a:ext cx="2649274" cy="108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Vision</a:t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6073249" y="6353009"/>
            <a:ext cx="3612622" cy="1236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Give people the sustainable idea for their financial management, and</a:t>
            </a:r>
            <a:endParaRPr/>
          </a:p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Earn the Financial Associate Award              for the “Best Financial Corp in 2030”.</a:t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6073249" y="5203231"/>
            <a:ext cx="2804724" cy="108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Mission</a:t>
            </a:r>
            <a:endParaRPr/>
          </a:p>
        </p:txBody>
      </p:sp>
      <p:pic>
        <p:nvPicPr>
          <p:cNvPr descr="accounting-adult-banknotes-210990.jpg" id="111" name="Google Shape;111;p17"/>
          <p:cNvPicPr preferRelativeResize="0"/>
          <p:nvPr/>
        </p:nvPicPr>
        <p:blipFill rotWithShape="1">
          <a:blip r:embed="rId4">
            <a:alphaModFix/>
          </a:blip>
          <a:srcRect b="20937" l="15818" r="15818" t="20937"/>
          <a:stretch/>
        </p:blipFill>
        <p:spPr>
          <a:xfrm>
            <a:off x="1798703" y="5384800"/>
            <a:ext cx="3416500" cy="217864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>
            <a:off x="10543719" y="7565390"/>
            <a:ext cx="1345172" cy="1082887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6538434" y="1647190"/>
            <a:ext cx="1345171" cy="1082887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120" name="Google Shape;120;p18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1" name="Google Shape;121;p18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03</a:t>
            </a:r>
            <a:endParaRPr/>
          </a:p>
        </p:txBody>
      </p:sp>
      <p:cxnSp>
        <p:nvCxnSpPr>
          <p:cNvPr id="122" name="Google Shape;122;p18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adult-brainstorming-briefing-1157859.jpg" id="123" name="Google Shape;123;p18"/>
          <p:cNvPicPr preferRelativeResize="0"/>
          <p:nvPr/>
        </p:nvPicPr>
        <p:blipFill rotWithShape="1">
          <a:blip r:embed="rId3">
            <a:alphaModFix/>
          </a:blip>
          <a:srcRect b="926" l="29171" r="14385" t="925"/>
          <a:stretch/>
        </p:blipFill>
        <p:spPr>
          <a:xfrm>
            <a:off x="7227078" y="2179835"/>
            <a:ext cx="4654221" cy="53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1760759" y="6721045"/>
            <a:ext cx="3721233" cy="922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 incorporate realism &amp; practicality                  in providing genuine advice to                   empower our potential clients.</a:t>
            </a: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1750167" y="5348013"/>
            <a:ext cx="4631136" cy="1171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Philosophy</a:t>
            </a: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5044995" y="3120390"/>
            <a:ext cx="2762410" cy="1327561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ron-mccutcheon--8a5eJ1-mmQ-unsplash.jpg"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14228" r="14227" t="0"/>
          <a:stretch/>
        </p:blipFill>
        <p:spPr>
          <a:xfrm>
            <a:off x="1510058" y="3236780"/>
            <a:ext cx="4654220" cy="433703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1468966" y="2348044"/>
            <a:ext cx="3999292" cy="1700227"/>
          </a:xfrm>
          <a:prstGeom prst="rect">
            <a:avLst/>
          </a:prstGeom>
          <a:solidFill>
            <a:srgbClr val="164D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135" name="Google Shape;135;p19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6" name="Google Shape;136;p19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04</a:t>
            </a:r>
            <a:endParaRPr/>
          </a:p>
        </p:txBody>
      </p:sp>
      <p:cxnSp>
        <p:nvCxnSpPr>
          <p:cNvPr id="137" name="Google Shape;137;p19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8" name="Google Shape;138;p19"/>
          <p:cNvSpPr txBox="1"/>
          <p:nvPr/>
        </p:nvSpPr>
        <p:spPr>
          <a:xfrm>
            <a:off x="6908493" y="4943872"/>
            <a:ext cx="3721233" cy="922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financial industry has always                been of major interest for people due                       to the following:</a:t>
            </a: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1750167" y="2612264"/>
            <a:ext cx="3604420" cy="1171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Outlook</a:t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6891559" y="6119488"/>
            <a:ext cx="4507046" cy="155024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company that would help people manage their personal money,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Promotes practical spending,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Gives the benefit to save for the future, and</a:t>
            </a:r>
            <a:endParaRPr/>
          </a:p>
          <a:p>
            <a:pPr indent="-211666" lvl="0" marL="211666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•"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One step in achieving financial stability.</a:t>
            </a: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5772488" y="2414866"/>
            <a:ext cx="1177386" cy="1074632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148" name="Google Shape;148;p20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49" name="Google Shape;149;p20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05</a:t>
            </a:r>
            <a:endParaRPr/>
          </a:p>
        </p:txBody>
      </p:sp>
      <p:cxnSp>
        <p:nvCxnSpPr>
          <p:cNvPr id="150" name="Google Shape;150;p20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daniele-levis-pelusi-fUOTndD4Tak-unsplash.jpg" id="151" name="Google Shape;151;p20"/>
          <p:cNvPicPr preferRelativeResize="0"/>
          <p:nvPr/>
        </p:nvPicPr>
        <p:blipFill rotWithShape="1">
          <a:blip r:embed="rId3">
            <a:alphaModFix/>
          </a:blip>
          <a:srcRect b="55592" l="37736" r="3074" t="39012"/>
          <a:stretch/>
        </p:blipFill>
        <p:spPr>
          <a:xfrm>
            <a:off x="793" y="4581880"/>
            <a:ext cx="13003153" cy="177774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/>
        </p:nvSpPr>
        <p:spPr>
          <a:xfrm>
            <a:off x="1750137" y="2398977"/>
            <a:ext cx="9504466" cy="1171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Cardo"/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Organizational Structure</a:t>
            </a: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1979786" y="6929691"/>
            <a:ext cx="2748878" cy="609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Financial Consulting Company</a:t>
            </a:r>
            <a:endParaRPr/>
          </a:p>
        </p:txBody>
      </p:sp>
      <p:sp>
        <p:nvSpPr>
          <p:cNvPr id="154" name="Google Shape;154;p20"/>
          <p:cNvSpPr/>
          <p:nvPr/>
        </p:nvSpPr>
        <p:spPr>
          <a:xfrm>
            <a:off x="8527784" y="4346717"/>
            <a:ext cx="2245460" cy="2247930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5379640" y="4346717"/>
            <a:ext cx="2245460" cy="2247930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2231495" y="4346717"/>
            <a:ext cx="2245460" cy="2247930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5127930" y="7086536"/>
            <a:ext cx="2748879" cy="295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Partnership</a:t>
            </a:r>
            <a:endParaRPr/>
          </a:p>
        </p:txBody>
      </p:sp>
      <p:sp>
        <p:nvSpPr>
          <p:cNvPr id="158" name="Google Shape;158;p20"/>
          <p:cNvSpPr txBox="1"/>
          <p:nvPr/>
        </p:nvSpPr>
        <p:spPr>
          <a:xfrm>
            <a:off x="8276075" y="6929691"/>
            <a:ext cx="2748879" cy="609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Owner &amp; Chairman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Neil Davis</a:t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1979786" y="5056944"/>
            <a:ext cx="2748878" cy="82761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rdo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Type of 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rdo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Industry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5127930" y="5056944"/>
            <a:ext cx="2748879" cy="82761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rdo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Business 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rdo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Structure</a:t>
            </a: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8276075" y="5259509"/>
            <a:ext cx="2748879" cy="42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rdo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Ownership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chitecture-bridge-buildings-374018.jpg" id="166" name="Google Shape;166;p21"/>
          <p:cNvPicPr preferRelativeResize="0"/>
          <p:nvPr/>
        </p:nvPicPr>
        <p:blipFill rotWithShape="1">
          <a:blip r:embed="rId3">
            <a:alphaModFix/>
          </a:blip>
          <a:srcRect b="10736" l="154" r="0" t="26038"/>
          <a:stretch/>
        </p:blipFill>
        <p:spPr>
          <a:xfrm>
            <a:off x="1816379" y="4805759"/>
            <a:ext cx="5905766" cy="24933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7493000" y="5819748"/>
            <a:ext cx="1905847" cy="190584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8432800" y="3911176"/>
            <a:ext cx="1905847" cy="1905848"/>
          </a:xfrm>
          <a:prstGeom prst="rect">
            <a:avLst/>
          </a:prstGeom>
          <a:solidFill>
            <a:srgbClr val="11395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171" name="Google Shape;171;p21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72" name="Google Shape;172;p21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06</a:t>
            </a:r>
            <a:endParaRPr/>
          </a:p>
        </p:txBody>
      </p:sp>
      <p:cxnSp>
        <p:nvCxnSpPr>
          <p:cNvPr id="173" name="Google Shape;173;p21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74" name="Google Shape;174;p21"/>
          <p:cNvSpPr txBox="1"/>
          <p:nvPr/>
        </p:nvSpPr>
        <p:spPr>
          <a:xfrm>
            <a:off x="7071484" y="6251102"/>
            <a:ext cx="2748879" cy="1044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Chief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Operations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Officer</a:t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1750167" y="2356712"/>
            <a:ext cx="5668964" cy="1905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Organizational Structure</a:t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9385300" y="2002604"/>
            <a:ext cx="1905847" cy="190584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8556174" y="4257523"/>
            <a:ext cx="1659099" cy="1044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Chief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Executive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Officer </a:t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8963784" y="2562043"/>
            <a:ext cx="2748879" cy="714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Owner &amp;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rdo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Chairman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/>
          <p:nvPr/>
        </p:nvSpPr>
        <p:spPr>
          <a:xfrm>
            <a:off x="4819573" y="2157148"/>
            <a:ext cx="3365654" cy="3316374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1140221" y="1134533"/>
            <a:ext cx="549488" cy="549488"/>
          </a:xfrm>
          <a:prstGeom prst="rect">
            <a:avLst/>
          </a:prstGeom>
          <a:solidFill>
            <a:srgbClr val="00AEA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1393325" y="1166283"/>
            <a:ext cx="2804723" cy="485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rd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The Company</a:t>
            </a:r>
            <a:endParaRPr/>
          </a:p>
        </p:txBody>
      </p:sp>
      <p:cxnSp>
        <p:nvCxnSpPr>
          <p:cNvPr id="186" name="Google Shape;186;p22"/>
          <p:cNvCxnSpPr/>
          <p:nvPr/>
        </p:nvCxnSpPr>
        <p:spPr>
          <a:xfrm>
            <a:off x="1826155" y="8486404"/>
            <a:ext cx="549487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87" name="Google Shape;187;p22"/>
          <p:cNvSpPr txBox="1"/>
          <p:nvPr/>
        </p:nvSpPr>
        <p:spPr>
          <a:xfrm>
            <a:off x="1114821" y="8198961"/>
            <a:ext cx="549488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rd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07</a:t>
            </a:r>
            <a:endParaRPr/>
          </a:p>
        </p:txBody>
      </p:sp>
      <p:cxnSp>
        <p:nvCxnSpPr>
          <p:cNvPr id="188" name="Google Shape;188;p22"/>
          <p:cNvCxnSpPr/>
          <p:nvPr/>
        </p:nvCxnSpPr>
        <p:spPr>
          <a:xfrm>
            <a:off x="11339450" y="1409276"/>
            <a:ext cx="549488" cy="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adult-blur-business-woman-1181690 (1).jpg" id="189" name="Google Shape;189;p22"/>
          <p:cNvPicPr preferRelativeResize="0"/>
          <p:nvPr/>
        </p:nvPicPr>
        <p:blipFill rotWithShape="1">
          <a:blip r:embed="rId3">
            <a:alphaModFix/>
          </a:blip>
          <a:srcRect b="25241" l="39189" r="10499" t="20224"/>
          <a:stretch/>
        </p:blipFill>
        <p:spPr>
          <a:xfrm>
            <a:off x="2989064" y="3961748"/>
            <a:ext cx="3064074" cy="294481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3096703" y="7287742"/>
            <a:ext cx="2748879" cy="320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Emily Madison</a:t>
            </a:r>
            <a:endParaRPr/>
          </a:p>
        </p:txBody>
      </p:sp>
      <p:sp>
        <p:nvSpPr>
          <p:cNvPr id="191" name="Google Shape;191;p22"/>
          <p:cNvSpPr txBox="1"/>
          <p:nvPr/>
        </p:nvSpPr>
        <p:spPr>
          <a:xfrm>
            <a:off x="3096703" y="7640068"/>
            <a:ext cx="2748879" cy="371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0" i="1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Chief Executive Officer</a:t>
            </a:r>
            <a:endParaRPr/>
          </a:p>
        </p:txBody>
      </p:sp>
      <p:pic>
        <p:nvPicPr>
          <p:cNvPr descr="businessman-contemporary-corporate-532220.jpg" id="192" name="Google Shape;192;p22"/>
          <p:cNvPicPr preferRelativeResize="0"/>
          <p:nvPr/>
        </p:nvPicPr>
        <p:blipFill rotWithShape="1">
          <a:blip r:embed="rId4">
            <a:alphaModFix/>
          </a:blip>
          <a:srcRect b="63016" l="24068" r="24067" t="3712"/>
          <a:stretch/>
        </p:blipFill>
        <p:spPr>
          <a:xfrm>
            <a:off x="6951464" y="3961748"/>
            <a:ext cx="3064074" cy="294481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/>
        </p:nvSpPr>
        <p:spPr>
          <a:xfrm>
            <a:off x="7109161" y="7232471"/>
            <a:ext cx="2748878" cy="320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Mark McWade</a:t>
            </a:r>
            <a:endParaRPr/>
          </a:p>
        </p:txBody>
      </p:sp>
      <p:sp>
        <p:nvSpPr>
          <p:cNvPr id="194" name="Google Shape;194;p22"/>
          <p:cNvSpPr txBox="1"/>
          <p:nvPr/>
        </p:nvSpPr>
        <p:spPr>
          <a:xfrm>
            <a:off x="7109161" y="7584797"/>
            <a:ext cx="2748878" cy="371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rdo"/>
              <a:buNone/>
            </a:pPr>
            <a:r>
              <a:rPr b="0" i="1" lang="en-US" sz="18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Chief Operations Officer</a:t>
            </a:r>
            <a:endParaRPr/>
          </a:p>
        </p:txBody>
      </p:sp>
      <p:sp>
        <p:nvSpPr>
          <p:cNvPr id="195" name="Google Shape;195;p22"/>
          <p:cNvSpPr txBox="1"/>
          <p:nvPr/>
        </p:nvSpPr>
        <p:spPr>
          <a:xfrm>
            <a:off x="1750218" y="2518911"/>
            <a:ext cx="4656866" cy="1905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Management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rdo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Team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