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9753600" cx="13004800"/>
  <p:notesSz cx="6858000" cy="9144000"/>
  <p:embeddedFontLst>
    <p:embeddedFont>
      <p:font typeface="Baloo Chettan"/>
      <p:regular r:id="rId19"/>
    </p:embeddedFont>
    <p:embeddedFont>
      <p:font typeface="Helvetica Neue"/>
      <p:regular r:id="rId20"/>
      <p:bold r:id="rId21"/>
      <p:italic r:id="rId22"/>
      <p:boldItalic r:id="rId23"/>
    </p:embeddedFont>
    <p:embeddedFont>
      <p:font typeface="Helvetica Neue Light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regular.fntdata"/><Relationship Id="rId22" Type="http://schemas.openxmlformats.org/officeDocument/2006/relationships/font" Target="fonts/HelveticaNeue-italic.fntdata"/><Relationship Id="rId21" Type="http://schemas.openxmlformats.org/officeDocument/2006/relationships/font" Target="fonts/HelveticaNeue-bold.fntdata"/><Relationship Id="rId24" Type="http://schemas.openxmlformats.org/officeDocument/2006/relationships/font" Target="fonts/HelveticaNeueLight-regular.fntdata"/><Relationship Id="rId23" Type="http://schemas.openxmlformats.org/officeDocument/2006/relationships/font" Target="fonts/HelveticaNeue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HelveticaNeueLight-italic.fntdata"/><Relationship Id="rId25" Type="http://schemas.openxmlformats.org/officeDocument/2006/relationships/font" Target="fonts/HelveticaNeueLight-bold.fntdata"/><Relationship Id="rId27" Type="http://schemas.openxmlformats.org/officeDocument/2006/relationships/font" Target="fonts/HelveticaNeueLight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BalooChettan-regular.fntdata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Sub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948266" y="2445173"/>
            <a:ext cx="11108268" cy="2479041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948266" y="4991946"/>
            <a:ext cx="11108268" cy="84666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Quote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1273386" y="5994400"/>
            <a:ext cx="10464802" cy="38926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i="1" sz="22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2" type="body"/>
          </p:nvPr>
        </p:nvSpPr>
        <p:spPr>
          <a:xfrm>
            <a:off x="1273386" y="4399192"/>
            <a:ext cx="10464802" cy="562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  <a:defRPr sz="3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">
  <p:cSld name="Photo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/>
          <p:nvPr>
            <p:ph idx="2" type="pic"/>
          </p:nvPr>
        </p:nvSpPr>
        <p:spPr>
          <a:xfrm>
            <a:off x="-1" y="1219199"/>
            <a:ext cx="13004801" cy="7315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Bullets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900853" y="2898986"/>
            <a:ext cx="11203094" cy="49580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498475" lvl="0" marL="4572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1pPr>
            <a:lvl2pPr indent="-498475" lvl="1" marL="9144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2pPr>
            <a:lvl3pPr indent="-498475" lvl="2" marL="13716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3pPr>
            <a:lvl4pPr indent="-498475" lvl="3" marL="18288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4pPr>
            <a:lvl5pPr indent="-498475" lvl="4" marL="22860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Horizontal">
  <p:cSld name="Photo - Horizontal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>
            <p:ph idx="2" type="pic"/>
          </p:nvPr>
        </p:nvSpPr>
        <p:spPr>
          <a:xfrm>
            <a:off x="1667183" y="1578186"/>
            <a:ext cx="9672321" cy="466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type="title"/>
          </p:nvPr>
        </p:nvSpPr>
        <p:spPr>
          <a:xfrm>
            <a:off x="338666" y="6292426"/>
            <a:ext cx="12327468" cy="1070188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38666" y="7321973"/>
            <a:ext cx="12327468" cy="846667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Center">
  <p:cSld name="Title - Cen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948266" y="3637279"/>
            <a:ext cx="11108268" cy="247904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Vertical">
  <p:cSld name="Photo - Vertical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>
            <p:ph idx="2" type="pic"/>
          </p:nvPr>
        </p:nvSpPr>
        <p:spPr>
          <a:xfrm>
            <a:off x="7021856" y="1727199"/>
            <a:ext cx="5080002" cy="6116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7" name="Google Shape;27;p6"/>
          <p:cNvSpPr txBox="1"/>
          <p:nvPr>
            <p:ph type="title"/>
          </p:nvPr>
        </p:nvSpPr>
        <p:spPr>
          <a:xfrm>
            <a:off x="880533" y="1727199"/>
            <a:ext cx="5452534" cy="2959948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Helvetica Neue"/>
              <a:buNone/>
              <a:defRPr sz="5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880533" y="4700693"/>
            <a:ext cx="5452534" cy="305477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Top">
  <p:cSld name="Title - Top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Bullets &amp; Photo">
  <p:cSld name="Title, Bullets &amp; Photo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>
            <p:ph idx="2" type="pic"/>
          </p:nvPr>
        </p:nvSpPr>
        <p:spPr>
          <a:xfrm>
            <a:off x="7023946" y="2898986"/>
            <a:ext cx="5080002" cy="4958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900853" y="2898986"/>
            <a:ext cx="5452534" cy="49580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434975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1pPr>
            <a:lvl2pPr indent="-434975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2pPr>
            <a:lvl3pPr indent="-434975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3pPr>
            <a:lvl4pPr indent="-434975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4pPr>
            <a:lvl5pPr indent="-434975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s">
  <p:cSld name="Bulle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idx="1" type="body"/>
          </p:nvPr>
        </p:nvSpPr>
        <p:spPr>
          <a:xfrm>
            <a:off x="900853" y="2167466"/>
            <a:ext cx="11203094" cy="5418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498475" lvl="0" marL="4572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1pPr>
            <a:lvl2pPr indent="-498475" lvl="1" marL="9144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2pPr>
            <a:lvl3pPr indent="-498475" lvl="2" marL="13716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3pPr>
            <a:lvl4pPr indent="-498475" lvl="3" marL="18288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4pPr>
            <a:lvl5pPr indent="-498475" lvl="4" marL="22860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3 Up">
  <p:cSld name="Photo - 3 Up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>
            <p:ph idx="2" type="pic"/>
          </p:nvPr>
        </p:nvSpPr>
        <p:spPr>
          <a:xfrm>
            <a:off x="8405706" y="4978400"/>
            <a:ext cx="3948855" cy="29599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3" name="Google Shape;43;p10"/>
          <p:cNvSpPr/>
          <p:nvPr>
            <p:ph idx="3" type="pic"/>
          </p:nvPr>
        </p:nvSpPr>
        <p:spPr>
          <a:xfrm>
            <a:off x="8405707" y="1822026"/>
            <a:ext cx="3948854" cy="2959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4" name="Google Shape;44;p10"/>
          <p:cNvSpPr/>
          <p:nvPr>
            <p:ph idx="4" type="pic"/>
          </p:nvPr>
        </p:nvSpPr>
        <p:spPr>
          <a:xfrm>
            <a:off x="643466" y="1822026"/>
            <a:ext cx="7559041" cy="6116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48266" y="2445173"/>
            <a:ext cx="11108268" cy="2479041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48266" y="4991946"/>
            <a:ext cx="11108268" cy="84666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81368" y="-443901"/>
            <a:ext cx="15615390" cy="1171154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/>
          <p:nvPr/>
        </p:nvSpPr>
        <p:spPr>
          <a:xfrm>
            <a:off x="-1511703" y="-443902"/>
            <a:ext cx="5344883" cy="1171154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61;p14"/>
          <p:cNvSpPr/>
          <p:nvPr/>
        </p:nvSpPr>
        <p:spPr>
          <a:xfrm rot="-5395979">
            <a:off x="4472857" y="-1290869"/>
            <a:ext cx="4059366" cy="11128247"/>
          </a:xfrm>
          <a:prstGeom prst="rect">
            <a:avLst/>
          </a:prstGeom>
          <a:solidFill>
            <a:srgbClr val="FDFB6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1241364" y="2342736"/>
            <a:ext cx="10522200" cy="35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Baloo Chettan"/>
              <a:buNone/>
            </a:pPr>
            <a:r>
              <a:rPr lang="en-US" sz="9000">
                <a:latin typeface="Baloo Chettan"/>
                <a:ea typeface="Baloo Chettan"/>
                <a:cs typeface="Baloo Chettan"/>
                <a:sym typeface="Baloo Chettan"/>
              </a:rPr>
              <a:t> </a:t>
            </a:r>
            <a:r>
              <a:rPr b="0" i="0" lang="en-US" sz="9000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The Song-list Patch</a:t>
            </a: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1549631" y="4867431"/>
            <a:ext cx="9905538" cy="334782"/>
          </a:xfrm>
          <a:prstGeom prst="roundRect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1421363" y="6571603"/>
            <a:ext cx="4538677" cy="213066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Baloo Chettan"/>
              <a:buNone/>
            </a:pPr>
            <a:r>
              <a:rPr b="0" i="0" lang="en-US" sz="1467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Marisha Johnson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Baloo Chettan"/>
              <a:buNone/>
            </a:pPr>
            <a:r>
              <a:rPr b="0" i="0" lang="en-US" sz="1467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marishajohnson@electrolytepatch.com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Baloo Chettan"/>
              <a:buNone/>
            </a:pPr>
            <a:r>
              <a:rPr b="0" i="0" lang="en-US" sz="1467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729-501-3956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Baloo Chettan"/>
              <a:buNone/>
            </a:pPr>
            <a:r>
              <a:rPr b="0" i="0" lang="en-US" sz="1467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www.theelectrolytepatch.com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Baloo Chettan"/>
              <a:buNone/>
            </a:pPr>
            <a:r>
              <a:rPr b="0" i="0" lang="en-US" sz="1467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4515 Rafe Ln.,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67"/>
              <a:buFont typeface="Baloo Chettan"/>
              <a:buNone/>
            </a:pPr>
            <a:r>
              <a:rPr b="0" i="0" lang="en-US" sz="1467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Los Angeles, CA 10230, USA</a:t>
            </a:r>
            <a:endParaRPr b="1" i="0" sz="1467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/>
          <p:nvPr/>
        </p:nvSpPr>
        <p:spPr>
          <a:xfrm>
            <a:off x="1360800" y="2782244"/>
            <a:ext cx="4138119" cy="5069748"/>
          </a:xfrm>
          <a:prstGeom prst="roundRect">
            <a:avLst>
              <a:gd fmla="val 4604" name="adj"/>
            </a:avLst>
          </a:prstGeom>
          <a:solidFill>
            <a:srgbClr val="FDFB65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" name="Google Shape;149;p23"/>
          <p:cNvSpPr/>
          <p:nvPr/>
        </p:nvSpPr>
        <p:spPr>
          <a:xfrm>
            <a:off x="1621662" y="4058788"/>
            <a:ext cx="3616395" cy="3269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4736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Baloo Chettan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60% increase in annual profits as of May 2021.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aloo Chettan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4736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Baloo Chettan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70% increase in satisfaction with developed website templates as of March 2021.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aloo Chettan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4736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Baloo Chettan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45% increase in clientele base as of March 2021.</a:t>
            </a:r>
            <a:endParaRPr/>
          </a:p>
        </p:txBody>
      </p:sp>
      <p:sp>
        <p:nvSpPr>
          <p:cNvPr id="150" name="Google Shape;150;p23"/>
          <p:cNvSpPr/>
          <p:nvPr/>
        </p:nvSpPr>
        <p:spPr>
          <a:xfrm>
            <a:off x="1673359" y="1918792"/>
            <a:ext cx="7029539" cy="680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Baloo Chettan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Start-Up Summary</a:t>
            </a:r>
            <a:endParaRPr/>
          </a:p>
        </p:txBody>
      </p:sp>
      <p:pic>
        <p:nvPicPr>
          <p:cNvPr id="151" name="Google Shape;15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0014" y="3213970"/>
            <a:ext cx="5089687" cy="420629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/>
          <p:nvPr/>
        </p:nvSpPr>
        <p:spPr>
          <a:xfrm>
            <a:off x="1671108" y="3225830"/>
            <a:ext cx="1475450" cy="254728"/>
          </a:xfrm>
          <a:prstGeom prst="roundRect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/>
          <p:nvPr/>
        </p:nvSpPr>
        <p:spPr>
          <a:xfrm>
            <a:off x="8859721" y="2670475"/>
            <a:ext cx="3015061" cy="1808560"/>
          </a:xfrm>
          <a:prstGeom prst="roundRect">
            <a:avLst>
              <a:gd fmla="val 10533" name="adj"/>
            </a:avLst>
          </a:prstGeom>
          <a:solidFill>
            <a:srgbClr val="FDFB65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8" name="Google Shape;158;p24"/>
          <p:cNvSpPr/>
          <p:nvPr/>
        </p:nvSpPr>
        <p:spPr>
          <a:xfrm>
            <a:off x="1246237" y="7394234"/>
            <a:ext cx="6188737" cy="822963"/>
          </a:xfrm>
          <a:prstGeom prst="roundRect">
            <a:avLst>
              <a:gd fmla="val 23148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9" name="Google Shape;159;p24"/>
          <p:cNvSpPr/>
          <p:nvPr/>
        </p:nvSpPr>
        <p:spPr>
          <a:xfrm>
            <a:off x="2127949" y="7471282"/>
            <a:ext cx="5128045" cy="719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Baloo Chettan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Image Gallery</a:t>
            </a:r>
            <a:endParaRPr/>
          </a:p>
        </p:txBody>
      </p:sp>
      <p:pic>
        <p:nvPicPr>
          <p:cNvPr id="160" name="Google Shape;160;p24"/>
          <p:cNvPicPr preferRelativeResize="0"/>
          <p:nvPr/>
        </p:nvPicPr>
        <p:blipFill rotWithShape="1">
          <a:blip r:embed="rId3">
            <a:alphaModFix/>
          </a:blip>
          <a:srcRect b="10557" l="19885" r="1344" t="13936"/>
          <a:stretch/>
        </p:blipFill>
        <p:spPr>
          <a:xfrm>
            <a:off x="1262740" y="1617295"/>
            <a:ext cx="4050904" cy="2864644"/>
          </a:xfrm>
          <a:custGeom>
            <a:rect b="b" l="l" r="r" t="t"/>
            <a:pathLst>
              <a:path extrusionOk="0" h="21600" w="21600">
                <a:moveTo>
                  <a:pt x="1496" y="0"/>
                </a:moveTo>
                <a:cubicBezTo>
                  <a:pt x="1066" y="0"/>
                  <a:pt x="848" y="2"/>
                  <a:pt x="618" y="105"/>
                </a:cubicBezTo>
                <a:cubicBezTo>
                  <a:pt x="365" y="235"/>
                  <a:pt x="166" y="516"/>
                  <a:pt x="74" y="874"/>
                </a:cubicBezTo>
                <a:cubicBezTo>
                  <a:pt x="1" y="1201"/>
                  <a:pt x="0" y="1509"/>
                  <a:pt x="0" y="2116"/>
                </a:cubicBezTo>
                <a:lnTo>
                  <a:pt x="0" y="19475"/>
                </a:lnTo>
                <a:cubicBezTo>
                  <a:pt x="0" y="20091"/>
                  <a:pt x="1" y="20399"/>
                  <a:pt x="74" y="20726"/>
                </a:cubicBezTo>
                <a:cubicBezTo>
                  <a:pt x="166" y="21084"/>
                  <a:pt x="365" y="21365"/>
                  <a:pt x="618" y="21495"/>
                </a:cubicBezTo>
                <a:cubicBezTo>
                  <a:pt x="849" y="21599"/>
                  <a:pt x="1067" y="21600"/>
                  <a:pt x="1496" y="21600"/>
                </a:cubicBezTo>
                <a:lnTo>
                  <a:pt x="20098" y="21600"/>
                </a:lnTo>
                <a:cubicBezTo>
                  <a:pt x="20533" y="21600"/>
                  <a:pt x="20751" y="21599"/>
                  <a:pt x="20982" y="21495"/>
                </a:cubicBezTo>
                <a:cubicBezTo>
                  <a:pt x="21235" y="21365"/>
                  <a:pt x="21434" y="21084"/>
                  <a:pt x="21526" y="20726"/>
                </a:cubicBezTo>
                <a:cubicBezTo>
                  <a:pt x="21599" y="20399"/>
                  <a:pt x="21600" y="20091"/>
                  <a:pt x="21600" y="19484"/>
                </a:cubicBezTo>
                <a:lnTo>
                  <a:pt x="21600" y="2125"/>
                </a:lnTo>
                <a:cubicBezTo>
                  <a:pt x="21600" y="1509"/>
                  <a:pt x="21599" y="1201"/>
                  <a:pt x="21526" y="874"/>
                </a:cubicBezTo>
                <a:cubicBezTo>
                  <a:pt x="21434" y="516"/>
                  <a:pt x="21235" y="235"/>
                  <a:pt x="20982" y="105"/>
                </a:cubicBezTo>
                <a:cubicBezTo>
                  <a:pt x="20751" y="1"/>
                  <a:pt x="20533" y="0"/>
                  <a:pt x="20104" y="0"/>
                </a:cubicBezTo>
                <a:lnTo>
                  <a:pt x="1502" y="0"/>
                </a:lnTo>
                <a:lnTo>
                  <a:pt x="1496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 rotWithShape="1">
          <a:blip r:embed="rId4">
            <a:alphaModFix/>
          </a:blip>
          <a:srcRect b="20297" l="806" r="805" t="20300"/>
          <a:stretch/>
        </p:blipFill>
        <p:spPr>
          <a:xfrm>
            <a:off x="1245807" y="4760194"/>
            <a:ext cx="6189663" cy="2432845"/>
          </a:xfrm>
          <a:custGeom>
            <a:rect b="b" l="l" r="r" t="t"/>
            <a:pathLst>
              <a:path extrusionOk="0" h="21600" w="21600">
                <a:moveTo>
                  <a:pt x="979" y="0"/>
                </a:moveTo>
                <a:cubicBezTo>
                  <a:pt x="698" y="0"/>
                  <a:pt x="555" y="2"/>
                  <a:pt x="404" y="123"/>
                </a:cubicBezTo>
                <a:cubicBezTo>
                  <a:pt x="239" y="277"/>
                  <a:pt x="109" y="608"/>
                  <a:pt x="48" y="1029"/>
                </a:cubicBezTo>
                <a:cubicBezTo>
                  <a:pt x="1" y="1414"/>
                  <a:pt x="0" y="1777"/>
                  <a:pt x="0" y="2491"/>
                </a:cubicBezTo>
                <a:lnTo>
                  <a:pt x="0" y="19098"/>
                </a:lnTo>
                <a:cubicBezTo>
                  <a:pt x="0" y="19823"/>
                  <a:pt x="1" y="20186"/>
                  <a:pt x="48" y="20571"/>
                </a:cubicBezTo>
                <a:cubicBezTo>
                  <a:pt x="109" y="20992"/>
                  <a:pt x="239" y="21323"/>
                  <a:pt x="404" y="21477"/>
                </a:cubicBezTo>
                <a:cubicBezTo>
                  <a:pt x="556" y="21599"/>
                  <a:pt x="699" y="21600"/>
                  <a:pt x="979" y="21600"/>
                </a:cubicBezTo>
                <a:lnTo>
                  <a:pt x="20617" y="21600"/>
                </a:lnTo>
                <a:cubicBezTo>
                  <a:pt x="20902" y="21600"/>
                  <a:pt x="21044" y="21599"/>
                  <a:pt x="21196" y="21477"/>
                </a:cubicBezTo>
                <a:cubicBezTo>
                  <a:pt x="21361" y="21323"/>
                  <a:pt x="21491" y="20992"/>
                  <a:pt x="21552" y="20571"/>
                </a:cubicBezTo>
                <a:cubicBezTo>
                  <a:pt x="21599" y="20186"/>
                  <a:pt x="21600" y="19823"/>
                  <a:pt x="21600" y="19109"/>
                </a:cubicBezTo>
                <a:lnTo>
                  <a:pt x="21600" y="2502"/>
                </a:lnTo>
                <a:cubicBezTo>
                  <a:pt x="21600" y="1777"/>
                  <a:pt x="21599" y="1414"/>
                  <a:pt x="21552" y="1029"/>
                </a:cubicBezTo>
                <a:cubicBezTo>
                  <a:pt x="21491" y="608"/>
                  <a:pt x="21361" y="277"/>
                  <a:pt x="21196" y="123"/>
                </a:cubicBezTo>
                <a:cubicBezTo>
                  <a:pt x="21044" y="1"/>
                  <a:pt x="20901" y="0"/>
                  <a:pt x="20621" y="0"/>
                </a:cubicBezTo>
                <a:lnTo>
                  <a:pt x="983" y="0"/>
                </a:lnTo>
                <a:lnTo>
                  <a:pt x="979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 rotWithShape="1">
          <a:blip r:embed="rId5">
            <a:alphaModFix/>
          </a:blip>
          <a:srcRect b="578" l="8173" r="16357" t="572"/>
          <a:stretch/>
        </p:blipFill>
        <p:spPr>
          <a:xfrm>
            <a:off x="5530436" y="1330229"/>
            <a:ext cx="3112295" cy="3139680"/>
          </a:xfrm>
          <a:custGeom>
            <a:rect b="b" l="l" r="r" t="t"/>
            <a:pathLst>
              <a:path extrusionOk="0" h="21597" w="21600">
                <a:moveTo>
                  <a:pt x="2022" y="0"/>
                </a:moveTo>
                <a:cubicBezTo>
                  <a:pt x="1440" y="0"/>
                  <a:pt x="1145" y="1"/>
                  <a:pt x="835" y="98"/>
                </a:cubicBezTo>
                <a:cubicBezTo>
                  <a:pt x="493" y="222"/>
                  <a:pt x="224" y="488"/>
                  <a:pt x="99" y="827"/>
                </a:cubicBezTo>
                <a:cubicBezTo>
                  <a:pt x="0" y="1137"/>
                  <a:pt x="0" y="1430"/>
                  <a:pt x="0" y="2004"/>
                </a:cubicBezTo>
                <a:lnTo>
                  <a:pt x="0" y="19585"/>
                </a:lnTo>
                <a:cubicBezTo>
                  <a:pt x="0" y="20169"/>
                  <a:pt x="0" y="20460"/>
                  <a:pt x="99" y="20770"/>
                </a:cubicBezTo>
                <a:cubicBezTo>
                  <a:pt x="224" y="21109"/>
                  <a:pt x="493" y="21378"/>
                  <a:pt x="835" y="21502"/>
                </a:cubicBezTo>
                <a:cubicBezTo>
                  <a:pt x="1147" y="21600"/>
                  <a:pt x="1442" y="21597"/>
                  <a:pt x="2022" y="21597"/>
                </a:cubicBezTo>
                <a:lnTo>
                  <a:pt x="19567" y="21597"/>
                </a:lnTo>
                <a:cubicBezTo>
                  <a:pt x="20156" y="21597"/>
                  <a:pt x="20450" y="21600"/>
                  <a:pt x="20763" y="21502"/>
                </a:cubicBezTo>
                <a:cubicBezTo>
                  <a:pt x="21105" y="21378"/>
                  <a:pt x="21376" y="21109"/>
                  <a:pt x="21501" y="20770"/>
                </a:cubicBezTo>
                <a:cubicBezTo>
                  <a:pt x="21600" y="20460"/>
                  <a:pt x="21600" y="20171"/>
                  <a:pt x="21600" y="19596"/>
                </a:cubicBezTo>
                <a:lnTo>
                  <a:pt x="21600" y="2012"/>
                </a:lnTo>
                <a:cubicBezTo>
                  <a:pt x="21600" y="1429"/>
                  <a:pt x="21600" y="1137"/>
                  <a:pt x="21501" y="827"/>
                </a:cubicBezTo>
                <a:cubicBezTo>
                  <a:pt x="21376" y="488"/>
                  <a:pt x="21105" y="222"/>
                  <a:pt x="20763" y="98"/>
                </a:cubicBezTo>
                <a:cubicBezTo>
                  <a:pt x="20450" y="0"/>
                  <a:pt x="20158" y="0"/>
                  <a:pt x="19578" y="0"/>
                </a:cubicBezTo>
                <a:lnTo>
                  <a:pt x="2030" y="0"/>
                </a:lnTo>
                <a:lnTo>
                  <a:pt x="2022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 rotWithShape="1">
          <a:blip r:embed="rId6">
            <a:alphaModFix/>
          </a:blip>
          <a:srcRect b="2978" l="3666" r="19753" t="2976"/>
          <a:stretch/>
        </p:blipFill>
        <p:spPr>
          <a:xfrm>
            <a:off x="7664036" y="4733829"/>
            <a:ext cx="4272757" cy="3498057"/>
          </a:xfrm>
          <a:custGeom>
            <a:rect b="b" l="l" r="r" t="t"/>
            <a:pathLst>
              <a:path extrusionOk="0" h="21600" w="21600">
                <a:moveTo>
                  <a:pt x="1473" y="0"/>
                </a:moveTo>
                <a:cubicBezTo>
                  <a:pt x="1049" y="0"/>
                  <a:pt x="834" y="1"/>
                  <a:pt x="608" y="88"/>
                </a:cubicBezTo>
                <a:cubicBezTo>
                  <a:pt x="359" y="199"/>
                  <a:pt x="163" y="438"/>
                  <a:pt x="72" y="743"/>
                </a:cubicBezTo>
                <a:cubicBezTo>
                  <a:pt x="0" y="1021"/>
                  <a:pt x="0" y="1283"/>
                  <a:pt x="0" y="1799"/>
                </a:cubicBezTo>
                <a:lnTo>
                  <a:pt x="0" y="19794"/>
                </a:lnTo>
                <a:cubicBezTo>
                  <a:pt x="0" y="20317"/>
                  <a:pt x="0" y="20579"/>
                  <a:pt x="72" y="20857"/>
                </a:cubicBezTo>
                <a:cubicBezTo>
                  <a:pt x="163" y="21162"/>
                  <a:pt x="359" y="21401"/>
                  <a:pt x="608" y="21512"/>
                </a:cubicBezTo>
                <a:cubicBezTo>
                  <a:pt x="836" y="21600"/>
                  <a:pt x="1051" y="21600"/>
                  <a:pt x="1473" y="21600"/>
                </a:cubicBezTo>
                <a:lnTo>
                  <a:pt x="20121" y="21600"/>
                </a:lnTo>
                <a:cubicBezTo>
                  <a:pt x="20550" y="21600"/>
                  <a:pt x="20764" y="21600"/>
                  <a:pt x="20992" y="21512"/>
                </a:cubicBezTo>
                <a:cubicBezTo>
                  <a:pt x="21241" y="21401"/>
                  <a:pt x="21437" y="21162"/>
                  <a:pt x="21528" y="20857"/>
                </a:cubicBezTo>
                <a:cubicBezTo>
                  <a:pt x="21600" y="20579"/>
                  <a:pt x="21600" y="20317"/>
                  <a:pt x="21600" y="19801"/>
                </a:cubicBezTo>
                <a:lnTo>
                  <a:pt x="21600" y="1806"/>
                </a:lnTo>
                <a:cubicBezTo>
                  <a:pt x="21600" y="1283"/>
                  <a:pt x="21600" y="1021"/>
                  <a:pt x="21528" y="743"/>
                </a:cubicBezTo>
                <a:cubicBezTo>
                  <a:pt x="21437" y="438"/>
                  <a:pt x="21241" y="199"/>
                  <a:pt x="20992" y="88"/>
                </a:cubicBezTo>
                <a:cubicBezTo>
                  <a:pt x="20764" y="0"/>
                  <a:pt x="20549" y="0"/>
                  <a:pt x="20127" y="0"/>
                </a:cubicBezTo>
                <a:lnTo>
                  <a:pt x="1479" y="0"/>
                </a:lnTo>
                <a:lnTo>
                  <a:pt x="1473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/>
          <p:nvPr/>
        </p:nvSpPr>
        <p:spPr>
          <a:xfrm>
            <a:off x="-580992" y="4192819"/>
            <a:ext cx="8633223" cy="859962"/>
          </a:xfrm>
          <a:prstGeom prst="roundRect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" name="Google Shape;169;p25"/>
          <p:cNvSpPr/>
          <p:nvPr/>
        </p:nvSpPr>
        <p:spPr>
          <a:xfrm>
            <a:off x="5074592" y="4263264"/>
            <a:ext cx="2780400" cy="6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3200"/>
              <a:buFont typeface="Baloo Chettan"/>
              <a:buNone/>
            </a:pPr>
            <a:r>
              <a:rPr b="0" i="0" lang="en-US" sz="3200" u="none" cap="none" strike="noStrike">
                <a:solidFill>
                  <a:srgbClr val="FDFB65"/>
                </a:solidFill>
                <a:latin typeface="Baloo Chettan"/>
                <a:ea typeface="Baloo Chettan"/>
                <a:cs typeface="Baloo Chettan"/>
                <a:sym typeface="Baloo Chettan"/>
              </a:rPr>
              <a:t>TESTIMONIALS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/>
          <p:nvPr/>
        </p:nvSpPr>
        <p:spPr>
          <a:xfrm>
            <a:off x="7273376" y="6719313"/>
            <a:ext cx="3410912" cy="347199"/>
          </a:xfrm>
          <a:prstGeom prst="roundRect">
            <a:avLst>
              <a:gd fmla="val 50000" name="adj"/>
            </a:avLst>
          </a:prstGeom>
          <a:solidFill>
            <a:srgbClr val="FDFB65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p26"/>
          <p:cNvSpPr/>
          <p:nvPr/>
        </p:nvSpPr>
        <p:spPr>
          <a:xfrm>
            <a:off x="2336374" y="6747575"/>
            <a:ext cx="3088099" cy="347199"/>
          </a:xfrm>
          <a:prstGeom prst="roundRect">
            <a:avLst>
              <a:gd fmla="val 50000" name="adj"/>
            </a:avLst>
          </a:prstGeom>
          <a:solidFill>
            <a:srgbClr val="FDFB65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" name="Google Shape;176;p26"/>
          <p:cNvSpPr/>
          <p:nvPr/>
        </p:nvSpPr>
        <p:spPr>
          <a:xfrm>
            <a:off x="7228050" y="4433039"/>
            <a:ext cx="1414925" cy="1341558"/>
          </a:xfrm>
          <a:prstGeom prst="roundRect">
            <a:avLst>
              <a:gd fmla="val 15000" name="adj"/>
            </a:avLst>
          </a:prstGeom>
          <a:solidFill>
            <a:srgbClr val="FDFB65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" name="Google Shape;177;p26"/>
          <p:cNvSpPr/>
          <p:nvPr/>
        </p:nvSpPr>
        <p:spPr>
          <a:xfrm>
            <a:off x="4249792" y="2130031"/>
            <a:ext cx="1414925" cy="1341559"/>
          </a:xfrm>
          <a:prstGeom prst="roundRect">
            <a:avLst>
              <a:gd fmla="val 15000" name="adj"/>
            </a:avLst>
          </a:prstGeom>
          <a:solidFill>
            <a:srgbClr val="FDFB65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8" name="Google Shape;178;p26"/>
          <p:cNvSpPr/>
          <p:nvPr/>
        </p:nvSpPr>
        <p:spPr>
          <a:xfrm>
            <a:off x="2078883" y="5830630"/>
            <a:ext cx="3603000" cy="223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aloo Chettan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7554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5"/>
              <a:buFont typeface="Baloo Chettan"/>
              <a:buNone/>
            </a:pPr>
            <a:r>
              <a:rPr b="0" i="0" lang="en-US" sz="1595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The Song-list Patch is amazing! Just stick it on your arm &amp; enjoy the music.</a:t>
            </a:r>
            <a:br>
              <a:rPr b="0" i="0" lang="en-US" sz="1595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</a:br>
            <a:r>
              <a:rPr b="0" i="0" lang="en-US" sz="1595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Travis O’Brien, 27, Consumer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aloo Chettan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9" name="Google Shape;179;p26"/>
          <p:cNvPicPr preferRelativeResize="0"/>
          <p:nvPr/>
        </p:nvPicPr>
        <p:blipFill rotWithShape="1">
          <a:blip r:embed="rId3">
            <a:alphaModFix/>
          </a:blip>
          <a:srcRect b="30885" l="1739" r="14072" t="10588"/>
          <a:stretch/>
        </p:blipFill>
        <p:spPr>
          <a:xfrm>
            <a:off x="2336374" y="2374585"/>
            <a:ext cx="3088085" cy="3241279"/>
          </a:xfrm>
          <a:custGeom>
            <a:rect b="b" l="l" r="r" t="t"/>
            <a:pathLst>
              <a:path extrusionOk="0" h="21599" w="21599">
                <a:moveTo>
                  <a:pt x="4272" y="0"/>
                </a:moveTo>
                <a:cubicBezTo>
                  <a:pt x="3043" y="0"/>
                  <a:pt x="2422" y="0"/>
                  <a:pt x="1766" y="198"/>
                </a:cubicBezTo>
                <a:cubicBezTo>
                  <a:pt x="1043" y="449"/>
                  <a:pt x="471" y="994"/>
                  <a:pt x="208" y="1682"/>
                </a:cubicBezTo>
                <a:cubicBezTo>
                  <a:pt x="-1" y="2311"/>
                  <a:pt x="0" y="2904"/>
                  <a:pt x="0" y="4070"/>
                </a:cubicBezTo>
                <a:lnTo>
                  <a:pt x="0" y="17510"/>
                </a:lnTo>
                <a:cubicBezTo>
                  <a:pt x="0" y="18695"/>
                  <a:pt x="-1" y="19288"/>
                  <a:pt x="208" y="19917"/>
                </a:cubicBezTo>
                <a:cubicBezTo>
                  <a:pt x="471" y="20606"/>
                  <a:pt x="1043" y="21147"/>
                  <a:pt x="1766" y="21398"/>
                </a:cubicBezTo>
                <a:cubicBezTo>
                  <a:pt x="2426" y="21597"/>
                  <a:pt x="3048" y="21599"/>
                  <a:pt x="4272" y="21599"/>
                </a:cubicBezTo>
                <a:lnTo>
                  <a:pt x="17308" y="21599"/>
                </a:lnTo>
                <a:cubicBezTo>
                  <a:pt x="18551" y="21599"/>
                  <a:pt x="19173" y="21597"/>
                  <a:pt x="19834" y="21398"/>
                </a:cubicBezTo>
                <a:cubicBezTo>
                  <a:pt x="20556" y="21147"/>
                  <a:pt x="21125" y="20606"/>
                  <a:pt x="21388" y="19917"/>
                </a:cubicBezTo>
                <a:cubicBezTo>
                  <a:pt x="21597" y="19288"/>
                  <a:pt x="21599" y="18695"/>
                  <a:pt x="21599" y="17529"/>
                </a:cubicBezTo>
                <a:lnTo>
                  <a:pt x="21599" y="4086"/>
                </a:lnTo>
                <a:cubicBezTo>
                  <a:pt x="21599" y="2901"/>
                  <a:pt x="21597" y="2311"/>
                  <a:pt x="21388" y="1682"/>
                </a:cubicBezTo>
                <a:cubicBezTo>
                  <a:pt x="21125" y="994"/>
                  <a:pt x="20556" y="449"/>
                  <a:pt x="19834" y="198"/>
                </a:cubicBezTo>
                <a:cubicBezTo>
                  <a:pt x="19173" y="-1"/>
                  <a:pt x="18551" y="0"/>
                  <a:pt x="17327" y="0"/>
                </a:cubicBezTo>
                <a:lnTo>
                  <a:pt x="4289" y="0"/>
                </a:lnTo>
                <a:lnTo>
                  <a:pt x="4272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80" name="Google Shape;180;p26"/>
          <p:cNvSpPr/>
          <p:nvPr/>
        </p:nvSpPr>
        <p:spPr>
          <a:xfrm>
            <a:off x="6866848" y="5670699"/>
            <a:ext cx="4274700" cy="223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aloo Chettan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aloo Chettan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77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0"/>
              <a:buFont typeface="Baloo Chettan"/>
              <a:buNone/>
            </a:pPr>
            <a:r>
              <a:rPr b="0" i="0" lang="en-US" sz="1520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It’s one of my most prized possessions! The Song-list Patch is a brilliant invention.</a:t>
            </a:r>
            <a:br>
              <a:rPr b="0" i="0" lang="en-US" sz="1520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</a:br>
            <a:r>
              <a:rPr b="0" i="0" lang="en-US" sz="1520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Phoebe Manning, 31, Consumer</a:t>
            </a:r>
            <a:endParaRPr/>
          </a:p>
          <a:p>
            <a:pPr indent="0" lvl="0" marL="0" marR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aloo Chettan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1" name="Google Shape;181;p26"/>
          <p:cNvPicPr preferRelativeResize="0"/>
          <p:nvPr/>
        </p:nvPicPr>
        <p:blipFill rotWithShape="1">
          <a:blip r:embed="rId4">
            <a:alphaModFix/>
          </a:blip>
          <a:srcRect b="3033" l="29830" r="10507" t="3034"/>
          <a:stretch/>
        </p:blipFill>
        <p:spPr>
          <a:xfrm>
            <a:off x="7434783" y="2374585"/>
            <a:ext cx="3088085" cy="3241279"/>
          </a:xfrm>
          <a:custGeom>
            <a:rect b="b" l="l" r="r" t="t"/>
            <a:pathLst>
              <a:path extrusionOk="0" h="21599" w="21599">
                <a:moveTo>
                  <a:pt x="4272" y="0"/>
                </a:moveTo>
                <a:cubicBezTo>
                  <a:pt x="3043" y="0"/>
                  <a:pt x="2422" y="0"/>
                  <a:pt x="1766" y="198"/>
                </a:cubicBezTo>
                <a:cubicBezTo>
                  <a:pt x="1043" y="449"/>
                  <a:pt x="471" y="994"/>
                  <a:pt x="208" y="1682"/>
                </a:cubicBezTo>
                <a:cubicBezTo>
                  <a:pt x="-1" y="2311"/>
                  <a:pt x="0" y="2904"/>
                  <a:pt x="0" y="4070"/>
                </a:cubicBezTo>
                <a:lnTo>
                  <a:pt x="0" y="17510"/>
                </a:lnTo>
                <a:cubicBezTo>
                  <a:pt x="0" y="18695"/>
                  <a:pt x="-1" y="19288"/>
                  <a:pt x="208" y="19917"/>
                </a:cubicBezTo>
                <a:cubicBezTo>
                  <a:pt x="471" y="20606"/>
                  <a:pt x="1043" y="21147"/>
                  <a:pt x="1766" y="21398"/>
                </a:cubicBezTo>
                <a:cubicBezTo>
                  <a:pt x="2426" y="21597"/>
                  <a:pt x="3048" y="21599"/>
                  <a:pt x="4272" y="21599"/>
                </a:cubicBezTo>
                <a:lnTo>
                  <a:pt x="17308" y="21599"/>
                </a:lnTo>
                <a:cubicBezTo>
                  <a:pt x="18551" y="21599"/>
                  <a:pt x="19173" y="21597"/>
                  <a:pt x="19834" y="21398"/>
                </a:cubicBezTo>
                <a:cubicBezTo>
                  <a:pt x="20556" y="21147"/>
                  <a:pt x="21125" y="20606"/>
                  <a:pt x="21388" y="19917"/>
                </a:cubicBezTo>
                <a:cubicBezTo>
                  <a:pt x="21597" y="19288"/>
                  <a:pt x="21599" y="18695"/>
                  <a:pt x="21599" y="17529"/>
                </a:cubicBezTo>
                <a:lnTo>
                  <a:pt x="21599" y="4086"/>
                </a:lnTo>
                <a:cubicBezTo>
                  <a:pt x="21599" y="2901"/>
                  <a:pt x="21597" y="2311"/>
                  <a:pt x="21388" y="1682"/>
                </a:cubicBezTo>
                <a:cubicBezTo>
                  <a:pt x="21125" y="994"/>
                  <a:pt x="20556" y="449"/>
                  <a:pt x="19834" y="198"/>
                </a:cubicBezTo>
                <a:cubicBezTo>
                  <a:pt x="19173" y="-1"/>
                  <a:pt x="18551" y="0"/>
                  <a:pt x="17327" y="0"/>
                </a:cubicBezTo>
                <a:lnTo>
                  <a:pt x="4289" y="0"/>
                </a:lnTo>
                <a:lnTo>
                  <a:pt x="4272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/>
          <p:nvPr/>
        </p:nvSpPr>
        <p:spPr>
          <a:xfrm>
            <a:off x="-3316" y="-88075"/>
            <a:ext cx="5344883" cy="99297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7" name="Google Shape;187;p27"/>
          <p:cNvSpPr/>
          <p:nvPr/>
        </p:nvSpPr>
        <p:spPr>
          <a:xfrm rot="-5395979">
            <a:off x="4472857" y="-1382342"/>
            <a:ext cx="4059366" cy="11128246"/>
          </a:xfrm>
          <a:prstGeom prst="rect">
            <a:avLst/>
          </a:prstGeom>
          <a:solidFill>
            <a:srgbClr val="FDFB6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8" name="Google Shape;188;p27"/>
          <p:cNvSpPr/>
          <p:nvPr/>
        </p:nvSpPr>
        <p:spPr>
          <a:xfrm>
            <a:off x="5559496" y="2756037"/>
            <a:ext cx="10522200" cy="35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Baloo Chettan"/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Thank You!</a:t>
            </a:r>
            <a:endParaRPr/>
          </a:p>
        </p:txBody>
      </p:sp>
      <p:sp>
        <p:nvSpPr>
          <p:cNvPr id="189" name="Google Shape;189;p27"/>
          <p:cNvSpPr/>
          <p:nvPr/>
        </p:nvSpPr>
        <p:spPr>
          <a:xfrm>
            <a:off x="5755745" y="5082488"/>
            <a:ext cx="5507271" cy="249751"/>
          </a:xfrm>
          <a:prstGeom prst="roundRect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0" name="Google Shape;190;p27"/>
          <p:cNvSpPr/>
          <p:nvPr/>
        </p:nvSpPr>
        <p:spPr>
          <a:xfrm>
            <a:off x="6755363" y="6503870"/>
            <a:ext cx="4538677" cy="2130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Baloo Chettan"/>
              <a:buNone/>
            </a:pPr>
            <a:r>
              <a:rPr b="0" i="0" lang="en-US" sz="1450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marishajohnson@electrolytepatch.com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Baloo Chettan"/>
              <a:buNone/>
            </a:pPr>
            <a:r>
              <a:rPr b="0" i="0" lang="en-US" sz="1450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729-501-3956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Baloo Chettan"/>
              <a:buNone/>
            </a:pPr>
            <a:r>
              <a:rPr b="0" i="0" lang="en-US" sz="1450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www.theelectrolytepatch.com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Baloo Chettan"/>
              <a:buNone/>
            </a:pPr>
            <a:r>
              <a:rPr b="0" i="0" lang="en-US" sz="1450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4515 Rafe Ln.,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Baloo Chettan"/>
              <a:buNone/>
            </a:pPr>
            <a:r>
              <a:rPr b="0" i="0" lang="en-US" sz="1450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Los Angeles, CA 10230, USA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6897" y="-2022263"/>
            <a:ext cx="10197794" cy="1529669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/>
          <p:nvPr/>
        </p:nvSpPr>
        <p:spPr>
          <a:xfrm rot="-5395979">
            <a:off x="359779" y="1546326"/>
            <a:ext cx="7898561" cy="6635262"/>
          </a:xfrm>
          <a:prstGeom prst="rect">
            <a:avLst/>
          </a:prstGeom>
          <a:solidFill>
            <a:srgbClr val="FDFB6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1803069" y="1875130"/>
            <a:ext cx="1570038" cy="367708"/>
          </a:xfrm>
          <a:prstGeom prst="roundRect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1720772" y="2902809"/>
            <a:ext cx="5176575" cy="4037279"/>
          </a:xfrm>
          <a:prstGeom prst="roundRect">
            <a:avLst>
              <a:gd fmla="val 4719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" name="Google Shape;73;p15"/>
          <p:cNvSpPr/>
          <p:nvPr/>
        </p:nvSpPr>
        <p:spPr>
          <a:xfrm>
            <a:off x="2043590" y="3309701"/>
            <a:ext cx="4599000" cy="40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79"/>
              <a:buFont typeface="Baloo Chettan"/>
              <a:buNone/>
            </a:pPr>
            <a:r>
              <a:rPr b="0" i="0" lang="en-US" sz="1779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The Song-list Patch is a technological device that resembles a small cuboid patch that stores music files for the user to listen to. </a:t>
            </a:r>
            <a:endParaRPr b="1" i="0" sz="20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Baloo Chettan"/>
              <a:buNone/>
            </a:pPr>
            <a:r>
              <a:t/>
            </a:r>
            <a:endParaRPr b="1" i="0" sz="10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79"/>
              <a:buFont typeface="Baloo Chettan"/>
              <a:buNone/>
            </a:pPr>
            <a:r>
              <a:rPr b="0" i="0" lang="en-US" sz="1779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Aims to be a convenient device for users who love to listen to music wherever &amp; whenever they are.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</p:txBody>
      </p:sp>
      <p:sp>
        <p:nvSpPr>
          <p:cNvPr id="74" name="Google Shape;74;p15"/>
          <p:cNvSpPr/>
          <p:nvPr/>
        </p:nvSpPr>
        <p:spPr>
          <a:xfrm>
            <a:off x="2054174" y="3189348"/>
            <a:ext cx="1400597" cy="642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9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Baloo Chettan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About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07281" y="-866403"/>
            <a:ext cx="17342219" cy="1148640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/>
          <p:nvPr/>
        </p:nvSpPr>
        <p:spPr>
          <a:xfrm>
            <a:off x="2611768" y="5703927"/>
            <a:ext cx="343364" cy="1842297"/>
          </a:xfrm>
          <a:prstGeom prst="roundRect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" name="Google Shape;81;p16"/>
          <p:cNvSpPr/>
          <p:nvPr/>
        </p:nvSpPr>
        <p:spPr>
          <a:xfrm rot="-5400000">
            <a:off x="1210823" y="4042711"/>
            <a:ext cx="3043653" cy="574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Baloo Chettan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The Company</a:t>
            </a:r>
            <a:endParaRPr/>
          </a:p>
        </p:txBody>
      </p:sp>
      <p:sp>
        <p:nvSpPr>
          <p:cNvPr id="82" name="Google Shape;82;p16"/>
          <p:cNvSpPr/>
          <p:nvPr/>
        </p:nvSpPr>
        <p:spPr>
          <a:xfrm>
            <a:off x="6070599" y="-28657"/>
            <a:ext cx="6971376" cy="9425549"/>
          </a:xfrm>
          <a:prstGeom prst="roundRect">
            <a:avLst>
              <a:gd fmla="val 2926" name="adj"/>
            </a:avLst>
          </a:prstGeom>
          <a:solidFill>
            <a:srgbClr val="FDFB65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" name="Google Shape;83;p16"/>
          <p:cNvSpPr/>
          <p:nvPr/>
        </p:nvSpPr>
        <p:spPr>
          <a:xfrm>
            <a:off x="3241509" y="2528797"/>
            <a:ext cx="7113788" cy="5032863"/>
          </a:xfrm>
          <a:prstGeom prst="roundRect">
            <a:avLst>
              <a:gd fmla="val 3785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" name="Google Shape;84;p16"/>
          <p:cNvSpPr/>
          <p:nvPr/>
        </p:nvSpPr>
        <p:spPr>
          <a:xfrm>
            <a:off x="3946607" y="3113673"/>
            <a:ext cx="5703592" cy="403727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MISSION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Our mission is to create a products that provide comfort &amp; convenience to the public.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VISION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Our vision is to become one of the most advanced &amp; gain the lead on cutting edge technology.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PHILOSOPHY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Our organization runs on the belief that both comfort &amp; convenience can be achieved through the advancement of technology.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601502" y="-407109"/>
            <a:ext cx="19894842" cy="1467713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/>
          <p:nvPr/>
        </p:nvSpPr>
        <p:spPr>
          <a:xfrm>
            <a:off x="1915781" y="-336810"/>
            <a:ext cx="9765243" cy="5032864"/>
          </a:xfrm>
          <a:prstGeom prst="roundRect">
            <a:avLst>
              <a:gd fmla="val 4053" name="adj"/>
            </a:avLst>
          </a:prstGeom>
          <a:solidFill>
            <a:srgbClr val="FDFB65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91;p17"/>
          <p:cNvSpPr/>
          <p:nvPr/>
        </p:nvSpPr>
        <p:spPr>
          <a:xfrm>
            <a:off x="2745680" y="2957091"/>
            <a:ext cx="8105446" cy="5742410"/>
          </a:xfrm>
          <a:prstGeom prst="roundRect">
            <a:avLst>
              <a:gd fmla="val 3317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" name="Google Shape;92;p17"/>
          <p:cNvSpPr/>
          <p:nvPr/>
        </p:nvSpPr>
        <p:spPr>
          <a:xfrm>
            <a:off x="3327490" y="6642827"/>
            <a:ext cx="5274818" cy="220834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22157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15"/>
              <a:buFont typeface="Baloo Chettan"/>
              <a:buNone/>
            </a:pPr>
            <a:r>
              <a:rPr b="0" i="0" lang="en-US" sz="1715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Type of Industry: </a:t>
            </a:r>
            <a:r>
              <a:rPr b="0" i="0" lang="en-US" sz="1715" u="none" cap="none" strike="noStrike">
                <a:solidFill>
                  <a:srgbClr val="FDFB65"/>
                </a:solidFill>
                <a:latin typeface="Baloo Chettan"/>
                <a:ea typeface="Baloo Chettan"/>
                <a:cs typeface="Baloo Chettan"/>
                <a:sym typeface="Baloo Chettan"/>
              </a:rPr>
              <a:t>Technology</a:t>
            </a:r>
            <a:endParaRPr/>
          </a:p>
          <a:p>
            <a:pPr indent="0" lvl="0" marL="0" marR="0" rtl="0" algn="just">
              <a:lnSpc>
                <a:spcPct val="22157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15"/>
              <a:buFont typeface="Baloo Chettan"/>
              <a:buNone/>
            </a:pPr>
            <a:r>
              <a:rPr b="0" i="0" lang="en-US" sz="1715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Business Structure: </a:t>
            </a:r>
            <a:r>
              <a:rPr b="0" i="0" lang="en-US" sz="1715" u="none" cap="none" strike="noStrike">
                <a:solidFill>
                  <a:srgbClr val="FDFB65"/>
                </a:solidFill>
                <a:latin typeface="Baloo Chettan"/>
                <a:ea typeface="Baloo Chettan"/>
                <a:cs typeface="Baloo Chettan"/>
                <a:sym typeface="Baloo Chettan"/>
              </a:rPr>
              <a:t>Management</a:t>
            </a:r>
            <a:endParaRPr/>
          </a:p>
          <a:p>
            <a:pPr indent="0" lvl="0" marL="0" marR="0" rtl="0" algn="just">
              <a:lnSpc>
                <a:spcPct val="22157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15"/>
              <a:buFont typeface="Baloo Chettan"/>
              <a:buNone/>
            </a:pPr>
            <a:r>
              <a:rPr b="0" i="0" lang="en-US" sz="1715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Ownership: </a:t>
            </a:r>
            <a:r>
              <a:rPr b="0" i="0" lang="en-US" sz="1715" u="none" cap="none" strike="noStrike">
                <a:solidFill>
                  <a:srgbClr val="FDFB65"/>
                </a:solidFill>
                <a:latin typeface="Baloo Chettan"/>
                <a:ea typeface="Baloo Chettan"/>
                <a:cs typeface="Baloo Chettan"/>
                <a:sym typeface="Baloo Chettan"/>
              </a:rPr>
              <a:t>President, Brian Willingham</a:t>
            </a:r>
            <a:endParaRPr/>
          </a:p>
          <a:p>
            <a:pPr indent="0" lvl="0" marL="0" marR="0" rtl="0" algn="just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FDFB6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FDFB6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rgbClr val="FDFB6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17"/>
          <p:cNvSpPr/>
          <p:nvPr/>
        </p:nvSpPr>
        <p:spPr>
          <a:xfrm rot="-5400000">
            <a:off x="3576968" y="1453660"/>
            <a:ext cx="343364" cy="1842297"/>
          </a:xfrm>
          <a:prstGeom prst="roundRect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" name="Google Shape;94;p17"/>
          <p:cNvSpPr/>
          <p:nvPr/>
        </p:nvSpPr>
        <p:spPr>
          <a:xfrm>
            <a:off x="3327490" y="3786515"/>
            <a:ext cx="3784486" cy="1616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Baloo Chettan"/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ORGANIZATIONAL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Baloo Chettan"/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STRUCTURE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1342264" y="4916162"/>
            <a:ext cx="10320272" cy="3906201"/>
          </a:xfrm>
          <a:prstGeom prst="roundRect">
            <a:avLst>
              <a:gd fmla="val 5222" name="adj"/>
            </a:avLst>
          </a:prstGeom>
          <a:solidFill>
            <a:srgbClr val="FDFB65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" name="Google Shape;100;p18"/>
          <p:cNvSpPr/>
          <p:nvPr/>
        </p:nvSpPr>
        <p:spPr>
          <a:xfrm>
            <a:off x="959379" y="987578"/>
            <a:ext cx="11086042" cy="4216425"/>
          </a:xfrm>
          <a:prstGeom prst="roundRect">
            <a:avLst>
              <a:gd fmla="val 4518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Google Shape;101;p18"/>
          <p:cNvSpPr/>
          <p:nvPr/>
        </p:nvSpPr>
        <p:spPr>
          <a:xfrm>
            <a:off x="2961353" y="6654799"/>
            <a:ext cx="2647968" cy="180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6"/>
              <a:buFont typeface="Baloo Chettan"/>
              <a:buNone/>
            </a:pPr>
            <a:r>
              <a:rPr b="0" i="0" lang="en-US" sz="2166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AImee M. Gregson</a:t>
            </a:r>
            <a:br>
              <a:rPr b="0" i="0" lang="en-US" sz="2166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</a:br>
            <a:r>
              <a:rPr b="0" i="0" lang="en-US" sz="1653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General Manager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3"/>
              <a:buFont typeface="Baloo Chettan"/>
              <a:buNone/>
            </a:pPr>
            <a:r>
              <a:t/>
            </a:r>
            <a:endParaRPr b="1" i="0" sz="1653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3"/>
              <a:buFont typeface="Open Sans"/>
              <a:buNone/>
            </a:pPr>
            <a:r>
              <a:t/>
            </a:r>
            <a:endParaRPr b="1" i="0" sz="1653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3"/>
              <a:buFont typeface="Open Sans"/>
              <a:buNone/>
            </a:pPr>
            <a:r>
              <a:t/>
            </a:r>
            <a:endParaRPr b="1" i="0" sz="1653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3"/>
              <a:buFont typeface="Open Sans"/>
              <a:buNone/>
            </a:pPr>
            <a:r>
              <a:t/>
            </a:r>
            <a:endParaRPr b="1" i="0" sz="1653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" name="Google Shape;102;p18"/>
          <p:cNvSpPr/>
          <p:nvPr/>
        </p:nvSpPr>
        <p:spPr>
          <a:xfrm rot="-5400000">
            <a:off x="6548892" y="4136965"/>
            <a:ext cx="149755" cy="7605171"/>
          </a:xfrm>
          <a:prstGeom prst="roundRect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" name="Google Shape;103;p18"/>
          <p:cNvSpPr/>
          <p:nvPr/>
        </p:nvSpPr>
        <p:spPr>
          <a:xfrm>
            <a:off x="7700046" y="6654799"/>
            <a:ext cx="2647968" cy="1803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6"/>
              <a:buFont typeface="Baloo Chettan"/>
              <a:buNone/>
            </a:pPr>
            <a:r>
              <a:rPr b="0" i="0" lang="en-US" sz="2166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Wayne B. Fernandez</a:t>
            </a:r>
            <a:br>
              <a:rPr b="0" i="0" lang="en-US" sz="1177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</a:br>
            <a:r>
              <a:rPr b="0" i="0" lang="en-US" sz="1653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Production Manager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3"/>
              <a:buFont typeface="Baloo Chettan"/>
              <a:buNone/>
            </a:pPr>
            <a:r>
              <a:t/>
            </a:r>
            <a:endParaRPr b="1" i="0" sz="1653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3"/>
              <a:buFont typeface="Open Sans"/>
              <a:buNone/>
            </a:pPr>
            <a:r>
              <a:t/>
            </a:r>
            <a:endParaRPr b="1" i="0" sz="1653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3"/>
              <a:buFont typeface="Open Sans"/>
              <a:buNone/>
            </a:pPr>
            <a:r>
              <a:t/>
            </a:r>
            <a:endParaRPr b="1" i="0" sz="1653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3"/>
              <a:buFont typeface="Open Sans"/>
              <a:buNone/>
            </a:pPr>
            <a:r>
              <a:t/>
            </a:r>
            <a:endParaRPr b="1" i="0" sz="1653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18"/>
          <p:cNvSpPr/>
          <p:nvPr/>
        </p:nvSpPr>
        <p:spPr>
          <a:xfrm>
            <a:off x="4889557" y="1769956"/>
            <a:ext cx="3784486" cy="1616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Baloo Chettan"/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MANAGEMENT TEAM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Baloo Chettan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 b="906" l="21557" r="21561" t="13774"/>
          <a:stretch/>
        </p:blipFill>
        <p:spPr>
          <a:xfrm>
            <a:off x="2611372" y="3202907"/>
            <a:ext cx="3347930" cy="3347786"/>
          </a:xfrm>
          <a:custGeom>
            <a:rect b="b" l="l" r="r" t="t"/>
            <a:pathLst>
              <a:path extrusionOk="0" h="20595" w="19679">
                <a:moveTo>
                  <a:pt x="9840" y="0"/>
                </a:moveTo>
                <a:cubicBezTo>
                  <a:pt x="7322" y="0"/>
                  <a:pt x="4803" y="1004"/>
                  <a:pt x="2881" y="3015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5"/>
                </a:cubicBezTo>
                <a:cubicBezTo>
                  <a:pt x="14875" y="1004"/>
                  <a:pt x="12358" y="0"/>
                  <a:pt x="984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 rotWithShape="1">
          <a:blip r:embed="rId4">
            <a:alphaModFix/>
          </a:blip>
          <a:srcRect b="43680" l="52324" r="30344" t="30326"/>
          <a:stretch/>
        </p:blipFill>
        <p:spPr>
          <a:xfrm>
            <a:off x="7350065" y="3202907"/>
            <a:ext cx="3347930" cy="3347786"/>
          </a:xfrm>
          <a:custGeom>
            <a:rect b="b" l="l" r="r" t="t"/>
            <a:pathLst>
              <a:path extrusionOk="0" h="20595" w="19679">
                <a:moveTo>
                  <a:pt x="9840" y="0"/>
                </a:moveTo>
                <a:cubicBezTo>
                  <a:pt x="7322" y="0"/>
                  <a:pt x="4803" y="1004"/>
                  <a:pt x="2881" y="3015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5"/>
                </a:cubicBezTo>
                <a:cubicBezTo>
                  <a:pt x="14875" y="1004"/>
                  <a:pt x="12358" y="0"/>
                  <a:pt x="9840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1651000" y="-11724"/>
            <a:ext cx="6971375" cy="8863773"/>
          </a:xfrm>
          <a:prstGeom prst="roundRect">
            <a:avLst>
              <a:gd fmla="val 2926" name="adj"/>
            </a:avLst>
          </a:prstGeom>
          <a:solidFill>
            <a:srgbClr val="FDFB65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" name="Google Shape;112;p19"/>
          <p:cNvSpPr/>
          <p:nvPr/>
        </p:nvSpPr>
        <p:spPr>
          <a:xfrm>
            <a:off x="2687968" y="2706727"/>
            <a:ext cx="343364" cy="1740366"/>
          </a:xfrm>
          <a:prstGeom prst="roundRect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19"/>
          <p:cNvSpPr/>
          <p:nvPr/>
        </p:nvSpPr>
        <p:spPr>
          <a:xfrm>
            <a:off x="3320917" y="2630397"/>
            <a:ext cx="7295259" cy="5032863"/>
          </a:xfrm>
          <a:prstGeom prst="roundRect">
            <a:avLst>
              <a:gd fmla="val 3785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p19"/>
          <p:cNvSpPr/>
          <p:nvPr/>
        </p:nvSpPr>
        <p:spPr>
          <a:xfrm>
            <a:off x="3843518" y="5626048"/>
            <a:ext cx="6326257" cy="2370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1600"/>
              <a:buFont typeface="Baloo Chettan"/>
              <a:buNone/>
            </a:pPr>
            <a:r>
              <a:rPr b="0" i="0" lang="en-US" sz="1600" u="none" cap="none" strike="noStrike">
                <a:solidFill>
                  <a:srgbClr val="FDFB65"/>
                </a:solidFill>
                <a:latin typeface="Baloo Chettan"/>
                <a:ea typeface="Baloo Chettan"/>
                <a:cs typeface="Baloo Chettan"/>
                <a:sym typeface="Baloo Chettan"/>
              </a:rPr>
              <a:t>UPCOMING PRODUCTS</a:t>
            </a:r>
            <a:endParaRPr/>
          </a:p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The Song-list Patch is the first of many upcoming advanced tech products. </a:t>
            </a:r>
            <a:endParaRPr/>
          </a:p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Some of them include:</a:t>
            </a:r>
            <a:endParaRPr/>
          </a:p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1600"/>
              <a:buFont typeface="Baloo Chettan"/>
              <a:buNone/>
            </a:pPr>
            <a:r>
              <a:rPr b="0" i="0" lang="en-US" sz="1600" u="none" cap="none" strike="noStrike">
                <a:solidFill>
                  <a:srgbClr val="FDFB65"/>
                </a:solidFill>
                <a:latin typeface="Baloo Chettan"/>
                <a:ea typeface="Baloo Chettan"/>
                <a:cs typeface="Baloo Chettan"/>
                <a:sym typeface="Baloo Chettan"/>
              </a:rPr>
              <a:t>Holo Communicator</a:t>
            </a:r>
            <a:endParaRPr/>
          </a:p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1600"/>
              <a:buFont typeface="Baloo Chettan"/>
              <a:buNone/>
            </a:pPr>
            <a:r>
              <a:rPr b="0" i="0" lang="en-US" sz="1600" u="none" cap="none" strike="noStrike">
                <a:solidFill>
                  <a:srgbClr val="FDFB65"/>
                </a:solidFill>
                <a:latin typeface="Baloo Chettan"/>
                <a:ea typeface="Baloo Chettan"/>
                <a:cs typeface="Baloo Chettan"/>
                <a:sym typeface="Baloo Chettan"/>
              </a:rPr>
              <a:t>Glass pane Phone</a:t>
            </a:r>
            <a:endParaRPr/>
          </a:p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1600"/>
              <a:buFont typeface="Baloo Chettan"/>
              <a:buNone/>
            </a:pPr>
            <a:r>
              <a:rPr b="0" i="0" lang="en-US" sz="1600" u="none" cap="none" strike="noStrike">
                <a:solidFill>
                  <a:srgbClr val="FDFB65"/>
                </a:solidFill>
                <a:latin typeface="Baloo Chettan"/>
                <a:ea typeface="Baloo Chettan"/>
                <a:cs typeface="Baloo Chettan"/>
                <a:sym typeface="Baloo Chettan"/>
              </a:rPr>
              <a:t>Smart Glove</a:t>
            </a:r>
            <a:endParaRPr/>
          </a:p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Baloo Chettan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  <a:p>
            <a:pPr indent="0" lvl="0" marL="0" marR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aloo Chettan"/>
              <a:ea typeface="Baloo Chettan"/>
              <a:cs typeface="Baloo Chettan"/>
              <a:sym typeface="Baloo Chettan"/>
            </a:endParaRPr>
          </a:p>
        </p:txBody>
      </p:sp>
      <p:sp>
        <p:nvSpPr>
          <p:cNvPr id="115" name="Google Shape;115;p19"/>
          <p:cNvSpPr/>
          <p:nvPr/>
        </p:nvSpPr>
        <p:spPr>
          <a:xfrm rot="-5400000">
            <a:off x="1299723" y="5841518"/>
            <a:ext cx="3043653" cy="574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Baloo Chettan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Offers &amp; Services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1413536" y="-48943"/>
            <a:ext cx="10177728" cy="4392902"/>
          </a:xfrm>
          <a:prstGeom prst="roundRect">
            <a:avLst>
              <a:gd fmla="val 4643" name="adj"/>
            </a:avLst>
          </a:prstGeom>
          <a:solidFill>
            <a:srgbClr val="FDFB65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" name="Google Shape;121;p20"/>
          <p:cNvSpPr/>
          <p:nvPr/>
        </p:nvSpPr>
        <p:spPr>
          <a:xfrm>
            <a:off x="3720736" y="2889358"/>
            <a:ext cx="7463897" cy="5742409"/>
          </a:xfrm>
          <a:prstGeom prst="roundRect">
            <a:avLst>
              <a:gd fmla="val 3317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" name="Google Shape;122;p20"/>
          <p:cNvSpPr/>
          <p:nvPr/>
        </p:nvSpPr>
        <p:spPr>
          <a:xfrm>
            <a:off x="4255615" y="4008789"/>
            <a:ext cx="6394138" cy="350354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3500"/>
              <a:buFont typeface="Baloo Chettan"/>
              <a:buNone/>
            </a:pPr>
            <a:r>
              <a:rPr b="0" i="0" lang="en-US" sz="3500" u="none" cap="none" strike="noStrike">
                <a:solidFill>
                  <a:srgbClr val="FDFB65"/>
                </a:solidFill>
                <a:latin typeface="Baloo Chettan"/>
                <a:ea typeface="Baloo Chettan"/>
                <a:cs typeface="Baloo Chettan"/>
                <a:sym typeface="Baloo Chettan"/>
              </a:rPr>
              <a:t>MARKETING PLAN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Baloo Chettan"/>
              <a:buNone/>
            </a:pPr>
            <a:r>
              <a:t/>
            </a:r>
            <a:endParaRPr b="1" i="0" sz="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Baloo Chettan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Our marketing strategy emphasizes the combination of traditional &amp; millennial style of promoting the product.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1900"/>
              <a:buFont typeface="Baloo Chettan"/>
              <a:buNone/>
            </a:pPr>
            <a:r>
              <a:t/>
            </a:r>
            <a:endParaRPr b="1" i="0" sz="19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1900"/>
              <a:buFont typeface="Baloo Chettan"/>
              <a:buNone/>
            </a:pPr>
            <a:r>
              <a:rPr b="0" i="0" lang="en-US" sz="1900" u="none" cap="none" strike="noStrike">
                <a:solidFill>
                  <a:srgbClr val="FDFB65"/>
                </a:solidFill>
                <a:latin typeface="Baloo Chettan"/>
                <a:ea typeface="Baloo Chettan"/>
                <a:cs typeface="Baloo Chettan"/>
                <a:sym typeface="Baloo Chettan"/>
              </a:rPr>
              <a:t>Televised Commercials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1900"/>
              <a:buFont typeface="Baloo Chettan"/>
              <a:buNone/>
            </a:pPr>
            <a:r>
              <a:rPr b="0" i="0" lang="en-US" sz="1900" u="none" cap="none" strike="noStrike">
                <a:solidFill>
                  <a:srgbClr val="FDFB65"/>
                </a:solidFill>
                <a:latin typeface="Baloo Chettan"/>
                <a:ea typeface="Baloo Chettan"/>
                <a:cs typeface="Baloo Chettan"/>
                <a:sym typeface="Baloo Chettan"/>
              </a:rPr>
              <a:t>Social Media Advertisements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1900"/>
              <a:buFont typeface="Baloo Chettan"/>
              <a:buNone/>
            </a:pPr>
            <a:r>
              <a:rPr b="0" i="0" lang="en-US" sz="1900" u="none" cap="none" strike="noStrike">
                <a:solidFill>
                  <a:srgbClr val="FDFB65"/>
                </a:solidFill>
                <a:latin typeface="Baloo Chettan"/>
                <a:ea typeface="Baloo Chettan"/>
                <a:cs typeface="Baloo Chettan"/>
                <a:sym typeface="Baloo Chettan"/>
              </a:rPr>
              <a:t>Online Scientific Articles</a:t>
            </a:r>
            <a:endParaRPr/>
          </a:p>
        </p:txBody>
      </p:sp>
      <p:sp>
        <p:nvSpPr>
          <p:cNvPr id="123" name="Google Shape;123;p20"/>
          <p:cNvSpPr/>
          <p:nvPr/>
        </p:nvSpPr>
        <p:spPr>
          <a:xfrm rot="-5400000">
            <a:off x="2324166" y="3686321"/>
            <a:ext cx="343364" cy="1910560"/>
          </a:xfrm>
          <a:prstGeom prst="roundRect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" name="Google Shape;124;p20"/>
          <p:cNvSpPr/>
          <p:nvPr/>
        </p:nvSpPr>
        <p:spPr>
          <a:xfrm>
            <a:off x="1549126" y="3543513"/>
            <a:ext cx="3784486" cy="1095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Baloo Chettan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 Execution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/>
          <p:nvPr/>
        </p:nvSpPr>
        <p:spPr>
          <a:xfrm>
            <a:off x="1413536" y="-48943"/>
            <a:ext cx="10177728" cy="4392902"/>
          </a:xfrm>
          <a:prstGeom prst="roundRect">
            <a:avLst>
              <a:gd fmla="val 4643" name="adj"/>
            </a:avLst>
          </a:prstGeom>
          <a:solidFill>
            <a:srgbClr val="FDFB65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" name="Google Shape;130;p21"/>
          <p:cNvSpPr/>
          <p:nvPr/>
        </p:nvSpPr>
        <p:spPr>
          <a:xfrm>
            <a:off x="3720736" y="2889358"/>
            <a:ext cx="7463897" cy="5742409"/>
          </a:xfrm>
          <a:prstGeom prst="roundRect">
            <a:avLst>
              <a:gd fmla="val 3317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p21"/>
          <p:cNvSpPr/>
          <p:nvPr/>
        </p:nvSpPr>
        <p:spPr>
          <a:xfrm>
            <a:off x="4306416" y="3985241"/>
            <a:ext cx="6292537" cy="3550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3500"/>
              <a:buFont typeface="Baloo Chettan"/>
              <a:buNone/>
            </a:pPr>
            <a:r>
              <a:rPr b="0" i="0" lang="en-US" sz="3500" u="none" cap="none" strike="noStrike">
                <a:solidFill>
                  <a:srgbClr val="FDFB65"/>
                </a:solidFill>
                <a:latin typeface="Baloo Chettan"/>
                <a:ea typeface="Baloo Chettan"/>
                <a:cs typeface="Baloo Chettan"/>
                <a:sym typeface="Baloo Chettan"/>
              </a:rPr>
              <a:t>MARKET RESEARCH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Baloo Chettan"/>
              <a:buNone/>
            </a:pPr>
            <a:r>
              <a:t/>
            </a:r>
            <a:endParaRPr b="1" i="0" sz="5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Baloo Chettan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With the evolution of how information is disseminated, changing to new ways of promoting events became a substantial challenge for companies.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Baloo Chettan"/>
              <a:buNone/>
            </a:pPr>
            <a:r>
              <a:t/>
            </a:r>
            <a:endParaRPr b="1" i="0" sz="19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Baloo Chettan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With the emergence of social media &amp; internet, 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Baloo Chettan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online advertisement has become prevalent.</a:t>
            </a:r>
            <a:endParaRPr/>
          </a:p>
        </p:txBody>
      </p:sp>
      <p:sp>
        <p:nvSpPr>
          <p:cNvPr id="132" name="Google Shape;132;p21"/>
          <p:cNvSpPr/>
          <p:nvPr/>
        </p:nvSpPr>
        <p:spPr>
          <a:xfrm rot="-5400000">
            <a:off x="2324166" y="3686321"/>
            <a:ext cx="343364" cy="1910560"/>
          </a:xfrm>
          <a:prstGeom prst="roundRect">
            <a:avLst>
              <a:gd fmla="val 50000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" name="Google Shape;133;p21"/>
          <p:cNvSpPr/>
          <p:nvPr/>
        </p:nvSpPr>
        <p:spPr>
          <a:xfrm>
            <a:off x="1549126" y="3561442"/>
            <a:ext cx="3784486" cy="1095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Baloo Chettan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Baloo Chettan"/>
                <a:ea typeface="Baloo Chettan"/>
                <a:cs typeface="Baloo Chettan"/>
                <a:sym typeface="Baloo Chettan"/>
              </a:rPr>
              <a:t> Execution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2"/>
          <p:cNvPicPr preferRelativeResize="0"/>
          <p:nvPr/>
        </p:nvPicPr>
        <p:blipFill rotWithShape="1">
          <a:blip r:embed="rId3">
            <a:alphaModFix/>
          </a:blip>
          <a:srcRect b="11334" l="37711" r="17881" t="787"/>
          <a:stretch/>
        </p:blipFill>
        <p:spPr>
          <a:xfrm>
            <a:off x="6206066" y="1067395"/>
            <a:ext cx="5774929" cy="7618810"/>
          </a:xfrm>
          <a:custGeom>
            <a:rect b="b" l="l" r="r" t="t"/>
            <a:pathLst>
              <a:path extrusionOk="0" h="21600" w="21600">
                <a:moveTo>
                  <a:pt x="1090" y="0"/>
                </a:moveTo>
                <a:cubicBezTo>
                  <a:pt x="776" y="0"/>
                  <a:pt x="617" y="0"/>
                  <a:pt x="450" y="41"/>
                </a:cubicBezTo>
                <a:cubicBezTo>
                  <a:pt x="265" y="91"/>
                  <a:pt x="121" y="201"/>
                  <a:pt x="53" y="341"/>
                </a:cubicBezTo>
                <a:cubicBezTo>
                  <a:pt x="0" y="469"/>
                  <a:pt x="0" y="589"/>
                  <a:pt x="0" y="826"/>
                </a:cubicBezTo>
                <a:lnTo>
                  <a:pt x="0" y="20771"/>
                </a:lnTo>
                <a:cubicBezTo>
                  <a:pt x="0" y="21011"/>
                  <a:pt x="0" y="21131"/>
                  <a:pt x="53" y="21259"/>
                </a:cubicBezTo>
                <a:cubicBezTo>
                  <a:pt x="121" y="21399"/>
                  <a:pt x="265" y="21509"/>
                  <a:pt x="450" y="21559"/>
                </a:cubicBezTo>
                <a:cubicBezTo>
                  <a:pt x="618" y="21600"/>
                  <a:pt x="777" y="21600"/>
                  <a:pt x="1090" y="21600"/>
                </a:cubicBezTo>
                <a:lnTo>
                  <a:pt x="20506" y="21600"/>
                </a:lnTo>
                <a:cubicBezTo>
                  <a:pt x="20823" y="21600"/>
                  <a:pt x="20982" y="21600"/>
                  <a:pt x="21150" y="21559"/>
                </a:cubicBezTo>
                <a:cubicBezTo>
                  <a:pt x="21335" y="21509"/>
                  <a:pt x="21479" y="21399"/>
                  <a:pt x="21547" y="21259"/>
                </a:cubicBezTo>
                <a:cubicBezTo>
                  <a:pt x="21600" y="21131"/>
                  <a:pt x="21600" y="21011"/>
                  <a:pt x="21600" y="20774"/>
                </a:cubicBezTo>
                <a:lnTo>
                  <a:pt x="21600" y="829"/>
                </a:lnTo>
                <a:cubicBezTo>
                  <a:pt x="21600" y="589"/>
                  <a:pt x="21600" y="469"/>
                  <a:pt x="21547" y="341"/>
                </a:cubicBezTo>
                <a:cubicBezTo>
                  <a:pt x="21479" y="201"/>
                  <a:pt x="21335" y="91"/>
                  <a:pt x="21150" y="41"/>
                </a:cubicBezTo>
                <a:cubicBezTo>
                  <a:pt x="20982" y="0"/>
                  <a:pt x="20824" y="0"/>
                  <a:pt x="20512" y="0"/>
                </a:cubicBezTo>
                <a:lnTo>
                  <a:pt x="1094" y="0"/>
                </a:lnTo>
                <a:lnTo>
                  <a:pt x="109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9" name="Google Shape;139;p22"/>
          <p:cNvSpPr/>
          <p:nvPr/>
        </p:nvSpPr>
        <p:spPr>
          <a:xfrm>
            <a:off x="-7002331" y="938083"/>
            <a:ext cx="10286869" cy="4392902"/>
          </a:xfrm>
          <a:prstGeom prst="roundRect">
            <a:avLst>
              <a:gd fmla="val 4643" name="adj"/>
            </a:avLst>
          </a:prstGeom>
          <a:solidFill>
            <a:srgbClr val="FDFB65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" name="Google Shape;140;p22"/>
          <p:cNvSpPr/>
          <p:nvPr/>
        </p:nvSpPr>
        <p:spPr>
          <a:xfrm>
            <a:off x="2450736" y="1839491"/>
            <a:ext cx="4690667" cy="5456913"/>
          </a:xfrm>
          <a:prstGeom prst="roundRect">
            <a:avLst>
              <a:gd fmla="val 4061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22"/>
          <p:cNvSpPr/>
          <p:nvPr/>
        </p:nvSpPr>
        <p:spPr>
          <a:xfrm>
            <a:off x="3931633" y="2057814"/>
            <a:ext cx="5141400" cy="51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1700"/>
              <a:buFont typeface="Baloo Chettan"/>
              <a:buNone/>
            </a:pPr>
            <a:r>
              <a:t/>
            </a:r>
            <a:endParaRPr b="1" i="0" sz="17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1700"/>
              <a:buFont typeface="Baloo Chettan"/>
              <a:buNone/>
            </a:pPr>
            <a:r>
              <a:rPr b="0" i="0" lang="en-US" sz="1700" u="none" cap="none" strike="noStrike">
                <a:solidFill>
                  <a:srgbClr val="FDFB65"/>
                </a:solidFill>
                <a:latin typeface="Baloo Chettan"/>
                <a:ea typeface="Baloo Chettan"/>
                <a:cs typeface="Baloo Chettan"/>
                <a:sym typeface="Baloo Chettan"/>
              </a:rPr>
              <a:t>JANUARY 2041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Baloo Chettan"/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Mass Production of 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Baloo Chettan"/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the Song-list Patch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1700"/>
              <a:buFont typeface="Baloo Chettan"/>
              <a:buNone/>
            </a:pPr>
            <a:r>
              <a:t/>
            </a:r>
            <a:endParaRPr b="1" i="0" sz="17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1700"/>
              <a:buFont typeface="Baloo Chettan"/>
              <a:buNone/>
            </a:pPr>
            <a:r>
              <a:rPr b="0" i="0" lang="en-US" sz="1700" u="none" cap="none" strike="noStrike">
                <a:solidFill>
                  <a:srgbClr val="FDFB65"/>
                </a:solidFill>
                <a:latin typeface="Baloo Chettan"/>
                <a:ea typeface="Baloo Chettan"/>
                <a:cs typeface="Baloo Chettan"/>
                <a:sym typeface="Baloo Chettan"/>
              </a:rPr>
              <a:t>FEBRUARY 2041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Baloo Chettan"/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Screening &amp; Checking 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Baloo Chettan"/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of the Products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1700"/>
              <a:buFont typeface="Baloo Chettan"/>
              <a:buNone/>
            </a:pPr>
            <a:r>
              <a:t/>
            </a:r>
            <a:endParaRPr b="1" i="0" sz="17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1700"/>
              <a:buFont typeface="Baloo Chettan"/>
              <a:buNone/>
            </a:pPr>
            <a:r>
              <a:rPr b="0" i="0" lang="en-US" sz="1700" u="none" cap="none" strike="noStrike">
                <a:solidFill>
                  <a:srgbClr val="FDFB65"/>
                </a:solidFill>
                <a:latin typeface="Baloo Chettan"/>
                <a:ea typeface="Baloo Chettan"/>
                <a:cs typeface="Baloo Chettan"/>
                <a:sym typeface="Baloo Chettan"/>
              </a:rPr>
              <a:t>APRIL 2041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Baloo Chettan"/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Advertisements &amp; Press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1700"/>
              <a:buFont typeface="Baloo Chettan"/>
              <a:buNone/>
            </a:pPr>
            <a:r>
              <a:t/>
            </a:r>
            <a:endParaRPr b="1" i="0" sz="17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1700"/>
              <a:buFont typeface="Baloo Chettan"/>
              <a:buNone/>
            </a:pPr>
            <a:r>
              <a:rPr b="0" i="0" lang="en-US" sz="1700" u="none" cap="none" strike="noStrike">
                <a:solidFill>
                  <a:srgbClr val="FDFB65"/>
                </a:solidFill>
                <a:latin typeface="Baloo Chettan"/>
                <a:ea typeface="Baloo Chettan"/>
                <a:cs typeface="Baloo Chettan"/>
                <a:sym typeface="Baloo Chettan"/>
              </a:rPr>
              <a:t>JUNE 2041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Baloo Chettan"/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Baloo Chettan"/>
                <a:ea typeface="Baloo Chettan"/>
                <a:cs typeface="Baloo Chettan"/>
                <a:sym typeface="Baloo Chettan"/>
              </a:rPr>
              <a:t>Launching the Products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1700"/>
              <a:buFont typeface="Baloo Chettan"/>
              <a:buNone/>
            </a:pPr>
            <a:r>
              <a:t/>
            </a:r>
            <a:endParaRPr b="1" i="0" sz="17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22"/>
          <p:cNvSpPr/>
          <p:nvPr/>
        </p:nvSpPr>
        <p:spPr>
          <a:xfrm rot="-5400000">
            <a:off x="1107209" y="3969354"/>
            <a:ext cx="3784486" cy="1197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B65"/>
              </a:buClr>
              <a:buSzPts val="3100"/>
              <a:buFont typeface="Baloo Chettan"/>
              <a:buNone/>
            </a:pPr>
            <a:r>
              <a:rPr b="0" i="0" lang="en-US" sz="3100" u="none" cap="none" strike="noStrike">
                <a:solidFill>
                  <a:srgbClr val="FDFB65"/>
                </a:solidFill>
                <a:latin typeface="Baloo Chettan"/>
                <a:ea typeface="Baloo Chettan"/>
                <a:cs typeface="Baloo Chettan"/>
                <a:sym typeface="Baloo Chettan"/>
              </a:rPr>
              <a:t>Production Schedule</a:t>
            </a:r>
            <a:endParaRPr/>
          </a:p>
        </p:txBody>
      </p:sp>
      <p:sp>
        <p:nvSpPr>
          <p:cNvPr id="143" name="Google Shape;143;p22"/>
          <p:cNvSpPr/>
          <p:nvPr/>
        </p:nvSpPr>
        <p:spPr>
          <a:xfrm>
            <a:off x="3469510" y="2516467"/>
            <a:ext cx="175552" cy="4102961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