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9753600" cx="13004800"/>
  <p:notesSz cx="6858000" cy="9144000"/>
  <p:embeddedFontLst>
    <p:embeddedFont>
      <p:font typeface="Montserrat"/>
      <p:regular r:id="rId30"/>
      <p:bold r:id="rId31"/>
      <p:italic r:id="rId32"/>
      <p:boldItalic r:id="rId33"/>
    </p:embeddedFont>
    <p:embeddedFont>
      <p:font typeface="Montserrat Medium"/>
      <p:regular r:id="rId34"/>
      <p:bold r:id="rId35"/>
      <p:italic r:id="rId36"/>
      <p:boldItalic r:id="rId37"/>
    </p:embeddedFont>
    <p:embeddedFont>
      <p:font typeface="Helvetica Neue"/>
      <p:regular r:id="rId38"/>
      <p:bold r:id="rId39"/>
      <p:italic r:id="rId40"/>
      <p:boldItalic r:id="rId41"/>
    </p:embeddedFont>
    <p:embeddedFont>
      <p:font typeface="Montserrat ExtraBold"/>
      <p:bold r:id="rId42"/>
      <p:boldItalic r:id="rId43"/>
    </p:embeddedFont>
    <p:embeddedFont>
      <p:font typeface="Helvetica Neue Light"/>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CB29DBFD-7859-484F-9070-F579224017B8}">
  <a:tblStyle styleId="{CB29DBFD-7859-484F-9070-F579224017B8}" styleName="Table_0">
    <a:wholeTbl>
      <a:tcTxStyle b="off" i="off">
        <a:font>
          <a:latin typeface="Helvetica Neue"/>
          <a:ea typeface="Helvetica Neue"/>
          <a:cs typeface="Helvetica Neue"/>
        </a:font>
        <a:srgbClr val="000000"/>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solidFill>
        </a:fill>
      </a:tcStyle>
    </a:wholeTbl>
    <a:band1H>
      <a:tcTxStyle/>
    </a:band1H>
    <a:band2H>
      <a:tcTxStyle b="off" i="off"/>
      <a:tcStyle>
        <a:fill>
          <a:solidFill>
            <a:srgbClr val="E3E5E8"/>
          </a:solidFill>
        </a:fill>
      </a:tcStyle>
    </a:band2H>
    <a:band1V>
      <a:tcTxStyle/>
    </a:band1V>
    <a:band2V>
      <a:tcTxStyle/>
    </a:band2V>
    <a:lastCol>
      <a:tcTxStyle/>
    </a:lastCol>
    <a:firstCol>
      <a:tcTxStyle b="on" i="off">
        <a:font>
          <a:latin typeface="Helvetica Neue"/>
          <a:ea typeface="Helvetica Neue"/>
          <a:cs typeface="Helvetica Neue"/>
        </a:font>
        <a:srgbClr val="FFFFFF"/>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0076B9"/>
          </a:solidFill>
        </a:fill>
      </a:tcStyle>
    </a:firstCol>
    <a:lastRow>
      <a:tcTxStyle b="off" i="off">
        <a:font>
          <a:latin typeface="Helvetica Neue"/>
          <a:ea typeface="Helvetica Neue"/>
          <a:cs typeface="Helvetica Neue"/>
        </a:font>
        <a:srgbClr val="000000"/>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rgbClr val="3797C6"/>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solidFill>
        </a:fill>
      </a:tcStyle>
    </a:lastRow>
    <a:seCell>
      <a:tcTxStyle/>
    </a:seCell>
    <a:swCell>
      <a:tcTxStyle/>
    </a:swCell>
    <a:firstRow>
      <a:tcTxStyle b="on" i="off">
        <a:font>
          <a:latin typeface="Helvetica Neue"/>
          <a:ea typeface="Helvetica Neue"/>
          <a:cs typeface="Helvetica Neue"/>
        </a:font>
        <a:srgbClr val="FFFFFF"/>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004C7F"/>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HelveticaNeue-italic.fntdata"/><Relationship Id="rId20" Type="http://schemas.openxmlformats.org/officeDocument/2006/relationships/slide" Target="slides/slide15.xml"/><Relationship Id="rId42" Type="http://schemas.openxmlformats.org/officeDocument/2006/relationships/font" Target="fonts/MontserratExtraBold-bold.fntdata"/><Relationship Id="rId41" Type="http://schemas.openxmlformats.org/officeDocument/2006/relationships/font" Target="fonts/HelveticaNeue-boldItalic.fntdata"/><Relationship Id="rId22" Type="http://schemas.openxmlformats.org/officeDocument/2006/relationships/slide" Target="slides/slide17.xml"/><Relationship Id="rId44" Type="http://schemas.openxmlformats.org/officeDocument/2006/relationships/font" Target="fonts/HelveticaNeueLight-regular.fntdata"/><Relationship Id="rId21" Type="http://schemas.openxmlformats.org/officeDocument/2006/relationships/slide" Target="slides/slide16.xml"/><Relationship Id="rId43" Type="http://schemas.openxmlformats.org/officeDocument/2006/relationships/font" Target="fonts/MontserratExtraBold-boldItalic.fntdata"/><Relationship Id="rId24" Type="http://schemas.openxmlformats.org/officeDocument/2006/relationships/slide" Target="slides/slide19.xml"/><Relationship Id="rId46" Type="http://schemas.openxmlformats.org/officeDocument/2006/relationships/font" Target="fonts/HelveticaNeueLight-italic.fntdata"/><Relationship Id="rId23" Type="http://schemas.openxmlformats.org/officeDocument/2006/relationships/slide" Target="slides/slide18.xml"/><Relationship Id="rId45" Type="http://schemas.openxmlformats.org/officeDocument/2006/relationships/font" Target="fonts/HelveticaNeueLight-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font" Target="fonts/HelveticaNeueLight-bold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bold.fntdata"/><Relationship Id="rId30" Type="http://schemas.openxmlformats.org/officeDocument/2006/relationships/font" Target="fonts/Montserrat-regular.fntdata"/><Relationship Id="rId11" Type="http://schemas.openxmlformats.org/officeDocument/2006/relationships/slide" Target="slides/slide6.xml"/><Relationship Id="rId33" Type="http://schemas.openxmlformats.org/officeDocument/2006/relationships/font" Target="fonts/Montserrat-boldItalic.fntdata"/><Relationship Id="rId10" Type="http://schemas.openxmlformats.org/officeDocument/2006/relationships/slide" Target="slides/slide5.xml"/><Relationship Id="rId32" Type="http://schemas.openxmlformats.org/officeDocument/2006/relationships/font" Target="fonts/Montserrat-italic.fntdata"/><Relationship Id="rId13" Type="http://schemas.openxmlformats.org/officeDocument/2006/relationships/slide" Target="slides/slide8.xml"/><Relationship Id="rId35" Type="http://schemas.openxmlformats.org/officeDocument/2006/relationships/font" Target="fonts/MontserratMedium-bold.fntdata"/><Relationship Id="rId12" Type="http://schemas.openxmlformats.org/officeDocument/2006/relationships/slide" Target="slides/slide7.xml"/><Relationship Id="rId34" Type="http://schemas.openxmlformats.org/officeDocument/2006/relationships/font" Target="fonts/MontserratMedium-regular.fntdata"/><Relationship Id="rId15" Type="http://schemas.openxmlformats.org/officeDocument/2006/relationships/slide" Target="slides/slide10.xml"/><Relationship Id="rId37" Type="http://schemas.openxmlformats.org/officeDocument/2006/relationships/font" Target="fonts/MontserratMedium-boldItalic.fntdata"/><Relationship Id="rId14" Type="http://schemas.openxmlformats.org/officeDocument/2006/relationships/slide" Target="slides/slide9.xml"/><Relationship Id="rId36" Type="http://schemas.openxmlformats.org/officeDocument/2006/relationships/font" Target="fonts/MontserratMedium-italic.fntdata"/><Relationship Id="rId17" Type="http://schemas.openxmlformats.org/officeDocument/2006/relationships/slide" Target="slides/slide12.xml"/><Relationship Id="rId39" Type="http://schemas.openxmlformats.org/officeDocument/2006/relationships/font" Target="fonts/HelveticaNeue-bold.fntdata"/><Relationship Id="rId16" Type="http://schemas.openxmlformats.org/officeDocument/2006/relationships/slide" Target="slides/slide11.xml"/><Relationship Id="rId38" Type="http://schemas.openxmlformats.org/officeDocument/2006/relationships/font" Target="fonts/HelveticaNeue-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Google Shape;348;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Google Shape;370;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p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 name="Google Shape;69;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0" name="Shape 420"/>
        <p:cNvGrpSpPr/>
        <p:nvPr/>
      </p:nvGrpSpPr>
      <p:grpSpPr>
        <a:xfrm>
          <a:off x="0" y="0"/>
          <a:ext cx="0" cy="0"/>
          <a:chOff x="0" y="0"/>
          <a:chExt cx="0" cy="0"/>
        </a:xfrm>
      </p:grpSpPr>
      <p:sp>
        <p:nvSpPr>
          <p:cNvPr id="421" name="Google Shape;421;p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2" name="Google Shape;422;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Google Shape;438;p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3" name="Shape 453"/>
        <p:cNvGrpSpPr/>
        <p:nvPr/>
      </p:nvGrpSpPr>
      <p:grpSpPr>
        <a:xfrm>
          <a:off x="0" y="0"/>
          <a:ext cx="0" cy="0"/>
          <a:chOff x="0" y="0"/>
          <a:chExt cx="0" cy="0"/>
        </a:xfrm>
      </p:grpSpPr>
      <p:sp>
        <p:nvSpPr>
          <p:cNvPr id="454" name="Google Shape;454;p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9" name="Shape 489"/>
        <p:cNvGrpSpPr/>
        <p:nvPr/>
      </p:nvGrpSpPr>
      <p:grpSpPr>
        <a:xfrm>
          <a:off x="0" y="0"/>
          <a:ext cx="0" cy="0"/>
          <a:chOff x="0" y="0"/>
          <a:chExt cx="0" cy="0"/>
        </a:xfrm>
      </p:grpSpPr>
      <p:sp>
        <p:nvSpPr>
          <p:cNvPr id="490" name="Google Shape;490;p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5" name="Shape 525"/>
        <p:cNvGrpSpPr/>
        <p:nvPr/>
      </p:nvGrpSpPr>
      <p:grpSpPr>
        <a:xfrm>
          <a:off x="0" y="0"/>
          <a:ext cx="0" cy="0"/>
          <a:chOff x="0" y="0"/>
          <a:chExt cx="0" cy="0"/>
        </a:xfrm>
      </p:grpSpPr>
      <p:sp>
        <p:nvSpPr>
          <p:cNvPr id="526" name="Google Shape;526;p2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9" name="Shape 9"/>
        <p:cNvGrpSpPr/>
        <p:nvPr/>
      </p:nvGrpSpPr>
      <p:grpSpPr>
        <a:xfrm>
          <a:off x="0" y="0"/>
          <a:ext cx="0" cy="0"/>
          <a:chOff x="0" y="0"/>
          <a:chExt cx="0" cy="0"/>
        </a:xfrm>
      </p:grpSpPr>
      <p:sp>
        <p:nvSpPr>
          <p:cNvPr id="10" name="Google Shape;10;p2"/>
          <p:cNvSpPr txBox="1"/>
          <p:nvPr>
            <p:ph type="title"/>
          </p:nvPr>
        </p:nvSpPr>
        <p:spPr>
          <a:xfrm>
            <a:off x="1270000" y="1638300"/>
            <a:ext cx="10464800" cy="33020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270000" y="5041900"/>
            <a:ext cx="10464800" cy="11303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700"/>
              <a:buFont typeface="Helvetica Neue"/>
              <a:buNone/>
              <a:defRPr sz="3700"/>
            </a:lvl1pPr>
            <a:lvl2pPr indent="-228600" lvl="1" marL="914400" algn="ctr">
              <a:lnSpc>
                <a:spcPct val="100000"/>
              </a:lnSpc>
              <a:spcBef>
                <a:spcPts val="0"/>
              </a:spcBef>
              <a:spcAft>
                <a:spcPts val="0"/>
              </a:spcAft>
              <a:buClr>
                <a:srgbClr val="000000"/>
              </a:buClr>
              <a:buSzPts val="3700"/>
              <a:buFont typeface="Helvetica Neue"/>
              <a:buNone/>
              <a:defRPr sz="3700"/>
            </a:lvl2pPr>
            <a:lvl3pPr indent="-228600" lvl="2" marL="1371600" algn="ctr">
              <a:lnSpc>
                <a:spcPct val="100000"/>
              </a:lnSpc>
              <a:spcBef>
                <a:spcPts val="0"/>
              </a:spcBef>
              <a:spcAft>
                <a:spcPts val="0"/>
              </a:spcAft>
              <a:buClr>
                <a:srgbClr val="000000"/>
              </a:buClr>
              <a:buSzPts val="3700"/>
              <a:buFont typeface="Helvetica Neue"/>
              <a:buNone/>
              <a:defRPr sz="3700"/>
            </a:lvl3pPr>
            <a:lvl4pPr indent="-228600" lvl="3" marL="1828800" algn="ctr">
              <a:lnSpc>
                <a:spcPct val="100000"/>
              </a:lnSpc>
              <a:spcBef>
                <a:spcPts val="0"/>
              </a:spcBef>
              <a:spcAft>
                <a:spcPts val="0"/>
              </a:spcAft>
              <a:buClr>
                <a:srgbClr val="000000"/>
              </a:buClr>
              <a:buSzPts val="3700"/>
              <a:buFont typeface="Helvetica Neue"/>
              <a:buNone/>
              <a:defRPr sz="3700"/>
            </a:lvl4pPr>
            <a:lvl5pPr indent="-228600" lvl="4" marL="2286000" algn="ctr">
              <a:lnSpc>
                <a:spcPct val="100000"/>
              </a:lnSpc>
              <a:spcBef>
                <a:spcPts val="0"/>
              </a:spcBef>
              <a:spcAft>
                <a:spcPts val="0"/>
              </a:spcAft>
              <a:buClr>
                <a:srgbClr val="000000"/>
              </a:buClr>
              <a:buSzPts val="3700"/>
              <a:buFont typeface="Helvetica Neue"/>
              <a:buNone/>
              <a:defRPr sz="3700"/>
            </a:lvl5pPr>
            <a:lvl6pPr indent="-394335" lvl="5" marL="2743200" algn="l">
              <a:lnSpc>
                <a:spcPct val="100000"/>
              </a:lnSpc>
              <a:spcBef>
                <a:spcPts val="4200"/>
              </a:spcBef>
              <a:spcAft>
                <a:spcPts val="0"/>
              </a:spcAft>
              <a:buClr>
                <a:srgbClr val="000000"/>
              </a:buClr>
              <a:buSzPts val="2610"/>
              <a:buChar char="•"/>
              <a:defRPr/>
            </a:lvl6pPr>
            <a:lvl7pPr indent="-394335" lvl="6" marL="3200400" algn="l">
              <a:lnSpc>
                <a:spcPct val="100000"/>
              </a:lnSpc>
              <a:spcBef>
                <a:spcPts val="4200"/>
              </a:spcBef>
              <a:spcAft>
                <a:spcPts val="0"/>
              </a:spcAft>
              <a:buClr>
                <a:srgbClr val="000000"/>
              </a:buClr>
              <a:buSzPts val="2610"/>
              <a:buChar char="•"/>
              <a:defRPr/>
            </a:lvl7pPr>
            <a:lvl8pPr indent="-394334" lvl="7" marL="3657600" algn="l">
              <a:lnSpc>
                <a:spcPct val="100000"/>
              </a:lnSpc>
              <a:spcBef>
                <a:spcPts val="4200"/>
              </a:spcBef>
              <a:spcAft>
                <a:spcPts val="0"/>
              </a:spcAft>
              <a:buClr>
                <a:srgbClr val="000000"/>
              </a:buClr>
              <a:buSzPts val="2610"/>
              <a:buChar char="•"/>
              <a:defRPr/>
            </a:lvl8pPr>
            <a:lvl9pPr indent="-394334" lvl="8" marL="4114800" algn="l">
              <a:lnSpc>
                <a:spcPct val="100000"/>
              </a:lnSpc>
              <a:spcBef>
                <a:spcPts val="4200"/>
              </a:spcBef>
              <a:spcAft>
                <a:spcPts val="0"/>
              </a:spcAft>
              <a:buClr>
                <a:srgbClr val="000000"/>
              </a:buClr>
              <a:buSzPts val="2610"/>
              <a:buChar char="•"/>
              <a:defRPr/>
            </a:lvl9pPr>
          </a:lstStyle>
          <a:p/>
        </p:txBody>
      </p:sp>
      <p:sp>
        <p:nvSpPr>
          <p:cNvPr id="12" name="Google Shape;12;p2"/>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b="0" i="0" sz="1600" u="none" cap="none" strike="noStrike">
              <a:solidFill>
                <a:srgbClr val="00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1270000" y="6362700"/>
            <a:ext cx="10464800" cy="461366"/>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2400"/>
              <a:buFont typeface="Helvetica Neue"/>
              <a:buNone/>
              <a:defRPr i="1" sz="2400"/>
            </a:lvl1pPr>
            <a:lvl2pPr indent="-394335" lvl="1" marL="914400" algn="l">
              <a:lnSpc>
                <a:spcPct val="100000"/>
              </a:lnSpc>
              <a:spcBef>
                <a:spcPts val="4200"/>
              </a:spcBef>
              <a:spcAft>
                <a:spcPts val="0"/>
              </a:spcAft>
              <a:buClr>
                <a:srgbClr val="000000"/>
              </a:buClr>
              <a:buSzPts val="2610"/>
              <a:buChar char="•"/>
              <a:defRPr/>
            </a:lvl2pPr>
            <a:lvl3pPr indent="-394335" lvl="2" marL="1371600" algn="l">
              <a:lnSpc>
                <a:spcPct val="100000"/>
              </a:lnSpc>
              <a:spcBef>
                <a:spcPts val="4200"/>
              </a:spcBef>
              <a:spcAft>
                <a:spcPts val="0"/>
              </a:spcAft>
              <a:buClr>
                <a:srgbClr val="000000"/>
              </a:buClr>
              <a:buSzPts val="2610"/>
              <a:buChar char="•"/>
              <a:defRPr/>
            </a:lvl3pPr>
            <a:lvl4pPr indent="-394335" lvl="3" marL="1828800" algn="l">
              <a:lnSpc>
                <a:spcPct val="100000"/>
              </a:lnSpc>
              <a:spcBef>
                <a:spcPts val="4200"/>
              </a:spcBef>
              <a:spcAft>
                <a:spcPts val="0"/>
              </a:spcAft>
              <a:buClr>
                <a:srgbClr val="000000"/>
              </a:buClr>
              <a:buSzPts val="2610"/>
              <a:buChar char="•"/>
              <a:defRPr/>
            </a:lvl4pPr>
            <a:lvl5pPr indent="-394335" lvl="4" marL="2286000" algn="l">
              <a:lnSpc>
                <a:spcPct val="100000"/>
              </a:lnSpc>
              <a:spcBef>
                <a:spcPts val="4200"/>
              </a:spcBef>
              <a:spcAft>
                <a:spcPts val="0"/>
              </a:spcAft>
              <a:buClr>
                <a:srgbClr val="000000"/>
              </a:buClr>
              <a:buSzPts val="2610"/>
              <a:buChar char="•"/>
              <a:defRPr/>
            </a:lvl5pPr>
            <a:lvl6pPr indent="-394335" lvl="5" marL="2743200" algn="l">
              <a:lnSpc>
                <a:spcPct val="100000"/>
              </a:lnSpc>
              <a:spcBef>
                <a:spcPts val="4200"/>
              </a:spcBef>
              <a:spcAft>
                <a:spcPts val="0"/>
              </a:spcAft>
              <a:buClr>
                <a:srgbClr val="000000"/>
              </a:buClr>
              <a:buSzPts val="2610"/>
              <a:buChar char="•"/>
              <a:defRPr/>
            </a:lvl6pPr>
            <a:lvl7pPr indent="-394335" lvl="6" marL="3200400" algn="l">
              <a:lnSpc>
                <a:spcPct val="100000"/>
              </a:lnSpc>
              <a:spcBef>
                <a:spcPts val="4200"/>
              </a:spcBef>
              <a:spcAft>
                <a:spcPts val="0"/>
              </a:spcAft>
              <a:buClr>
                <a:srgbClr val="000000"/>
              </a:buClr>
              <a:buSzPts val="2610"/>
              <a:buChar char="•"/>
              <a:defRPr/>
            </a:lvl7pPr>
            <a:lvl8pPr indent="-394334" lvl="7" marL="3657600" algn="l">
              <a:lnSpc>
                <a:spcPct val="100000"/>
              </a:lnSpc>
              <a:spcBef>
                <a:spcPts val="4200"/>
              </a:spcBef>
              <a:spcAft>
                <a:spcPts val="0"/>
              </a:spcAft>
              <a:buClr>
                <a:srgbClr val="000000"/>
              </a:buClr>
              <a:buSzPts val="2610"/>
              <a:buChar char="•"/>
              <a:defRPr/>
            </a:lvl8pPr>
            <a:lvl9pPr indent="-394334" lvl="8" marL="4114800" algn="l">
              <a:lnSpc>
                <a:spcPct val="100000"/>
              </a:lnSpc>
              <a:spcBef>
                <a:spcPts val="4200"/>
              </a:spcBef>
              <a:spcAft>
                <a:spcPts val="0"/>
              </a:spcAft>
              <a:buClr>
                <a:srgbClr val="000000"/>
              </a:buClr>
              <a:buSzPts val="2610"/>
              <a:buChar char="•"/>
              <a:defRPr/>
            </a:lvl9pPr>
          </a:lstStyle>
          <a:p/>
        </p:txBody>
      </p:sp>
      <p:sp>
        <p:nvSpPr>
          <p:cNvPr id="48" name="Google Shape;48;p11"/>
          <p:cNvSpPr txBox="1"/>
          <p:nvPr>
            <p:ph idx="2" type="body"/>
          </p:nvPr>
        </p:nvSpPr>
        <p:spPr>
          <a:xfrm>
            <a:off x="1270000" y="4267112"/>
            <a:ext cx="10464800" cy="609776"/>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400"/>
              <a:buFont typeface="Helvetica Neue"/>
              <a:buNone/>
              <a:defRPr sz="3400">
                <a:latin typeface="Helvetica Neue"/>
                <a:ea typeface="Helvetica Neue"/>
                <a:cs typeface="Helvetica Neue"/>
                <a:sym typeface="Helvetica Neue"/>
              </a:defRPr>
            </a:lvl1pPr>
            <a:lvl2pPr indent="-394335" lvl="1" marL="914400" algn="l">
              <a:lnSpc>
                <a:spcPct val="100000"/>
              </a:lnSpc>
              <a:spcBef>
                <a:spcPts val="4200"/>
              </a:spcBef>
              <a:spcAft>
                <a:spcPts val="0"/>
              </a:spcAft>
              <a:buClr>
                <a:srgbClr val="000000"/>
              </a:buClr>
              <a:buSzPts val="2610"/>
              <a:buChar char="•"/>
              <a:defRPr/>
            </a:lvl2pPr>
            <a:lvl3pPr indent="-394335" lvl="2" marL="1371600" algn="l">
              <a:lnSpc>
                <a:spcPct val="100000"/>
              </a:lnSpc>
              <a:spcBef>
                <a:spcPts val="4200"/>
              </a:spcBef>
              <a:spcAft>
                <a:spcPts val="0"/>
              </a:spcAft>
              <a:buClr>
                <a:srgbClr val="000000"/>
              </a:buClr>
              <a:buSzPts val="2610"/>
              <a:buChar char="•"/>
              <a:defRPr/>
            </a:lvl3pPr>
            <a:lvl4pPr indent="-394335" lvl="3" marL="1828800" algn="l">
              <a:lnSpc>
                <a:spcPct val="100000"/>
              </a:lnSpc>
              <a:spcBef>
                <a:spcPts val="4200"/>
              </a:spcBef>
              <a:spcAft>
                <a:spcPts val="0"/>
              </a:spcAft>
              <a:buClr>
                <a:srgbClr val="000000"/>
              </a:buClr>
              <a:buSzPts val="2610"/>
              <a:buChar char="•"/>
              <a:defRPr/>
            </a:lvl4pPr>
            <a:lvl5pPr indent="-394335" lvl="4" marL="2286000" algn="l">
              <a:lnSpc>
                <a:spcPct val="100000"/>
              </a:lnSpc>
              <a:spcBef>
                <a:spcPts val="4200"/>
              </a:spcBef>
              <a:spcAft>
                <a:spcPts val="0"/>
              </a:spcAft>
              <a:buClr>
                <a:srgbClr val="000000"/>
              </a:buClr>
              <a:buSzPts val="2610"/>
              <a:buChar char="•"/>
              <a:defRPr/>
            </a:lvl5pPr>
            <a:lvl6pPr indent="-394335" lvl="5" marL="2743200" algn="l">
              <a:lnSpc>
                <a:spcPct val="100000"/>
              </a:lnSpc>
              <a:spcBef>
                <a:spcPts val="4200"/>
              </a:spcBef>
              <a:spcAft>
                <a:spcPts val="0"/>
              </a:spcAft>
              <a:buClr>
                <a:srgbClr val="000000"/>
              </a:buClr>
              <a:buSzPts val="2610"/>
              <a:buChar char="•"/>
              <a:defRPr/>
            </a:lvl6pPr>
            <a:lvl7pPr indent="-394335" lvl="6" marL="3200400" algn="l">
              <a:lnSpc>
                <a:spcPct val="100000"/>
              </a:lnSpc>
              <a:spcBef>
                <a:spcPts val="4200"/>
              </a:spcBef>
              <a:spcAft>
                <a:spcPts val="0"/>
              </a:spcAft>
              <a:buClr>
                <a:srgbClr val="000000"/>
              </a:buClr>
              <a:buSzPts val="2610"/>
              <a:buChar char="•"/>
              <a:defRPr/>
            </a:lvl7pPr>
            <a:lvl8pPr indent="-394334" lvl="7" marL="3657600" algn="l">
              <a:lnSpc>
                <a:spcPct val="100000"/>
              </a:lnSpc>
              <a:spcBef>
                <a:spcPts val="4200"/>
              </a:spcBef>
              <a:spcAft>
                <a:spcPts val="0"/>
              </a:spcAft>
              <a:buClr>
                <a:srgbClr val="000000"/>
              </a:buClr>
              <a:buSzPts val="2610"/>
              <a:buChar char="•"/>
              <a:defRPr/>
            </a:lvl8pPr>
            <a:lvl9pPr indent="-394334" lvl="8" marL="4114800" algn="l">
              <a:lnSpc>
                <a:spcPct val="100000"/>
              </a:lnSpc>
              <a:spcBef>
                <a:spcPts val="4200"/>
              </a:spcBef>
              <a:spcAft>
                <a:spcPts val="0"/>
              </a:spcAft>
              <a:buClr>
                <a:srgbClr val="000000"/>
              </a:buClr>
              <a:buSzPts val="2610"/>
              <a:buChar char="•"/>
              <a:defRPr/>
            </a:lvl9pPr>
          </a:lstStyle>
          <a:p/>
        </p:txBody>
      </p:sp>
      <p:sp>
        <p:nvSpPr>
          <p:cNvPr id="49" name="Google Shape;49;p11"/>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0" y="0"/>
            <a:ext cx="13004800" cy="9753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type="tx">
  <p:cSld name="TITLE_AND_BODY">
    <p:spTree>
      <p:nvGrpSpPr>
        <p:cNvPr id="13" name="Shape 13"/>
        <p:cNvGrpSpPr/>
        <p:nvPr/>
      </p:nvGrpSpPr>
      <p:grpSpPr>
        <a:xfrm>
          <a:off x="0" y="0"/>
          <a:ext cx="0" cy="0"/>
          <a:chOff x="0" y="0"/>
          <a:chExt cx="0" cy="0"/>
        </a:xfrm>
      </p:grpSpPr>
      <p:sp>
        <p:nvSpPr>
          <p:cNvPr id="14" name="Google Shape;14;p3"/>
          <p:cNvSpPr/>
          <p:nvPr>
            <p:ph idx="2" type="pic"/>
          </p:nvPr>
        </p:nvSpPr>
        <p:spPr>
          <a:xfrm>
            <a:off x="1625600" y="673100"/>
            <a:ext cx="9753600" cy="5905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9pPr>
          </a:lstStyle>
          <a:p/>
        </p:txBody>
      </p:sp>
      <p:sp>
        <p:nvSpPr>
          <p:cNvPr id="15" name="Google Shape;15;p3"/>
          <p:cNvSpPr txBox="1"/>
          <p:nvPr>
            <p:ph type="title"/>
          </p:nvPr>
        </p:nvSpPr>
        <p:spPr>
          <a:xfrm>
            <a:off x="1270000" y="6718300"/>
            <a:ext cx="10464800" cy="14224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6" name="Google Shape;16;p3"/>
          <p:cNvSpPr txBox="1"/>
          <p:nvPr>
            <p:ph idx="1" type="body"/>
          </p:nvPr>
        </p:nvSpPr>
        <p:spPr>
          <a:xfrm>
            <a:off x="1270000" y="8153400"/>
            <a:ext cx="10464800" cy="11303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700"/>
              <a:buFont typeface="Helvetica Neue"/>
              <a:buNone/>
              <a:defRPr sz="3700"/>
            </a:lvl1pPr>
            <a:lvl2pPr indent="-228600" lvl="1" marL="914400" algn="ctr">
              <a:lnSpc>
                <a:spcPct val="100000"/>
              </a:lnSpc>
              <a:spcBef>
                <a:spcPts val="0"/>
              </a:spcBef>
              <a:spcAft>
                <a:spcPts val="0"/>
              </a:spcAft>
              <a:buClr>
                <a:srgbClr val="000000"/>
              </a:buClr>
              <a:buSzPts val="3700"/>
              <a:buFont typeface="Helvetica Neue"/>
              <a:buNone/>
              <a:defRPr sz="3700"/>
            </a:lvl2pPr>
            <a:lvl3pPr indent="-228600" lvl="2" marL="1371600" algn="ctr">
              <a:lnSpc>
                <a:spcPct val="100000"/>
              </a:lnSpc>
              <a:spcBef>
                <a:spcPts val="0"/>
              </a:spcBef>
              <a:spcAft>
                <a:spcPts val="0"/>
              </a:spcAft>
              <a:buClr>
                <a:srgbClr val="000000"/>
              </a:buClr>
              <a:buSzPts val="3700"/>
              <a:buFont typeface="Helvetica Neue"/>
              <a:buNone/>
              <a:defRPr sz="3700"/>
            </a:lvl3pPr>
            <a:lvl4pPr indent="-228600" lvl="3" marL="1828800" algn="ctr">
              <a:lnSpc>
                <a:spcPct val="100000"/>
              </a:lnSpc>
              <a:spcBef>
                <a:spcPts val="0"/>
              </a:spcBef>
              <a:spcAft>
                <a:spcPts val="0"/>
              </a:spcAft>
              <a:buClr>
                <a:srgbClr val="000000"/>
              </a:buClr>
              <a:buSzPts val="3700"/>
              <a:buFont typeface="Helvetica Neue"/>
              <a:buNone/>
              <a:defRPr sz="3700"/>
            </a:lvl4pPr>
            <a:lvl5pPr indent="-228600" lvl="4" marL="2286000" algn="ctr">
              <a:lnSpc>
                <a:spcPct val="100000"/>
              </a:lnSpc>
              <a:spcBef>
                <a:spcPts val="0"/>
              </a:spcBef>
              <a:spcAft>
                <a:spcPts val="0"/>
              </a:spcAft>
              <a:buClr>
                <a:srgbClr val="000000"/>
              </a:buClr>
              <a:buSzPts val="3700"/>
              <a:buFont typeface="Helvetica Neue"/>
              <a:buNone/>
              <a:defRPr sz="3700"/>
            </a:lvl5pPr>
            <a:lvl6pPr indent="-394335" lvl="5" marL="2743200" algn="l">
              <a:lnSpc>
                <a:spcPct val="100000"/>
              </a:lnSpc>
              <a:spcBef>
                <a:spcPts val="4200"/>
              </a:spcBef>
              <a:spcAft>
                <a:spcPts val="0"/>
              </a:spcAft>
              <a:buClr>
                <a:srgbClr val="000000"/>
              </a:buClr>
              <a:buSzPts val="2610"/>
              <a:buChar char="•"/>
              <a:defRPr/>
            </a:lvl6pPr>
            <a:lvl7pPr indent="-394335" lvl="6" marL="3200400" algn="l">
              <a:lnSpc>
                <a:spcPct val="100000"/>
              </a:lnSpc>
              <a:spcBef>
                <a:spcPts val="4200"/>
              </a:spcBef>
              <a:spcAft>
                <a:spcPts val="0"/>
              </a:spcAft>
              <a:buClr>
                <a:srgbClr val="000000"/>
              </a:buClr>
              <a:buSzPts val="2610"/>
              <a:buChar char="•"/>
              <a:defRPr/>
            </a:lvl7pPr>
            <a:lvl8pPr indent="-394334" lvl="7" marL="3657600" algn="l">
              <a:lnSpc>
                <a:spcPct val="100000"/>
              </a:lnSpc>
              <a:spcBef>
                <a:spcPts val="4200"/>
              </a:spcBef>
              <a:spcAft>
                <a:spcPts val="0"/>
              </a:spcAft>
              <a:buClr>
                <a:srgbClr val="000000"/>
              </a:buClr>
              <a:buSzPts val="2610"/>
              <a:buChar char="•"/>
              <a:defRPr/>
            </a:lvl8pPr>
            <a:lvl9pPr indent="-394334" lvl="8" marL="4114800" algn="l">
              <a:lnSpc>
                <a:spcPct val="100000"/>
              </a:lnSpc>
              <a:spcBef>
                <a:spcPts val="4200"/>
              </a:spcBef>
              <a:spcAft>
                <a:spcPts val="0"/>
              </a:spcAft>
              <a:buClr>
                <a:srgbClr val="000000"/>
              </a:buClr>
              <a:buSzPts val="2610"/>
              <a:buChar char="•"/>
              <a:defRPr/>
            </a:lvl9pPr>
          </a:lstStyle>
          <a:p/>
        </p:txBody>
      </p:sp>
      <p:sp>
        <p:nvSpPr>
          <p:cNvPr id="17" name="Google Shape;17;p3"/>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18" name="Shape 18"/>
        <p:cNvGrpSpPr/>
        <p:nvPr/>
      </p:nvGrpSpPr>
      <p:grpSpPr>
        <a:xfrm>
          <a:off x="0" y="0"/>
          <a:ext cx="0" cy="0"/>
          <a:chOff x="0" y="0"/>
          <a:chExt cx="0" cy="0"/>
        </a:xfrm>
      </p:grpSpPr>
      <p:sp>
        <p:nvSpPr>
          <p:cNvPr id="19" name="Google Shape;19;p4"/>
          <p:cNvSpPr txBox="1"/>
          <p:nvPr>
            <p:ph type="title"/>
          </p:nvPr>
        </p:nvSpPr>
        <p:spPr>
          <a:xfrm>
            <a:off x="1270000" y="3225800"/>
            <a:ext cx="10464800" cy="3302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1" name="Shape 21"/>
        <p:cNvGrpSpPr/>
        <p:nvPr/>
      </p:nvGrpSpPr>
      <p:grpSpPr>
        <a:xfrm>
          <a:off x="0" y="0"/>
          <a:ext cx="0" cy="0"/>
          <a:chOff x="0" y="0"/>
          <a:chExt cx="0" cy="0"/>
        </a:xfrm>
      </p:grpSpPr>
      <p:sp>
        <p:nvSpPr>
          <p:cNvPr id="22" name="Google Shape;22;p5"/>
          <p:cNvSpPr/>
          <p:nvPr>
            <p:ph idx="2" type="pic"/>
          </p:nvPr>
        </p:nvSpPr>
        <p:spPr>
          <a:xfrm>
            <a:off x="6718300" y="635000"/>
            <a:ext cx="5334000" cy="8216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9pPr>
          </a:lstStyle>
          <a:p/>
        </p:txBody>
      </p:sp>
      <p:sp>
        <p:nvSpPr>
          <p:cNvPr id="23" name="Google Shape;23;p5"/>
          <p:cNvSpPr txBox="1"/>
          <p:nvPr>
            <p:ph type="title"/>
          </p:nvPr>
        </p:nvSpPr>
        <p:spPr>
          <a:xfrm>
            <a:off x="952500" y="635000"/>
            <a:ext cx="5334000" cy="39878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6000"/>
              <a:buFont typeface="Helvetica Neue"/>
              <a:buNone/>
              <a:defRPr sz="60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 type="body"/>
          </p:nvPr>
        </p:nvSpPr>
        <p:spPr>
          <a:xfrm>
            <a:off x="952500" y="4724400"/>
            <a:ext cx="5334000" cy="41148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700"/>
              <a:buFont typeface="Helvetica Neue"/>
              <a:buNone/>
              <a:defRPr sz="3700"/>
            </a:lvl1pPr>
            <a:lvl2pPr indent="-228600" lvl="1" marL="914400" algn="ctr">
              <a:lnSpc>
                <a:spcPct val="100000"/>
              </a:lnSpc>
              <a:spcBef>
                <a:spcPts val="0"/>
              </a:spcBef>
              <a:spcAft>
                <a:spcPts val="0"/>
              </a:spcAft>
              <a:buClr>
                <a:srgbClr val="000000"/>
              </a:buClr>
              <a:buSzPts val="3700"/>
              <a:buFont typeface="Helvetica Neue"/>
              <a:buNone/>
              <a:defRPr sz="3700"/>
            </a:lvl2pPr>
            <a:lvl3pPr indent="-228600" lvl="2" marL="1371600" algn="ctr">
              <a:lnSpc>
                <a:spcPct val="100000"/>
              </a:lnSpc>
              <a:spcBef>
                <a:spcPts val="0"/>
              </a:spcBef>
              <a:spcAft>
                <a:spcPts val="0"/>
              </a:spcAft>
              <a:buClr>
                <a:srgbClr val="000000"/>
              </a:buClr>
              <a:buSzPts val="3700"/>
              <a:buFont typeface="Helvetica Neue"/>
              <a:buNone/>
              <a:defRPr sz="3700"/>
            </a:lvl3pPr>
            <a:lvl4pPr indent="-228600" lvl="3" marL="1828800" algn="ctr">
              <a:lnSpc>
                <a:spcPct val="100000"/>
              </a:lnSpc>
              <a:spcBef>
                <a:spcPts val="0"/>
              </a:spcBef>
              <a:spcAft>
                <a:spcPts val="0"/>
              </a:spcAft>
              <a:buClr>
                <a:srgbClr val="000000"/>
              </a:buClr>
              <a:buSzPts val="3700"/>
              <a:buFont typeface="Helvetica Neue"/>
              <a:buNone/>
              <a:defRPr sz="3700"/>
            </a:lvl4pPr>
            <a:lvl5pPr indent="-228600" lvl="4" marL="2286000" algn="ctr">
              <a:lnSpc>
                <a:spcPct val="100000"/>
              </a:lnSpc>
              <a:spcBef>
                <a:spcPts val="0"/>
              </a:spcBef>
              <a:spcAft>
                <a:spcPts val="0"/>
              </a:spcAft>
              <a:buClr>
                <a:srgbClr val="000000"/>
              </a:buClr>
              <a:buSzPts val="3700"/>
              <a:buFont typeface="Helvetica Neue"/>
              <a:buNone/>
              <a:defRPr sz="3700"/>
            </a:lvl5pPr>
            <a:lvl6pPr indent="-394335" lvl="5" marL="2743200" algn="l">
              <a:lnSpc>
                <a:spcPct val="100000"/>
              </a:lnSpc>
              <a:spcBef>
                <a:spcPts val="4200"/>
              </a:spcBef>
              <a:spcAft>
                <a:spcPts val="0"/>
              </a:spcAft>
              <a:buClr>
                <a:srgbClr val="000000"/>
              </a:buClr>
              <a:buSzPts val="2610"/>
              <a:buChar char="•"/>
              <a:defRPr/>
            </a:lvl6pPr>
            <a:lvl7pPr indent="-394335" lvl="6" marL="3200400" algn="l">
              <a:lnSpc>
                <a:spcPct val="100000"/>
              </a:lnSpc>
              <a:spcBef>
                <a:spcPts val="4200"/>
              </a:spcBef>
              <a:spcAft>
                <a:spcPts val="0"/>
              </a:spcAft>
              <a:buClr>
                <a:srgbClr val="000000"/>
              </a:buClr>
              <a:buSzPts val="2610"/>
              <a:buChar char="•"/>
              <a:defRPr/>
            </a:lvl7pPr>
            <a:lvl8pPr indent="-394334" lvl="7" marL="3657600" algn="l">
              <a:lnSpc>
                <a:spcPct val="100000"/>
              </a:lnSpc>
              <a:spcBef>
                <a:spcPts val="4200"/>
              </a:spcBef>
              <a:spcAft>
                <a:spcPts val="0"/>
              </a:spcAft>
              <a:buClr>
                <a:srgbClr val="000000"/>
              </a:buClr>
              <a:buSzPts val="2610"/>
              <a:buChar char="•"/>
              <a:defRPr/>
            </a:lvl8pPr>
            <a:lvl9pPr indent="-394334" lvl="8" marL="4114800" algn="l">
              <a:lnSpc>
                <a:spcPct val="100000"/>
              </a:lnSpc>
              <a:spcBef>
                <a:spcPts val="4200"/>
              </a:spcBef>
              <a:spcAft>
                <a:spcPts val="0"/>
              </a:spcAft>
              <a:buClr>
                <a:srgbClr val="000000"/>
              </a:buClr>
              <a:buSzPts val="2610"/>
              <a:buChar char="•"/>
              <a:defRPr/>
            </a:lvl9pPr>
          </a:lstStyle>
          <a:p/>
        </p:txBody>
      </p:sp>
      <p:sp>
        <p:nvSpPr>
          <p:cNvPr id="25" name="Google Shape;25;p5"/>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26" name="Shape 26"/>
        <p:cNvGrpSpPr/>
        <p:nvPr/>
      </p:nvGrpSpPr>
      <p:grpSpPr>
        <a:xfrm>
          <a:off x="0" y="0"/>
          <a:ext cx="0" cy="0"/>
          <a:chOff x="0" y="0"/>
          <a:chExt cx="0" cy="0"/>
        </a:xfrm>
      </p:grpSpPr>
      <p:sp>
        <p:nvSpPr>
          <p:cNvPr id="27" name="Google Shape;27;p6"/>
          <p:cNvSpPr txBox="1"/>
          <p:nvPr>
            <p:ph type="title"/>
          </p:nvPr>
        </p:nvSpPr>
        <p:spPr>
          <a:xfrm>
            <a:off x="952500" y="254000"/>
            <a:ext cx="11099800" cy="2159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p:cSld name="Title &amp; Bullets">
    <p:spTree>
      <p:nvGrpSpPr>
        <p:cNvPr id="29" name="Shape 29"/>
        <p:cNvGrpSpPr/>
        <p:nvPr/>
      </p:nvGrpSpPr>
      <p:grpSpPr>
        <a:xfrm>
          <a:off x="0" y="0"/>
          <a:ext cx="0" cy="0"/>
          <a:chOff x="0" y="0"/>
          <a:chExt cx="0" cy="0"/>
        </a:xfrm>
      </p:grpSpPr>
      <p:sp>
        <p:nvSpPr>
          <p:cNvPr id="30" name="Google Shape;30;p7"/>
          <p:cNvSpPr txBox="1"/>
          <p:nvPr>
            <p:ph type="title"/>
          </p:nvPr>
        </p:nvSpPr>
        <p:spPr>
          <a:xfrm>
            <a:off x="952500" y="254000"/>
            <a:ext cx="11099800" cy="2159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1" name="Google Shape;31;p7"/>
          <p:cNvSpPr txBox="1"/>
          <p:nvPr>
            <p:ph idx="1" type="body"/>
          </p:nvPr>
        </p:nvSpPr>
        <p:spPr>
          <a:xfrm>
            <a:off x="952500" y="2590800"/>
            <a:ext cx="11099800" cy="6286500"/>
          </a:xfrm>
          <a:prstGeom prst="rect">
            <a:avLst/>
          </a:prstGeom>
          <a:noFill/>
          <a:ln>
            <a:noFill/>
          </a:ln>
        </p:spPr>
        <p:txBody>
          <a:bodyPr anchorCtr="0" anchor="ctr" bIns="50800" lIns="50800" spcFirstLastPara="1" rIns="50800" wrap="square" tIns="50800">
            <a:noAutofit/>
          </a:bodyPr>
          <a:lstStyle>
            <a:lvl1pPr indent="-394335" lvl="0" marL="457200" algn="l">
              <a:lnSpc>
                <a:spcPct val="100000"/>
              </a:lnSpc>
              <a:spcBef>
                <a:spcPts val="4200"/>
              </a:spcBef>
              <a:spcAft>
                <a:spcPts val="0"/>
              </a:spcAft>
              <a:buClr>
                <a:srgbClr val="000000"/>
              </a:buClr>
              <a:buSzPts val="2610"/>
              <a:buChar char="•"/>
              <a:defRPr/>
            </a:lvl1pPr>
            <a:lvl2pPr indent="-394335" lvl="1" marL="914400" algn="l">
              <a:lnSpc>
                <a:spcPct val="100000"/>
              </a:lnSpc>
              <a:spcBef>
                <a:spcPts val="4200"/>
              </a:spcBef>
              <a:spcAft>
                <a:spcPts val="0"/>
              </a:spcAft>
              <a:buClr>
                <a:srgbClr val="000000"/>
              </a:buClr>
              <a:buSzPts val="2610"/>
              <a:buChar char="•"/>
              <a:defRPr/>
            </a:lvl2pPr>
            <a:lvl3pPr indent="-394335" lvl="2" marL="1371600" algn="l">
              <a:lnSpc>
                <a:spcPct val="100000"/>
              </a:lnSpc>
              <a:spcBef>
                <a:spcPts val="4200"/>
              </a:spcBef>
              <a:spcAft>
                <a:spcPts val="0"/>
              </a:spcAft>
              <a:buClr>
                <a:srgbClr val="000000"/>
              </a:buClr>
              <a:buSzPts val="2610"/>
              <a:buChar char="•"/>
              <a:defRPr/>
            </a:lvl3pPr>
            <a:lvl4pPr indent="-394335" lvl="3" marL="1828800" algn="l">
              <a:lnSpc>
                <a:spcPct val="100000"/>
              </a:lnSpc>
              <a:spcBef>
                <a:spcPts val="4200"/>
              </a:spcBef>
              <a:spcAft>
                <a:spcPts val="0"/>
              </a:spcAft>
              <a:buClr>
                <a:srgbClr val="000000"/>
              </a:buClr>
              <a:buSzPts val="2610"/>
              <a:buChar char="•"/>
              <a:defRPr/>
            </a:lvl4pPr>
            <a:lvl5pPr indent="-394335" lvl="4" marL="2286000" algn="l">
              <a:lnSpc>
                <a:spcPct val="100000"/>
              </a:lnSpc>
              <a:spcBef>
                <a:spcPts val="4200"/>
              </a:spcBef>
              <a:spcAft>
                <a:spcPts val="0"/>
              </a:spcAft>
              <a:buClr>
                <a:srgbClr val="000000"/>
              </a:buClr>
              <a:buSzPts val="2610"/>
              <a:buChar char="•"/>
              <a:defRPr/>
            </a:lvl5pPr>
            <a:lvl6pPr indent="-394335" lvl="5" marL="2743200" algn="l">
              <a:lnSpc>
                <a:spcPct val="100000"/>
              </a:lnSpc>
              <a:spcBef>
                <a:spcPts val="4200"/>
              </a:spcBef>
              <a:spcAft>
                <a:spcPts val="0"/>
              </a:spcAft>
              <a:buClr>
                <a:srgbClr val="000000"/>
              </a:buClr>
              <a:buSzPts val="2610"/>
              <a:buChar char="•"/>
              <a:defRPr/>
            </a:lvl6pPr>
            <a:lvl7pPr indent="-394335" lvl="6" marL="3200400" algn="l">
              <a:lnSpc>
                <a:spcPct val="100000"/>
              </a:lnSpc>
              <a:spcBef>
                <a:spcPts val="4200"/>
              </a:spcBef>
              <a:spcAft>
                <a:spcPts val="0"/>
              </a:spcAft>
              <a:buClr>
                <a:srgbClr val="000000"/>
              </a:buClr>
              <a:buSzPts val="2610"/>
              <a:buChar char="•"/>
              <a:defRPr/>
            </a:lvl7pPr>
            <a:lvl8pPr indent="-394334" lvl="7" marL="3657600" algn="l">
              <a:lnSpc>
                <a:spcPct val="100000"/>
              </a:lnSpc>
              <a:spcBef>
                <a:spcPts val="4200"/>
              </a:spcBef>
              <a:spcAft>
                <a:spcPts val="0"/>
              </a:spcAft>
              <a:buClr>
                <a:srgbClr val="000000"/>
              </a:buClr>
              <a:buSzPts val="2610"/>
              <a:buChar char="•"/>
              <a:defRPr/>
            </a:lvl8pPr>
            <a:lvl9pPr indent="-394334" lvl="8" marL="4114800" algn="l">
              <a:lnSpc>
                <a:spcPct val="100000"/>
              </a:lnSpc>
              <a:spcBef>
                <a:spcPts val="4200"/>
              </a:spcBef>
              <a:spcAft>
                <a:spcPts val="0"/>
              </a:spcAft>
              <a:buClr>
                <a:srgbClr val="000000"/>
              </a:buClr>
              <a:buSzPts val="2610"/>
              <a:buChar char="•"/>
              <a:defRPr/>
            </a:lvl9pPr>
          </a:lstStyle>
          <a:p/>
        </p:txBody>
      </p:sp>
      <p:sp>
        <p:nvSpPr>
          <p:cNvPr id="32" name="Google Shape;32;p7"/>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6718300" y="2590800"/>
            <a:ext cx="5334000" cy="6286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9pPr>
          </a:lstStyle>
          <a:p/>
        </p:txBody>
      </p:sp>
      <p:sp>
        <p:nvSpPr>
          <p:cNvPr id="35" name="Google Shape;35;p8"/>
          <p:cNvSpPr txBox="1"/>
          <p:nvPr>
            <p:ph type="title"/>
          </p:nvPr>
        </p:nvSpPr>
        <p:spPr>
          <a:xfrm>
            <a:off x="952500" y="254000"/>
            <a:ext cx="11099800" cy="2159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952500" y="2590800"/>
            <a:ext cx="5334000" cy="6286500"/>
          </a:xfrm>
          <a:prstGeom prst="rect">
            <a:avLst/>
          </a:prstGeom>
          <a:noFill/>
          <a:ln>
            <a:noFill/>
          </a:ln>
        </p:spPr>
        <p:txBody>
          <a:bodyPr anchorCtr="0" anchor="ctr" bIns="50800" lIns="50800" spcFirstLastPara="1" rIns="50800" wrap="square" tIns="50800">
            <a:noAutofit/>
          </a:bodyPr>
          <a:lstStyle>
            <a:lvl1pPr indent="-486410" lvl="0" marL="457200" algn="l">
              <a:lnSpc>
                <a:spcPct val="100000"/>
              </a:lnSpc>
              <a:spcBef>
                <a:spcPts val="3200"/>
              </a:spcBef>
              <a:spcAft>
                <a:spcPts val="0"/>
              </a:spcAft>
              <a:buClr>
                <a:srgbClr val="000000"/>
              </a:buClr>
              <a:buSzPts val="4060"/>
              <a:buFont typeface="Helvetica Neue"/>
              <a:buChar char="•"/>
              <a:defRPr sz="2800"/>
            </a:lvl1pPr>
            <a:lvl2pPr indent="-486410" lvl="1" marL="914400" algn="l">
              <a:lnSpc>
                <a:spcPct val="100000"/>
              </a:lnSpc>
              <a:spcBef>
                <a:spcPts val="3200"/>
              </a:spcBef>
              <a:spcAft>
                <a:spcPts val="0"/>
              </a:spcAft>
              <a:buClr>
                <a:srgbClr val="000000"/>
              </a:buClr>
              <a:buSzPts val="4060"/>
              <a:buFont typeface="Helvetica Neue"/>
              <a:buChar char="•"/>
              <a:defRPr sz="2800"/>
            </a:lvl2pPr>
            <a:lvl3pPr indent="-486410" lvl="2" marL="1371600" algn="l">
              <a:lnSpc>
                <a:spcPct val="100000"/>
              </a:lnSpc>
              <a:spcBef>
                <a:spcPts val="3200"/>
              </a:spcBef>
              <a:spcAft>
                <a:spcPts val="0"/>
              </a:spcAft>
              <a:buClr>
                <a:srgbClr val="000000"/>
              </a:buClr>
              <a:buSzPts val="4060"/>
              <a:buFont typeface="Helvetica Neue"/>
              <a:buChar char="•"/>
              <a:defRPr sz="2800"/>
            </a:lvl3pPr>
            <a:lvl4pPr indent="-486410" lvl="3" marL="1828800" algn="l">
              <a:lnSpc>
                <a:spcPct val="100000"/>
              </a:lnSpc>
              <a:spcBef>
                <a:spcPts val="3200"/>
              </a:spcBef>
              <a:spcAft>
                <a:spcPts val="0"/>
              </a:spcAft>
              <a:buClr>
                <a:srgbClr val="000000"/>
              </a:buClr>
              <a:buSzPts val="4060"/>
              <a:buFont typeface="Helvetica Neue"/>
              <a:buChar char="•"/>
              <a:defRPr sz="2800"/>
            </a:lvl4pPr>
            <a:lvl5pPr indent="-486410" lvl="4" marL="2286000" algn="l">
              <a:lnSpc>
                <a:spcPct val="100000"/>
              </a:lnSpc>
              <a:spcBef>
                <a:spcPts val="3200"/>
              </a:spcBef>
              <a:spcAft>
                <a:spcPts val="0"/>
              </a:spcAft>
              <a:buClr>
                <a:srgbClr val="000000"/>
              </a:buClr>
              <a:buSzPts val="4060"/>
              <a:buFont typeface="Helvetica Neue"/>
              <a:buChar char="•"/>
              <a:defRPr sz="2800"/>
            </a:lvl5pPr>
            <a:lvl6pPr indent="-394335" lvl="5" marL="2743200" algn="l">
              <a:lnSpc>
                <a:spcPct val="100000"/>
              </a:lnSpc>
              <a:spcBef>
                <a:spcPts val="4200"/>
              </a:spcBef>
              <a:spcAft>
                <a:spcPts val="0"/>
              </a:spcAft>
              <a:buClr>
                <a:srgbClr val="000000"/>
              </a:buClr>
              <a:buSzPts val="2610"/>
              <a:buChar char="•"/>
              <a:defRPr/>
            </a:lvl6pPr>
            <a:lvl7pPr indent="-394335" lvl="6" marL="3200400" algn="l">
              <a:lnSpc>
                <a:spcPct val="100000"/>
              </a:lnSpc>
              <a:spcBef>
                <a:spcPts val="4200"/>
              </a:spcBef>
              <a:spcAft>
                <a:spcPts val="0"/>
              </a:spcAft>
              <a:buClr>
                <a:srgbClr val="000000"/>
              </a:buClr>
              <a:buSzPts val="2610"/>
              <a:buChar char="•"/>
              <a:defRPr/>
            </a:lvl7pPr>
            <a:lvl8pPr indent="-394334" lvl="7" marL="3657600" algn="l">
              <a:lnSpc>
                <a:spcPct val="100000"/>
              </a:lnSpc>
              <a:spcBef>
                <a:spcPts val="4200"/>
              </a:spcBef>
              <a:spcAft>
                <a:spcPts val="0"/>
              </a:spcAft>
              <a:buClr>
                <a:srgbClr val="000000"/>
              </a:buClr>
              <a:buSzPts val="2610"/>
              <a:buChar char="•"/>
              <a:defRPr/>
            </a:lvl8pPr>
            <a:lvl9pPr indent="-394334" lvl="8" marL="4114800" algn="l">
              <a:lnSpc>
                <a:spcPct val="100000"/>
              </a:lnSpc>
              <a:spcBef>
                <a:spcPts val="4200"/>
              </a:spcBef>
              <a:spcAft>
                <a:spcPts val="0"/>
              </a:spcAft>
              <a:buClr>
                <a:srgbClr val="000000"/>
              </a:buClr>
              <a:buSzPts val="2610"/>
              <a:buChar char="•"/>
              <a:defRPr/>
            </a:lvl9pPr>
          </a:lstStyle>
          <a:p/>
        </p:txBody>
      </p:sp>
      <p:sp>
        <p:nvSpPr>
          <p:cNvPr id="37" name="Google Shape;37;p8"/>
          <p:cNvSpPr txBox="1"/>
          <p:nvPr>
            <p:ph idx="12" type="sldNum"/>
          </p:nvPr>
        </p:nvSpPr>
        <p:spPr>
          <a:xfrm>
            <a:off x="6328884" y="9296400"/>
            <a:ext cx="340259" cy="342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b="0" i="0" sz="1600" u="none" cap="none" strike="noStrike">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952500" y="1270000"/>
            <a:ext cx="11099800" cy="7213600"/>
          </a:xfrm>
          <a:prstGeom prst="rect">
            <a:avLst/>
          </a:prstGeom>
          <a:noFill/>
          <a:ln>
            <a:noFill/>
          </a:ln>
        </p:spPr>
        <p:txBody>
          <a:bodyPr anchorCtr="0" anchor="ctr" bIns="50800" lIns="50800" spcFirstLastPara="1" rIns="50800" wrap="square" tIns="50800">
            <a:noAutofit/>
          </a:bodyPr>
          <a:lstStyle>
            <a:lvl1pPr indent="-394335" lvl="0" marL="457200" algn="l">
              <a:lnSpc>
                <a:spcPct val="100000"/>
              </a:lnSpc>
              <a:spcBef>
                <a:spcPts val="4200"/>
              </a:spcBef>
              <a:spcAft>
                <a:spcPts val="0"/>
              </a:spcAft>
              <a:buClr>
                <a:srgbClr val="000000"/>
              </a:buClr>
              <a:buSzPts val="2610"/>
              <a:buChar char="•"/>
              <a:defRPr/>
            </a:lvl1pPr>
            <a:lvl2pPr indent="-394335" lvl="1" marL="914400" algn="l">
              <a:lnSpc>
                <a:spcPct val="100000"/>
              </a:lnSpc>
              <a:spcBef>
                <a:spcPts val="4200"/>
              </a:spcBef>
              <a:spcAft>
                <a:spcPts val="0"/>
              </a:spcAft>
              <a:buClr>
                <a:srgbClr val="000000"/>
              </a:buClr>
              <a:buSzPts val="2610"/>
              <a:buChar char="•"/>
              <a:defRPr/>
            </a:lvl2pPr>
            <a:lvl3pPr indent="-394335" lvl="2" marL="1371600" algn="l">
              <a:lnSpc>
                <a:spcPct val="100000"/>
              </a:lnSpc>
              <a:spcBef>
                <a:spcPts val="4200"/>
              </a:spcBef>
              <a:spcAft>
                <a:spcPts val="0"/>
              </a:spcAft>
              <a:buClr>
                <a:srgbClr val="000000"/>
              </a:buClr>
              <a:buSzPts val="2610"/>
              <a:buChar char="•"/>
              <a:defRPr/>
            </a:lvl3pPr>
            <a:lvl4pPr indent="-394335" lvl="3" marL="1828800" algn="l">
              <a:lnSpc>
                <a:spcPct val="100000"/>
              </a:lnSpc>
              <a:spcBef>
                <a:spcPts val="4200"/>
              </a:spcBef>
              <a:spcAft>
                <a:spcPts val="0"/>
              </a:spcAft>
              <a:buClr>
                <a:srgbClr val="000000"/>
              </a:buClr>
              <a:buSzPts val="2610"/>
              <a:buChar char="•"/>
              <a:defRPr/>
            </a:lvl4pPr>
            <a:lvl5pPr indent="-394335" lvl="4" marL="2286000" algn="l">
              <a:lnSpc>
                <a:spcPct val="100000"/>
              </a:lnSpc>
              <a:spcBef>
                <a:spcPts val="4200"/>
              </a:spcBef>
              <a:spcAft>
                <a:spcPts val="0"/>
              </a:spcAft>
              <a:buClr>
                <a:srgbClr val="000000"/>
              </a:buClr>
              <a:buSzPts val="2610"/>
              <a:buChar char="•"/>
              <a:defRPr/>
            </a:lvl5pPr>
            <a:lvl6pPr indent="-394335" lvl="5" marL="2743200" algn="l">
              <a:lnSpc>
                <a:spcPct val="100000"/>
              </a:lnSpc>
              <a:spcBef>
                <a:spcPts val="4200"/>
              </a:spcBef>
              <a:spcAft>
                <a:spcPts val="0"/>
              </a:spcAft>
              <a:buClr>
                <a:srgbClr val="000000"/>
              </a:buClr>
              <a:buSzPts val="2610"/>
              <a:buChar char="•"/>
              <a:defRPr/>
            </a:lvl6pPr>
            <a:lvl7pPr indent="-394335" lvl="6" marL="3200400" algn="l">
              <a:lnSpc>
                <a:spcPct val="100000"/>
              </a:lnSpc>
              <a:spcBef>
                <a:spcPts val="4200"/>
              </a:spcBef>
              <a:spcAft>
                <a:spcPts val="0"/>
              </a:spcAft>
              <a:buClr>
                <a:srgbClr val="000000"/>
              </a:buClr>
              <a:buSzPts val="2610"/>
              <a:buChar char="•"/>
              <a:defRPr/>
            </a:lvl7pPr>
            <a:lvl8pPr indent="-394334" lvl="7" marL="3657600" algn="l">
              <a:lnSpc>
                <a:spcPct val="100000"/>
              </a:lnSpc>
              <a:spcBef>
                <a:spcPts val="4200"/>
              </a:spcBef>
              <a:spcAft>
                <a:spcPts val="0"/>
              </a:spcAft>
              <a:buClr>
                <a:srgbClr val="000000"/>
              </a:buClr>
              <a:buSzPts val="2610"/>
              <a:buChar char="•"/>
              <a:defRPr/>
            </a:lvl8pPr>
            <a:lvl9pPr indent="-394334" lvl="8" marL="4114800" algn="l">
              <a:lnSpc>
                <a:spcPct val="100000"/>
              </a:lnSpc>
              <a:spcBef>
                <a:spcPts val="4200"/>
              </a:spcBef>
              <a:spcAft>
                <a:spcPts val="0"/>
              </a:spcAft>
              <a:buClr>
                <a:srgbClr val="000000"/>
              </a:buClr>
              <a:buSzPts val="2610"/>
              <a:buChar char="•"/>
              <a:defRPr/>
            </a:lvl9pPr>
          </a:lstStyle>
          <a:p/>
        </p:txBody>
      </p:sp>
      <p:sp>
        <p:nvSpPr>
          <p:cNvPr id="40" name="Google Shape;40;p9"/>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6718300" y="5092700"/>
            <a:ext cx="5334000" cy="3771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p:nvPr>
            <p:ph idx="3" type="pic"/>
          </p:nvPr>
        </p:nvSpPr>
        <p:spPr>
          <a:xfrm>
            <a:off x="6718300" y="889000"/>
            <a:ext cx="5334000" cy="3771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9pPr>
          </a:lstStyle>
          <a:p/>
        </p:txBody>
      </p:sp>
      <p:sp>
        <p:nvSpPr>
          <p:cNvPr id="44" name="Google Shape;44;p10"/>
          <p:cNvSpPr/>
          <p:nvPr>
            <p:ph idx="4" type="pic"/>
          </p:nvPr>
        </p:nvSpPr>
        <p:spPr>
          <a:xfrm>
            <a:off x="952500" y="889000"/>
            <a:ext cx="5334000" cy="7975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952500" y="254000"/>
            <a:ext cx="11099800" cy="2159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952500" y="2590800"/>
            <a:ext cx="11099800" cy="6286500"/>
          </a:xfrm>
          <a:prstGeom prst="rect">
            <a:avLst/>
          </a:prstGeom>
          <a:noFill/>
          <a:ln>
            <a:noFill/>
          </a:ln>
        </p:spPr>
        <p:txBody>
          <a:bodyPr anchorCtr="0" anchor="ctr" bIns="50800" lIns="50800" spcFirstLastPara="1" rIns="50800" wrap="square" tIns="50800">
            <a:noAutofit/>
          </a:bodyPr>
          <a:lstStyle>
            <a:lvl1pPr indent="-523240" lvl="0" marL="4572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1pPr>
            <a:lvl2pPr indent="-523240" lvl="1" marL="9144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2pPr>
            <a:lvl3pPr indent="-523239" lvl="2" marL="13716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3pPr>
            <a:lvl4pPr indent="-523239" lvl="3" marL="18288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4pPr>
            <a:lvl5pPr indent="-523239" lvl="4" marL="22860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5pPr>
            <a:lvl6pPr indent="-523239" lvl="5" marL="27432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6pPr>
            <a:lvl7pPr indent="-523239" lvl="6" marL="32004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7pPr>
            <a:lvl8pPr indent="-523239" lvl="7" marL="36576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8pPr>
            <a:lvl9pPr indent="-523240" lvl="8" marL="41148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push dir="r"/>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2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3.jp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jpg"/><Relationship Id="rId4" Type="http://schemas.openxmlformats.org/officeDocument/2006/relationships/image" Target="../media/image29.png"/><Relationship Id="rId5" Type="http://schemas.openxmlformats.org/officeDocument/2006/relationships/image" Target="../media/image17.jpg"/><Relationship Id="rId6" Type="http://schemas.openxmlformats.org/officeDocument/2006/relationships/image" Target="../media/image4.jpg"/><Relationship Id="rId7" Type="http://schemas.openxmlformats.org/officeDocument/2006/relationships/image" Target="../media/image1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26.jpg"/><Relationship Id="rId5" Type="http://schemas.openxmlformats.org/officeDocument/2006/relationships/image" Target="../media/image2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image" Target="../media/image25.jpg"/><Relationship Id="rId5" Type="http://schemas.openxmlformats.org/officeDocument/2006/relationships/image" Target="../media/image2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Google Shape;59;p14"/>
          <p:cNvSpPr/>
          <p:nvPr/>
        </p:nvSpPr>
        <p:spPr>
          <a:xfrm>
            <a:off x="-290463" y="7141272"/>
            <a:ext cx="13585726" cy="1986956"/>
          </a:xfrm>
          <a:prstGeom prst="rect">
            <a:avLst/>
          </a:prstGeom>
          <a:solidFill>
            <a:schemeClr val="accent5">
              <a:alpha val="79607"/>
            </a:scheme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60" name="Google Shape;60;p14"/>
          <p:cNvSpPr txBox="1"/>
          <p:nvPr/>
        </p:nvSpPr>
        <p:spPr>
          <a:xfrm rot="-5400000">
            <a:off x="10594094" y="4641849"/>
            <a:ext cx="3480817" cy="4699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4D5C79"/>
              </a:buClr>
              <a:buSzPts val="2400"/>
              <a:buFont typeface="Montserrat"/>
              <a:buNone/>
            </a:pPr>
            <a:r>
              <a:rPr b="0" i="0" lang="en-US" sz="2400" u="none" cap="none" strike="noStrike">
                <a:solidFill>
                  <a:srgbClr val="4D5C79"/>
                </a:solidFill>
                <a:latin typeface="Montserrat"/>
                <a:ea typeface="Montserrat"/>
                <a:cs typeface="Montserrat"/>
                <a:sym typeface="Montserrat"/>
              </a:rPr>
              <a:t>companywebsite.com</a:t>
            </a:r>
            <a:endParaRPr/>
          </a:p>
        </p:txBody>
      </p:sp>
      <p:sp>
        <p:nvSpPr>
          <p:cNvPr id="61" name="Google Shape;61;p14"/>
          <p:cNvSpPr txBox="1"/>
          <p:nvPr/>
        </p:nvSpPr>
        <p:spPr>
          <a:xfrm>
            <a:off x="1311428" y="1063158"/>
            <a:ext cx="2361591" cy="46105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4D5C79"/>
              </a:buClr>
              <a:buSzPts val="2400"/>
              <a:buFont typeface="Helvetica Neue"/>
              <a:buNone/>
            </a:pPr>
            <a:r>
              <a:rPr b="1" i="0" lang="en-US" sz="2400" u="none" cap="none" strike="noStrike">
                <a:solidFill>
                  <a:srgbClr val="4D5C79"/>
                </a:solidFill>
                <a:latin typeface="Helvetica Neue"/>
                <a:ea typeface="Helvetica Neue"/>
                <a:cs typeface="Helvetica Neue"/>
                <a:sym typeface="Helvetica Neue"/>
              </a:rPr>
              <a:t>S&amp;A BUSINESS</a:t>
            </a:r>
            <a:endParaRPr/>
          </a:p>
        </p:txBody>
      </p:sp>
      <p:sp>
        <p:nvSpPr>
          <p:cNvPr id="62" name="Google Shape;62;p14"/>
          <p:cNvSpPr txBox="1"/>
          <p:nvPr/>
        </p:nvSpPr>
        <p:spPr>
          <a:xfrm>
            <a:off x="1497889" y="1432260"/>
            <a:ext cx="1988669" cy="28768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4D5C79"/>
              </a:buClr>
              <a:buSzPts val="1200"/>
              <a:buFont typeface="Helvetica Neue"/>
              <a:buNone/>
            </a:pPr>
            <a:r>
              <a:rPr b="0" i="0" lang="en-US" sz="1200" u="none" cap="none" strike="noStrike">
                <a:solidFill>
                  <a:srgbClr val="4D5C79"/>
                </a:solidFill>
                <a:latin typeface="Helvetica Neue"/>
                <a:ea typeface="Helvetica Neue"/>
                <a:cs typeface="Helvetica Neue"/>
                <a:sym typeface="Helvetica Neue"/>
              </a:rPr>
              <a:t>INVESTMENT SOLUTIONS</a:t>
            </a:r>
            <a:endParaRPr/>
          </a:p>
        </p:txBody>
      </p:sp>
      <p:pic>
        <p:nvPicPr>
          <p:cNvPr descr="pasted-image.pdf" id="63" name="Google Shape;63;p14"/>
          <p:cNvPicPr preferRelativeResize="0"/>
          <p:nvPr/>
        </p:nvPicPr>
        <p:blipFill rotWithShape="1">
          <a:blip r:embed="rId3">
            <a:alphaModFix/>
          </a:blip>
          <a:srcRect b="0" l="0" r="0" t="0"/>
          <a:stretch/>
        </p:blipFill>
        <p:spPr>
          <a:xfrm>
            <a:off x="635429" y="933882"/>
            <a:ext cx="616707" cy="719611"/>
          </a:xfrm>
          <a:prstGeom prst="rect">
            <a:avLst/>
          </a:prstGeom>
          <a:noFill/>
          <a:ln>
            <a:noFill/>
          </a:ln>
        </p:spPr>
      </p:pic>
      <p:pic>
        <p:nvPicPr>
          <p:cNvPr descr="aircraft-airplane-architectural-design-2361999.jpg" id="64" name="Google Shape;64;p14"/>
          <p:cNvPicPr preferRelativeResize="0"/>
          <p:nvPr/>
        </p:nvPicPr>
        <p:blipFill rotWithShape="1">
          <a:blip r:embed="rId4">
            <a:alphaModFix/>
          </a:blip>
          <a:srcRect b="15855" l="34767" r="23987" t="28195"/>
          <a:stretch/>
        </p:blipFill>
        <p:spPr>
          <a:xfrm>
            <a:off x="5853806" y="-142677"/>
            <a:ext cx="5920732" cy="10038953"/>
          </a:xfrm>
          <a:prstGeom prst="rect">
            <a:avLst/>
          </a:prstGeom>
          <a:noFill/>
          <a:ln>
            <a:noFill/>
          </a:ln>
        </p:spPr>
      </p:pic>
      <p:sp>
        <p:nvSpPr>
          <p:cNvPr id="65" name="Google Shape;65;p14"/>
          <p:cNvSpPr txBox="1"/>
          <p:nvPr/>
        </p:nvSpPr>
        <p:spPr>
          <a:xfrm>
            <a:off x="500457" y="1966700"/>
            <a:ext cx="7704583" cy="39878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4D5C79"/>
              </a:buClr>
              <a:buSzPts val="8400"/>
              <a:buFont typeface="Montserrat"/>
              <a:buNone/>
            </a:pPr>
            <a:r>
              <a:rPr b="1" i="0" lang="en-US" sz="8400" u="none" cap="none" strike="noStrike">
                <a:solidFill>
                  <a:srgbClr val="4D5C79"/>
                </a:solidFill>
                <a:latin typeface="Montserrat"/>
                <a:ea typeface="Montserrat"/>
                <a:cs typeface="Montserrat"/>
                <a:sym typeface="Montserrat"/>
              </a:rPr>
              <a:t>BUSINESS</a:t>
            </a:r>
            <a:endParaRPr/>
          </a:p>
          <a:p>
            <a:pPr indent="0" lvl="0" marL="0" marR="0" rtl="0" algn="l">
              <a:lnSpc>
                <a:spcPct val="100000"/>
              </a:lnSpc>
              <a:spcBef>
                <a:spcPts val="0"/>
              </a:spcBef>
              <a:spcAft>
                <a:spcPts val="0"/>
              </a:spcAft>
              <a:buClr>
                <a:srgbClr val="4D5C79"/>
              </a:buClr>
              <a:buSzPts val="8400"/>
              <a:buFont typeface="Montserrat"/>
              <a:buNone/>
            </a:pPr>
            <a:r>
              <a:rPr b="1" i="0" lang="en-US" sz="8400" u="none" cap="none" strike="noStrike">
                <a:solidFill>
                  <a:srgbClr val="4D5C79"/>
                </a:solidFill>
                <a:latin typeface="Montserrat"/>
                <a:ea typeface="Montserrat"/>
                <a:cs typeface="Montserrat"/>
                <a:sym typeface="Montserrat"/>
              </a:rPr>
              <a:t>INVESTMENT</a:t>
            </a:r>
            <a:endParaRPr/>
          </a:p>
          <a:p>
            <a:pPr indent="0" lvl="0" marL="0" marR="0" rtl="0" algn="l">
              <a:lnSpc>
                <a:spcPct val="100000"/>
              </a:lnSpc>
              <a:spcBef>
                <a:spcPts val="0"/>
              </a:spcBef>
              <a:spcAft>
                <a:spcPts val="0"/>
              </a:spcAft>
              <a:buClr>
                <a:srgbClr val="4D5C79"/>
              </a:buClr>
              <a:buSzPts val="8400"/>
              <a:buFont typeface="Montserrat"/>
              <a:buNone/>
            </a:pPr>
            <a:r>
              <a:rPr b="1" i="0" lang="en-US" sz="8400" u="none" cap="none" strike="noStrike">
                <a:solidFill>
                  <a:srgbClr val="4D5C79"/>
                </a:solidFill>
                <a:latin typeface="Montserrat"/>
                <a:ea typeface="Montserrat"/>
                <a:cs typeface="Montserrat"/>
                <a:sym typeface="Montserrat"/>
              </a:rPr>
              <a:t>PITCH</a:t>
            </a:r>
            <a:endParaRPr/>
          </a:p>
        </p:txBody>
      </p:sp>
      <p:sp>
        <p:nvSpPr>
          <p:cNvPr id="66" name="Google Shape;66;p14"/>
          <p:cNvSpPr txBox="1"/>
          <p:nvPr/>
        </p:nvSpPr>
        <p:spPr>
          <a:xfrm>
            <a:off x="565925" y="7441329"/>
            <a:ext cx="3852597" cy="138684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Frank B. Beecham</a:t>
            </a:r>
            <a:endParaRPr/>
          </a:p>
          <a:p>
            <a:pPr indent="0" lvl="0" marL="0" marR="0" rtl="0" algn="l">
              <a:lnSpc>
                <a:spcPct val="12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414-323-6096</a:t>
            </a:r>
            <a:endParaRPr/>
          </a:p>
          <a:p>
            <a:pPr indent="0" lvl="0" marL="0" marR="0" rtl="0" algn="l">
              <a:lnSpc>
                <a:spcPct val="12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634  Rockford Mountain Ln.,</a:t>
            </a:r>
            <a:endParaRPr/>
          </a:p>
          <a:p>
            <a:pPr indent="0" lvl="0" marL="0" marR="0" rtl="0" algn="l">
              <a:lnSpc>
                <a:spcPct val="12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Sheboygan Falls, WI, 53085, USA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23"/>
          <p:cNvSpPr/>
          <p:nvPr/>
        </p:nvSpPr>
        <p:spPr>
          <a:xfrm>
            <a:off x="-290463" y="4016102"/>
            <a:ext cx="13585726" cy="4501208"/>
          </a:xfrm>
          <a:prstGeom prst="rect">
            <a:avLst/>
          </a:prstGeom>
          <a:solidFill>
            <a:srgbClr val="F4F3F3"/>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41" name="Google Shape;241;p23"/>
          <p:cNvSpPr/>
          <p:nvPr/>
        </p:nvSpPr>
        <p:spPr>
          <a:xfrm>
            <a:off x="625475" y="628650"/>
            <a:ext cx="2351820" cy="962225"/>
          </a:xfrm>
          <a:prstGeom prst="rect">
            <a:avLst/>
          </a:prstGeom>
          <a:solidFill>
            <a:schemeClr val="accent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42" name="Google Shape;242;p23"/>
          <p:cNvSpPr/>
          <p:nvPr/>
        </p:nvSpPr>
        <p:spPr>
          <a:xfrm>
            <a:off x="2974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43" name="Google Shape;243;p23"/>
          <p:cNvSpPr/>
          <p:nvPr/>
        </p:nvSpPr>
        <p:spPr>
          <a:xfrm>
            <a:off x="5324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44" name="Google Shape;244;p23"/>
          <p:cNvSpPr/>
          <p:nvPr/>
        </p:nvSpPr>
        <p:spPr>
          <a:xfrm>
            <a:off x="7673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45" name="Google Shape;245;p23"/>
          <p:cNvSpPr/>
          <p:nvPr/>
        </p:nvSpPr>
        <p:spPr>
          <a:xfrm>
            <a:off x="10023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46" name="Google Shape;246;p23"/>
          <p:cNvSpPr txBox="1"/>
          <p:nvPr/>
        </p:nvSpPr>
        <p:spPr>
          <a:xfrm>
            <a:off x="1167133" y="779562"/>
            <a:ext cx="1268503"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The</a:t>
            </a:r>
            <a:endParaRPr/>
          </a:p>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Company</a:t>
            </a:r>
            <a:endParaRPr/>
          </a:p>
        </p:txBody>
      </p:sp>
      <p:sp>
        <p:nvSpPr>
          <p:cNvPr id="247" name="Google Shape;247;p23"/>
          <p:cNvSpPr txBox="1"/>
          <p:nvPr/>
        </p:nvSpPr>
        <p:spPr>
          <a:xfrm>
            <a:off x="3604302" y="779562"/>
            <a:ext cx="1093166"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Offers &amp;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Services</a:t>
            </a:r>
            <a:endParaRPr/>
          </a:p>
        </p:txBody>
      </p:sp>
      <p:sp>
        <p:nvSpPr>
          <p:cNvPr id="248" name="Google Shape;248;p23"/>
          <p:cNvSpPr txBox="1"/>
          <p:nvPr/>
        </p:nvSpPr>
        <p:spPr>
          <a:xfrm>
            <a:off x="5970489" y="919262"/>
            <a:ext cx="1059791" cy="3810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Delivery</a:t>
            </a:r>
            <a:endParaRPr/>
          </a:p>
        </p:txBody>
      </p:sp>
      <p:sp>
        <p:nvSpPr>
          <p:cNvPr id="249" name="Google Shape;249;p23"/>
          <p:cNvSpPr txBox="1"/>
          <p:nvPr/>
        </p:nvSpPr>
        <p:spPr>
          <a:xfrm>
            <a:off x="8221920" y="779562"/>
            <a:ext cx="1255929"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Summary</a:t>
            </a:r>
            <a:endParaRPr/>
          </a:p>
        </p:txBody>
      </p:sp>
      <p:sp>
        <p:nvSpPr>
          <p:cNvPr id="250" name="Google Shape;250;p23"/>
          <p:cNvSpPr txBox="1"/>
          <p:nvPr/>
        </p:nvSpPr>
        <p:spPr>
          <a:xfrm>
            <a:off x="10712695" y="779562"/>
            <a:ext cx="973380"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Clients</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Review</a:t>
            </a:r>
            <a:endParaRPr/>
          </a:p>
        </p:txBody>
      </p:sp>
      <p:pic>
        <p:nvPicPr>
          <p:cNvPr descr="ads-beverage-black-coffee-33972.jpg" id="251" name="Google Shape;251;p23"/>
          <p:cNvPicPr preferRelativeResize="0"/>
          <p:nvPr/>
        </p:nvPicPr>
        <p:blipFill rotWithShape="1">
          <a:blip r:embed="rId3">
            <a:alphaModFix/>
          </a:blip>
          <a:srcRect b="3319" l="28525" r="24756" t="154"/>
          <a:stretch/>
        </p:blipFill>
        <p:spPr>
          <a:xfrm>
            <a:off x="7374979" y="2257127"/>
            <a:ext cx="4998889" cy="6885782"/>
          </a:xfrm>
          <a:prstGeom prst="rect">
            <a:avLst/>
          </a:prstGeom>
          <a:noFill/>
          <a:ln>
            <a:noFill/>
          </a:ln>
        </p:spPr>
      </p:pic>
      <p:sp>
        <p:nvSpPr>
          <p:cNvPr id="252" name="Google Shape;252;p23"/>
          <p:cNvSpPr/>
          <p:nvPr/>
        </p:nvSpPr>
        <p:spPr>
          <a:xfrm>
            <a:off x="620910" y="3486893"/>
            <a:ext cx="4422380" cy="962226"/>
          </a:xfrm>
          <a:prstGeom prst="rect">
            <a:avLst/>
          </a:prstGeom>
          <a:solidFill>
            <a:schemeClr val="accent5">
              <a:alpha val="89803"/>
            </a:scheme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53" name="Google Shape;253;p23"/>
          <p:cNvSpPr txBox="1"/>
          <p:nvPr/>
        </p:nvSpPr>
        <p:spPr>
          <a:xfrm>
            <a:off x="1121714" y="3637806"/>
            <a:ext cx="3420772" cy="660401"/>
          </a:xfrm>
          <a:prstGeom prst="rect">
            <a:avLst/>
          </a:prstGeom>
          <a:noFill/>
          <a:ln>
            <a:noFill/>
          </a:ln>
        </p:spPr>
        <p:txBody>
          <a:bodyPr anchorCtr="0" anchor="t" bIns="50800" lIns="50800" spcFirstLastPara="1" rIns="50800" wrap="square" tIns="50800">
            <a:noAutofit/>
          </a:bodyPr>
          <a:lstStyle/>
          <a:p>
            <a:pPr indent="0" lvl="0" marL="0" marR="0" rtl="0" algn="ctr">
              <a:lnSpc>
                <a:spcPct val="208333"/>
              </a:lnSpc>
              <a:spcBef>
                <a:spcPts val="0"/>
              </a:spcBef>
              <a:spcAft>
                <a:spcPts val="0"/>
              </a:spcAft>
              <a:buClr>
                <a:srgbClr val="FFFFFF"/>
              </a:buClr>
              <a:buSzPts val="3600"/>
              <a:buFont typeface="Montserrat"/>
              <a:buNone/>
            </a:pPr>
            <a:r>
              <a:rPr b="1" i="0" lang="en-US" sz="3600" u="none" cap="none" strike="noStrike">
                <a:solidFill>
                  <a:srgbClr val="FFFFFF"/>
                </a:solidFill>
                <a:latin typeface="Montserrat"/>
                <a:ea typeface="Montserrat"/>
                <a:cs typeface="Montserrat"/>
                <a:sym typeface="Montserrat"/>
              </a:rPr>
              <a:t>DESCRIPTION</a:t>
            </a:r>
            <a:endParaRPr/>
          </a:p>
        </p:txBody>
      </p:sp>
      <p:sp>
        <p:nvSpPr>
          <p:cNvPr id="254" name="Google Shape;254;p23"/>
          <p:cNvSpPr txBox="1"/>
          <p:nvPr/>
        </p:nvSpPr>
        <p:spPr>
          <a:xfrm>
            <a:off x="637068" y="5130056"/>
            <a:ext cx="5869169" cy="24765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S&amp;A Business Investment Solutions provides financial services to those wanting to start a business.  The company ensures that clients get the best deal from the offerings &amp; that they can maximize their potential as business owners through the financial assistance you can give.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p24"/>
          <p:cNvSpPr/>
          <p:nvPr/>
        </p:nvSpPr>
        <p:spPr>
          <a:xfrm>
            <a:off x="625475" y="628650"/>
            <a:ext cx="2351820" cy="962225"/>
          </a:xfrm>
          <a:prstGeom prst="rect">
            <a:avLst/>
          </a:prstGeom>
          <a:solidFill>
            <a:schemeClr val="accent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60" name="Google Shape;260;p24"/>
          <p:cNvSpPr/>
          <p:nvPr/>
        </p:nvSpPr>
        <p:spPr>
          <a:xfrm>
            <a:off x="2974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61" name="Google Shape;261;p24"/>
          <p:cNvSpPr/>
          <p:nvPr/>
        </p:nvSpPr>
        <p:spPr>
          <a:xfrm>
            <a:off x="5324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62" name="Google Shape;262;p24"/>
          <p:cNvSpPr/>
          <p:nvPr/>
        </p:nvSpPr>
        <p:spPr>
          <a:xfrm>
            <a:off x="7673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63" name="Google Shape;263;p24"/>
          <p:cNvSpPr/>
          <p:nvPr/>
        </p:nvSpPr>
        <p:spPr>
          <a:xfrm>
            <a:off x="10023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64" name="Google Shape;264;p24"/>
          <p:cNvSpPr txBox="1"/>
          <p:nvPr/>
        </p:nvSpPr>
        <p:spPr>
          <a:xfrm>
            <a:off x="1167133" y="779562"/>
            <a:ext cx="1268503"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The</a:t>
            </a:r>
            <a:endParaRPr/>
          </a:p>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Company</a:t>
            </a:r>
            <a:endParaRPr/>
          </a:p>
        </p:txBody>
      </p:sp>
      <p:sp>
        <p:nvSpPr>
          <p:cNvPr id="265" name="Google Shape;265;p24"/>
          <p:cNvSpPr txBox="1"/>
          <p:nvPr/>
        </p:nvSpPr>
        <p:spPr>
          <a:xfrm>
            <a:off x="3604302" y="779562"/>
            <a:ext cx="1093166"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Offers &amp;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Services</a:t>
            </a:r>
            <a:endParaRPr/>
          </a:p>
        </p:txBody>
      </p:sp>
      <p:sp>
        <p:nvSpPr>
          <p:cNvPr id="266" name="Google Shape;266;p24"/>
          <p:cNvSpPr txBox="1"/>
          <p:nvPr/>
        </p:nvSpPr>
        <p:spPr>
          <a:xfrm>
            <a:off x="5970489" y="919262"/>
            <a:ext cx="1059791" cy="3810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Delivery</a:t>
            </a:r>
            <a:endParaRPr/>
          </a:p>
        </p:txBody>
      </p:sp>
      <p:sp>
        <p:nvSpPr>
          <p:cNvPr id="267" name="Google Shape;267;p24"/>
          <p:cNvSpPr txBox="1"/>
          <p:nvPr/>
        </p:nvSpPr>
        <p:spPr>
          <a:xfrm>
            <a:off x="8221920" y="779562"/>
            <a:ext cx="1255929"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Summary</a:t>
            </a:r>
            <a:endParaRPr/>
          </a:p>
        </p:txBody>
      </p:sp>
      <p:sp>
        <p:nvSpPr>
          <p:cNvPr id="268" name="Google Shape;268;p24"/>
          <p:cNvSpPr txBox="1"/>
          <p:nvPr/>
        </p:nvSpPr>
        <p:spPr>
          <a:xfrm>
            <a:off x="10712695" y="779562"/>
            <a:ext cx="973380"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Clients</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Review</a:t>
            </a:r>
            <a:endParaRPr/>
          </a:p>
        </p:txBody>
      </p:sp>
      <p:sp>
        <p:nvSpPr>
          <p:cNvPr id="269" name="Google Shape;269;p24"/>
          <p:cNvSpPr/>
          <p:nvPr/>
        </p:nvSpPr>
        <p:spPr>
          <a:xfrm>
            <a:off x="3387855" y="2261343"/>
            <a:ext cx="6229090" cy="962226"/>
          </a:xfrm>
          <a:prstGeom prst="rect">
            <a:avLst/>
          </a:prstGeom>
          <a:solidFill>
            <a:schemeClr val="accent5">
              <a:alpha val="89803"/>
            </a:scheme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70" name="Google Shape;270;p24"/>
          <p:cNvSpPr txBox="1"/>
          <p:nvPr/>
        </p:nvSpPr>
        <p:spPr>
          <a:xfrm>
            <a:off x="3873042" y="2412256"/>
            <a:ext cx="5258716" cy="660401"/>
          </a:xfrm>
          <a:prstGeom prst="rect">
            <a:avLst/>
          </a:prstGeom>
          <a:noFill/>
          <a:ln>
            <a:noFill/>
          </a:ln>
        </p:spPr>
        <p:txBody>
          <a:bodyPr anchorCtr="0" anchor="t" bIns="50800" lIns="50800" spcFirstLastPara="1" rIns="50800" wrap="square" tIns="50800">
            <a:noAutofit/>
          </a:bodyPr>
          <a:lstStyle/>
          <a:p>
            <a:pPr indent="0" lvl="0" marL="0" marR="0" rtl="0" algn="ctr">
              <a:lnSpc>
                <a:spcPct val="208333"/>
              </a:lnSpc>
              <a:spcBef>
                <a:spcPts val="0"/>
              </a:spcBef>
              <a:spcAft>
                <a:spcPts val="0"/>
              </a:spcAft>
              <a:buClr>
                <a:srgbClr val="FFFFFF"/>
              </a:buClr>
              <a:buSzPts val="3600"/>
              <a:buFont typeface="Montserrat"/>
              <a:buNone/>
            </a:pPr>
            <a:r>
              <a:rPr b="1" i="0" lang="en-US" sz="3600" u="none" cap="none" strike="noStrike">
                <a:solidFill>
                  <a:srgbClr val="FFFFFF"/>
                </a:solidFill>
                <a:latin typeface="Montserrat"/>
                <a:ea typeface="Montserrat"/>
                <a:cs typeface="Montserrat"/>
                <a:sym typeface="Montserrat"/>
              </a:rPr>
              <a:t>VALUE PROPOSITION</a:t>
            </a:r>
            <a:endParaRPr/>
          </a:p>
        </p:txBody>
      </p:sp>
      <p:sp>
        <p:nvSpPr>
          <p:cNvPr id="271" name="Google Shape;271;p24"/>
          <p:cNvSpPr txBox="1"/>
          <p:nvPr/>
        </p:nvSpPr>
        <p:spPr>
          <a:xfrm>
            <a:off x="1179967" y="8444756"/>
            <a:ext cx="10644866" cy="800101"/>
          </a:xfrm>
          <a:prstGeom prst="rect">
            <a:avLst/>
          </a:prstGeom>
          <a:noFill/>
          <a:ln>
            <a:noFill/>
          </a:ln>
        </p:spPr>
        <p:txBody>
          <a:bodyPr anchorCtr="0" anchor="ctr" bIns="50800" lIns="50800" spcFirstLastPara="1" rIns="50800" wrap="square" tIns="50800">
            <a:noAutofit/>
          </a:bodyPr>
          <a:lstStyle/>
          <a:p>
            <a:pPr indent="0" lvl="0" marL="0" marR="0" rtl="0" algn="just">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S&amp;A is well-known for its quality financial provision services that has helped a variety of startups begin business operations &amp; fund initial expenses before they can produce money.</a:t>
            </a:r>
            <a:endParaRPr/>
          </a:p>
        </p:txBody>
      </p:sp>
      <p:pic>
        <p:nvPicPr>
          <p:cNvPr descr="accounting-banking-calculator-938965.jpg" id="272" name="Google Shape;272;p24"/>
          <p:cNvPicPr preferRelativeResize="0"/>
          <p:nvPr/>
        </p:nvPicPr>
        <p:blipFill rotWithShape="1">
          <a:blip r:embed="rId3">
            <a:alphaModFix/>
          </a:blip>
          <a:srcRect b="10506" l="4769" r="4768" t="36868"/>
          <a:stretch/>
        </p:blipFill>
        <p:spPr>
          <a:xfrm>
            <a:off x="620224" y="3893119"/>
            <a:ext cx="11764352" cy="394196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pic>
        <p:nvPicPr>
          <p:cNvPr descr="adult-analyzing-brainstorming-1483907.jpg" id="277" name="Google Shape;277;p25"/>
          <p:cNvPicPr preferRelativeResize="0"/>
          <p:nvPr/>
        </p:nvPicPr>
        <p:blipFill rotWithShape="1">
          <a:blip r:embed="rId3">
            <a:alphaModFix/>
          </a:blip>
          <a:srcRect b="1152" l="5655" r="26895" t="1606"/>
          <a:stretch/>
        </p:blipFill>
        <p:spPr>
          <a:xfrm>
            <a:off x="7086599" y="2275960"/>
            <a:ext cx="5289155" cy="6866671"/>
          </a:xfrm>
          <a:prstGeom prst="rect">
            <a:avLst/>
          </a:prstGeom>
          <a:noFill/>
          <a:ln>
            <a:noFill/>
          </a:ln>
        </p:spPr>
      </p:pic>
      <p:sp>
        <p:nvSpPr>
          <p:cNvPr id="278" name="Google Shape;278;p25"/>
          <p:cNvSpPr/>
          <p:nvPr/>
        </p:nvSpPr>
        <p:spPr>
          <a:xfrm>
            <a:off x="625475" y="628650"/>
            <a:ext cx="2351820" cy="962225"/>
          </a:xfrm>
          <a:prstGeom prst="rect">
            <a:avLst/>
          </a:prstGeom>
          <a:solidFill>
            <a:schemeClr val="accent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79" name="Google Shape;279;p25"/>
          <p:cNvSpPr/>
          <p:nvPr/>
        </p:nvSpPr>
        <p:spPr>
          <a:xfrm>
            <a:off x="2974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80" name="Google Shape;280;p25"/>
          <p:cNvSpPr/>
          <p:nvPr/>
        </p:nvSpPr>
        <p:spPr>
          <a:xfrm>
            <a:off x="5324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81" name="Google Shape;281;p25"/>
          <p:cNvSpPr/>
          <p:nvPr/>
        </p:nvSpPr>
        <p:spPr>
          <a:xfrm>
            <a:off x="7673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82" name="Google Shape;282;p25"/>
          <p:cNvSpPr/>
          <p:nvPr/>
        </p:nvSpPr>
        <p:spPr>
          <a:xfrm>
            <a:off x="10023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83" name="Google Shape;283;p25"/>
          <p:cNvSpPr txBox="1"/>
          <p:nvPr/>
        </p:nvSpPr>
        <p:spPr>
          <a:xfrm>
            <a:off x="1167133" y="779562"/>
            <a:ext cx="1268503"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The</a:t>
            </a:r>
            <a:endParaRPr/>
          </a:p>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Company</a:t>
            </a:r>
            <a:endParaRPr/>
          </a:p>
        </p:txBody>
      </p:sp>
      <p:sp>
        <p:nvSpPr>
          <p:cNvPr id="284" name="Google Shape;284;p25"/>
          <p:cNvSpPr txBox="1"/>
          <p:nvPr/>
        </p:nvSpPr>
        <p:spPr>
          <a:xfrm>
            <a:off x="3604302" y="779562"/>
            <a:ext cx="1093166"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Offers &amp;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Services</a:t>
            </a:r>
            <a:endParaRPr/>
          </a:p>
        </p:txBody>
      </p:sp>
      <p:sp>
        <p:nvSpPr>
          <p:cNvPr id="285" name="Google Shape;285;p25"/>
          <p:cNvSpPr txBox="1"/>
          <p:nvPr/>
        </p:nvSpPr>
        <p:spPr>
          <a:xfrm>
            <a:off x="5970489" y="919262"/>
            <a:ext cx="1059791" cy="3810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Delivery</a:t>
            </a:r>
            <a:endParaRPr/>
          </a:p>
        </p:txBody>
      </p:sp>
      <p:sp>
        <p:nvSpPr>
          <p:cNvPr id="286" name="Google Shape;286;p25"/>
          <p:cNvSpPr txBox="1"/>
          <p:nvPr/>
        </p:nvSpPr>
        <p:spPr>
          <a:xfrm>
            <a:off x="8221920" y="779562"/>
            <a:ext cx="1255929"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Summary</a:t>
            </a:r>
            <a:endParaRPr/>
          </a:p>
        </p:txBody>
      </p:sp>
      <p:sp>
        <p:nvSpPr>
          <p:cNvPr id="287" name="Google Shape;287;p25"/>
          <p:cNvSpPr txBox="1"/>
          <p:nvPr/>
        </p:nvSpPr>
        <p:spPr>
          <a:xfrm>
            <a:off x="10712695" y="779562"/>
            <a:ext cx="973380"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Clients</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Review</a:t>
            </a:r>
            <a:endParaRPr/>
          </a:p>
        </p:txBody>
      </p:sp>
      <p:sp>
        <p:nvSpPr>
          <p:cNvPr id="288" name="Google Shape;288;p25"/>
          <p:cNvSpPr/>
          <p:nvPr/>
        </p:nvSpPr>
        <p:spPr>
          <a:xfrm>
            <a:off x="1561135" y="4281845"/>
            <a:ext cx="6707530" cy="5533013"/>
          </a:xfrm>
          <a:prstGeom prst="rect">
            <a:avLst/>
          </a:prstGeom>
          <a:solidFill>
            <a:srgbClr val="F4F3F3">
              <a:alpha val="8980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89" name="Google Shape;289;p25"/>
          <p:cNvSpPr txBox="1"/>
          <p:nvPr/>
        </p:nvSpPr>
        <p:spPr>
          <a:xfrm>
            <a:off x="2089075" y="5181450"/>
            <a:ext cx="5875500" cy="3733800"/>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S&amp;A aims to promote their business to those starting a business themselves.  Through the use of social media &amp; online ads, marketing the services provided will be much more                effective.  Apart from this, we would also want to use our past clients’ successful experience working with us through word of mouth as we believe that there is nothing more compelling than hearing it firsthand from our clients.</a:t>
            </a:r>
            <a:endParaRPr/>
          </a:p>
        </p:txBody>
      </p:sp>
      <p:sp>
        <p:nvSpPr>
          <p:cNvPr id="290" name="Google Shape;290;p25"/>
          <p:cNvSpPr/>
          <p:nvPr/>
        </p:nvSpPr>
        <p:spPr>
          <a:xfrm>
            <a:off x="11885913" y="8645449"/>
            <a:ext cx="973380" cy="962226"/>
          </a:xfrm>
          <a:prstGeom prst="rect">
            <a:avLst/>
          </a:prstGeom>
          <a:solidFill>
            <a:schemeClr val="accent5">
              <a:alpha val="89803"/>
            </a:scheme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91" name="Google Shape;291;p25"/>
          <p:cNvSpPr/>
          <p:nvPr/>
        </p:nvSpPr>
        <p:spPr>
          <a:xfrm>
            <a:off x="623571" y="3087587"/>
            <a:ext cx="5534658" cy="962226"/>
          </a:xfrm>
          <a:prstGeom prst="rect">
            <a:avLst/>
          </a:prstGeom>
          <a:solidFill>
            <a:schemeClr val="accent5">
              <a:alpha val="89803"/>
            </a:scheme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92" name="Google Shape;292;p25"/>
          <p:cNvSpPr txBox="1"/>
          <p:nvPr/>
        </p:nvSpPr>
        <p:spPr>
          <a:xfrm>
            <a:off x="1143533" y="3238500"/>
            <a:ext cx="4494734" cy="660401"/>
          </a:xfrm>
          <a:prstGeom prst="rect">
            <a:avLst/>
          </a:prstGeom>
          <a:noFill/>
          <a:ln>
            <a:noFill/>
          </a:ln>
        </p:spPr>
        <p:txBody>
          <a:bodyPr anchorCtr="0" anchor="t" bIns="50800" lIns="50800" spcFirstLastPara="1" rIns="50800" wrap="square" tIns="50800">
            <a:noAutofit/>
          </a:bodyPr>
          <a:lstStyle/>
          <a:p>
            <a:pPr indent="0" lvl="0" marL="0" marR="0" rtl="0" algn="ctr">
              <a:lnSpc>
                <a:spcPct val="208333"/>
              </a:lnSpc>
              <a:spcBef>
                <a:spcPts val="0"/>
              </a:spcBef>
              <a:spcAft>
                <a:spcPts val="0"/>
              </a:spcAft>
              <a:buClr>
                <a:srgbClr val="FFFFFF"/>
              </a:buClr>
              <a:buSzPts val="3600"/>
              <a:buFont typeface="Montserrat"/>
              <a:buNone/>
            </a:pPr>
            <a:r>
              <a:rPr b="1" i="0" lang="en-US" sz="3600" u="none" cap="none" strike="noStrike">
                <a:solidFill>
                  <a:srgbClr val="FFFFFF"/>
                </a:solidFill>
                <a:latin typeface="Montserrat"/>
                <a:ea typeface="Montserrat"/>
                <a:cs typeface="Montserrat"/>
                <a:sym typeface="Montserrat"/>
              </a:rPr>
              <a:t>MARKETING PLAN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Google Shape;297;p26"/>
          <p:cNvSpPr/>
          <p:nvPr/>
        </p:nvSpPr>
        <p:spPr>
          <a:xfrm>
            <a:off x="625475" y="628650"/>
            <a:ext cx="2351820" cy="962225"/>
          </a:xfrm>
          <a:prstGeom prst="rect">
            <a:avLst/>
          </a:prstGeom>
          <a:solidFill>
            <a:schemeClr val="accent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98" name="Google Shape;298;p26"/>
          <p:cNvSpPr/>
          <p:nvPr/>
        </p:nvSpPr>
        <p:spPr>
          <a:xfrm>
            <a:off x="2974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99" name="Google Shape;299;p26"/>
          <p:cNvSpPr/>
          <p:nvPr/>
        </p:nvSpPr>
        <p:spPr>
          <a:xfrm>
            <a:off x="5324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00" name="Google Shape;300;p26"/>
          <p:cNvSpPr/>
          <p:nvPr/>
        </p:nvSpPr>
        <p:spPr>
          <a:xfrm>
            <a:off x="7673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01" name="Google Shape;301;p26"/>
          <p:cNvSpPr/>
          <p:nvPr/>
        </p:nvSpPr>
        <p:spPr>
          <a:xfrm>
            <a:off x="10023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02" name="Google Shape;302;p26"/>
          <p:cNvSpPr txBox="1"/>
          <p:nvPr/>
        </p:nvSpPr>
        <p:spPr>
          <a:xfrm>
            <a:off x="1167133" y="779562"/>
            <a:ext cx="1268503"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The</a:t>
            </a:r>
            <a:endParaRPr/>
          </a:p>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Company</a:t>
            </a:r>
            <a:endParaRPr/>
          </a:p>
        </p:txBody>
      </p:sp>
      <p:sp>
        <p:nvSpPr>
          <p:cNvPr id="303" name="Google Shape;303;p26"/>
          <p:cNvSpPr txBox="1"/>
          <p:nvPr/>
        </p:nvSpPr>
        <p:spPr>
          <a:xfrm>
            <a:off x="3604302" y="779562"/>
            <a:ext cx="1093166"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Offers &amp;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Services</a:t>
            </a:r>
            <a:endParaRPr/>
          </a:p>
        </p:txBody>
      </p:sp>
      <p:sp>
        <p:nvSpPr>
          <p:cNvPr id="304" name="Google Shape;304;p26"/>
          <p:cNvSpPr txBox="1"/>
          <p:nvPr/>
        </p:nvSpPr>
        <p:spPr>
          <a:xfrm>
            <a:off x="5970489" y="919262"/>
            <a:ext cx="1059791" cy="3810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Delivery</a:t>
            </a:r>
            <a:endParaRPr/>
          </a:p>
        </p:txBody>
      </p:sp>
      <p:sp>
        <p:nvSpPr>
          <p:cNvPr id="305" name="Google Shape;305;p26"/>
          <p:cNvSpPr txBox="1"/>
          <p:nvPr/>
        </p:nvSpPr>
        <p:spPr>
          <a:xfrm>
            <a:off x="8221920" y="779562"/>
            <a:ext cx="1255929"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Summary</a:t>
            </a:r>
            <a:endParaRPr/>
          </a:p>
        </p:txBody>
      </p:sp>
      <p:sp>
        <p:nvSpPr>
          <p:cNvPr id="306" name="Google Shape;306;p26"/>
          <p:cNvSpPr txBox="1"/>
          <p:nvPr/>
        </p:nvSpPr>
        <p:spPr>
          <a:xfrm>
            <a:off x="10712695" y="779562"/>
            <a:ext cx="973380"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Clients</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Review</a:t>
            </a:r>
            <a:endParaRPr/>
          </a:p>
        </p:txBody>
      </p:sp>
      <p:sp>
        <p:nvSpPr>
          <p:cNvPr id="307" name="Google Shape;307;p26"/>
          <p:cNvSpPr/>
          <p:nvPr/>
        </p:nvSpPr>
        <p:spPr>
          <a:xfrm>
            <a:off x="-290463" y="4347591"/>
            <a:ext cx="13585726" cy="4288137"/>
          </a:xfrm>
          <a:prstGeom prst="rect">
            <a:avLst/>
          </a:prstGeom>
          <a:solidFill>
            <a:srgbClr val="F4F3F3"/>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08" name="Google Shape;308;p26"/>
          <p:cNvSpPr/>
          <p:nvPr/>
        </p:nvSpPr>
        <p:spPr>
          <a:xfrm>
            <a:off x="617041" y="2261343"/>
            <a:ext cx="5823087" cy="962226"/>
          </a:xfrm>
          <a:prstGeom prst="rect">
            <a:avLst/>
          </a:prstGeom>
          <a:solidFill>
            <a:schemeClr val="accent5">
              <a:alpha val="89803"/>
            </a:scheme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09" name="Google Shape;309;p26"/>
          <p:cNvSpPr txBox="1"/>
          <p:nvPr/>
        </p:nvSpPr>
        <p:spPr>
          <a:xfrm>
            <a:off x="1065419" y="2412256"/>
            <a:ext cx="4926331" cy="660401"/>
          </a:xfrm>
          <a:prstGeom prst="rect">
            <a:avLst/>
          </a:prstGeom>
          <a:noFill/>
          <a:ln>
            <a:noFill/>
          </a:ln>
        </p:spPr>
        <p:txBody>
          <a:bodyPr anchorCtr="0" anchor="t" bIns="50800" lIns="50800" spcFirstLastPara="1" rIns="50800" wrap="square" tIns="50800">
            <a:noAutofit/>
          </a:bodyPr>
          <a:lstStyle/>
          <a:p>
            <a:pPr indent="0" lvl="0" marL="0" marR="0" rtl="0" algn="ctr">
              <a:lnSpc>
                <a:spcPct val="208333"/>
              </a:lnSpc>
              <a:spcBef>
                <a:spcPts val="0"/>
              </a:spcBef>
              <a:spcAft>
                <a:spcPts val="0"/>
              </a:spcAft>
              <a:buClr>
                <a:srgbClr val="FFFFFF"/>
              </a:buClr>
              <a:buSzPts val="3600"/>
              <a:buFont typeface="Montserrat"/>
              <a:buNone/>
            </a:pPr>
            <a:r>
              <a:rPr b="1" i="0" lang="en-US" sz="3600" u="none" cap="none" strike="noStrike">
                <a:solidFill>
                  <a:srgbClr val="FFFFFF"/>
                </a:solidFill>
                <a:latin typeface="Montserrat"/>
                <a:ea typeface="Montserrat"/>
                <a:cs typeface="Montserrat"/>
                <a:sym typeface="Montserrat"/>
              </a:rPr>
              <a:t>MARKET RESEARCH</a:t>
            </a:r>
            <a:endParaRPr/>
          </a:p>
        </p:txBody>
      </p:sp>
      <p:sp>
        <p:nvSpPr>
          <p:cNvPr id="310" name="Google Shape;310;p26"/>
          <p:cNvSpPr txBox="1"/>
          <p:nvPr/>
        </p:nvSpPr>
        <p:spPr>
          <a:xfrm>
            <a:off x="7507073" y="4834309"/>
            <a:ext cx="4874055" cy="33147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As society is becoming more reliant on modern technology for various purposes from research to socializing, we have found that the use of the internet is the best way to reach out to interested parties who want to improve their business processes through the use of financial assistance.</a:t>
            </a:r>
            <a:endParaRPr/>
          </a:p>
        </p:txBody>
      </p:sp>
      <p:pic>
        <p:nvPicPr>
          <p:cNvPr descr="coffee-cup-of-coffee-desk-905163.jpg" id="311" name="Google Shape;311;p26"/>
          <p:cNvPicPr preferRelativeResize="0"/>
          <p:nvPr/>
        </p:nvPicPr>
        <p:blipFill rotWithShape="1">
          <a:blip r:embed="rId3">
            <a:alphaModFix/>
          </a:blip>
          <a:srcRect b="1472" l="17589" r="6091" t="1472"/>
          <a:stretch/>
        </p:blipFill>
        <p:spPr>
          <a:xfrm>
            <a:off x="622300" y="3843237"/>
            <a:ext cx="6362238" cy="5285979"/>
          </a:xfrm>
          <a:prstGeom prst="rect">
            <a:avLst/>
          </a:prstGeom>
          <a:noFill/>
          <a:ln>
            <a:noFill/>
          </a:ln>
        </p:spPr>
      </p:pic>
      <p:sp>
        <p:nvSpPr>
          <p:cNvPr id="312" name="Google Shape;312;p26"/>
          <p:cNvSpPr/>
          <p:nvPr/>
        </p:nvSpPr>
        <p:spPr>
          <a:xfrm>
            <a:off x="6511010" y="8645449"/>
            <a:ext cx="973380" cy="962226"/>
          </a:xfrm>
          <a:prstGeom prst="rect">
            <a:avLst/>
          </a:prstGeom>
          <a:solidFill>
            <a:schemeClr val="accent5">
              <a:alpha val="89803"/>
            </a:scheme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Google Shape;317;p27"/>
          <p:cNvSpPr/>
          <p:nvPr/>
        </p:nvSpPr>
        <p:spPr>
          <a:xfrm>
            <a:off x="625475" y="628650"/>
            <a:ext cx="2351820" cy="962225"/>
          </a:xfrm>
          <a:prstGeom prst="rect">
            <a:avLst/>
          </a:prstGeom>
          <a:solidFill>
            <a:schemeClr val="accent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18" name="Google Shape;318;p27"/>
          <p:cNvSpPr/>
          <p:nvPr/>
        </p:nvSpPr>
        <p:spPr>
          <a:xfrm>
            <a:off x="2974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19" name="Google Shape;319;p27"/>
          <p:cNvSpPr/>
          <p:nvPr/>
        </p:nvSpPr>
        <p:spPr>
          <a:xfrm>
            <a:off x="5324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20" name="Google Shape;320;p27"/>
          <p:cNvSpPr/>
          <p:nvPr/>
        </p:nvSpPr>
        <p:spPr>
          <a:xfrm>
            <a:off x="7673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21" name="Google Shape;321;p27"/>
          <p:cNvSpPr/>
          <p:nvPr/>
        </p:nvSpPr>
        <p:spPr>
          <a:xfrm>
            <a:off x="10023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22" name="Google Shape;322;p27"/>
          <p:cNvSpPr txBox="1"/>
          <p:nvPr/>
        </p:nvSpPr>
        <p:spPr>
          <a:xfrm>
            <a:off x="1167133" y="779562"/>
            <a:ext cx="1268503"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The</a:t>
            </a:r>
            <a:endParaRPr/>
          </a:p>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Company</a:t>
            </a:r>
            <a:endParaRPr/>
          </a:p>
        </p:txBody>
      </p:sp>
      <p:sp>
        <p:nvSpPr>
          <p:cNvPr id="323" name="Google Shape;323;p27"/>
          <p:cNvSpPr txBox="1"/>
          <p:nvPr/>
        </p:nvSpPr>
        <p:spPr>
          <a:xfrm>
            <a:off x="3604302" y="779562"/>
            <a:ext cx="1093166"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Offers &amp;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Services</a:t>
            </a:r>
            <a:endParaRPr/>
          </a:p>
        </p:txBody>
      </p:sp>
      <p:sp>
        <p:nvSpPr>
          <p:cNvPr id="324" name="Google Shape;324;p27"/>
          <p:cNvSpPr txBox="1"/>
          <p:nvPr/>
        </p:nvSpPr>
        <p:spPr>
          <a:xfrm>
            <a:off x="5970489" y="919262"/>
            <a:ext cx="1059791" cy="3810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Delivery</a:t>
            </a:r>
            <a:endParaRPr/>
          </a:p>
        </p:txBody>
      </p:sp>
      <p:sp>
        <p:nvSpPr>
          <p:cNvPr id="325" name="Google Shape;325;p27"/>
          <p:cNvSpPr txBox="1"/>
          <p:nvPr/>
        </p:nvSpPr>
        <p:spPr>
          <a:xfrm>
            <a:off x="8221920" y="779562"/>
            <a:ext cx="1255929"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Summary</a:t>
            </a:r>
            <a:endParaRPr/>
          </a:p>
        </p:txBody>
      </p:sp>
      <p:sp>
        <p:nvSpPr>
          <p:cNvPr id="326" name="Google Shape;326;p27"/>
          <p:cNvSpPr txBox="1"/>
          <p:nvPr/>
        </p:nvSpPr>
        <p:spPr>
          <a:xfrm>
            <a:off x="10712695" y="779562"/>
            <a:ext cx="973380"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Clients</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Review</a:t>
            </a:r>
            <a:endParaRPr/>
          </a:p>
        </p:txBody>
      </p:sp>
      <p:sp>
        <p:nvSpPr>
          <p:cNvPr id="327" name="Google Shape;327;p27"/>
          <p:cNvSpPr/>
          <p:nvPr/>
        </p:nvSpPr>
        <p:spPr>
          <a:xfrm>
            <a:off x="4306937" y="2728565"/>
            <a:ext cx="13585726" cy="5744270"/>
          </a:xfrm>
          <a:prstGeom prst="rect">
            <a:avLst/>
          </a:prstGeom>
          <a:solidFill>
            <a:srgbClr val="F4F3F3"/>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pic>
        <p:nvPicPr>
          <p:cNvPr descr="business-businessmen-discussion-2182981.jpg" id="328" name="Google Shape;328;p27"/>
          <p:cNvPicPr preferRelativeResize="0"/>
          <p:nvPr/>
        </p:nvPicPr>
        <p:blipFill rotWithShape="1">
          <a:blip r:embed="rId3">
            <a:alphaModFix/>
          </a:blip>
          <a:srcRect b="1043" l="17719" r="22863" t="9738"/>
          <a:stretch/>
        </p:blipFill>
        <p:spPr>
          <a:xfrm>
            <a:off x="-237332" y="2247899"/>
            <a:ext cx="6735677" cy="6898681"/>
          </a:xfrm>
          <a:prstGeom prst="rect">
            <a:avLst/>
          </a:prstGeom>
          <a:noFill/>
          <a:ln>
            <a:noFill/>
          </a:ln>
        </p:spPr>
      </p:pic>
      <p:sp>
        <p:nvSpPr>
          <p:cNvPr id="329" name="Google Shape;329;p27"/>
          <p:cNvSpPr/>
          <p:nvPr/>
        </p:nvSpPr>
        <p:spPr>
          <a:xfrm>
            <a:off x="5226225" y="4185195"/>
            <a:ext cx="7145719" cy="4031755"/>
          </a:xfrm>
          <a:prstGeom prst="rect">
            <a:avLst/>
          </a:prstGeom>
          <a:solidFill>
            <a:schemeClr val="accent5">
              <a:alpha val="89803"/>
            </a:scheme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30" name="Google Shape;330;p27"/>
          <p:cNvSpPr txBox="1"/>
          <p:nvPr/>
        </p:nvSpPr>
        <p:spPr>
          <a:xfrm>
            <a:off x="5822046" y="4767981"/>
            <a:ext cx="5656022" cy="660401"/>
          </a:xfrm>
          <a:prstGeom prst="rect">
            <a:avLst/>
          </a:prstGeom>
          <a:noFill/>
          <a:ln>
            <a:noFill/>
          </a:ln>
        </p:spPr>
        <p:txBody>
          <a:bodyPr anchorCtr="0" anchor="ctr" bIns="50800" lIns="50800" spcFirstLastPara="1" rIns="50800" wrap="square" tIns="50800">
            <a:noAutofit/>
          </a:bodyPr>
          <a:lstStyle/>
          <a:p>
            <a:pPr indent="0" lvl="0" marL="0" marR="0" rtl="0" algn="r">
              <a:lnSpc>
                <a:spcPct val="208333"/>
              </a:lnSpc>
              <a:spcBef>
                <a:spcPts val="0"/>
              </a:spcBef>
              <a:spcAft>
                <a:spcPts val="0"/>
              </a:spcAft>
              <a:buClr>
                <a:srgbClr val="FFFFFF"/>
              </a:buClr>
              <a:buSzPts val="3600"/>
              <a:buFont typeface="Montserrat"/>
              <a:buNone/>
            </a:pPr>
            <a:r>
              <a:rPr b="1" i="0" lang="en-US" sz="3600" u="none" cap="none" strike="noStrike">
                <a:solidFill>
                  <a:srgbClr val="FFFFFF"/>
                </a:solidFill>
                <a:latin typeface="Montserrat"/>
                <a:ea typeface="Montserrat"/>
                <a:cs typeface="Montserrat"/>
                <a:sym typeface="Montserrat"/>
              </a:rPr>
              <a:t>MARKETING STRATEGY</a:t>
            </a:r>
            <a:endParaRPr/>
          </a:p>
        </p:txBody>
      </p:sp>
      <p:sp>
        <p:nvSpPr>
          <p:cNvPr id="331" name="Google Shape;331;p27"/>
          <p:cNvSpPr txBox="1"/>
          <p:nvPr/>
        </p:nvSpPr>
        <p:spPr>
          <a:xfrm>
            <a:off x="5864500" y="5525368"/>
            <a:ext cx="5869169" cy="20574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Regular updates on S&amp;A Business Investment Solutions’s social media accounts &amp; website with new content will allow potential customers to be more engaged &amp; inspired to dress better using your clothes.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Google Shape;336;p28"/>
          <p:cNvSpPr/>
          <p:nvPr/>
        </p:nvSpPr>
        <p:spPr>
          <a:xfrm>
            <a:off x="625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37" name="Google Shape;337;p28"/>
          <p:cNvSpPr/>
          <p:nvPr/>
        </p:nvSpPr>
        <p:spPr>
          <a:xfrm>
            <a:off x="2974975" y="628650"/>
            <a:ext cx="2351820" cy="962225"/>
          </a:xfrm>
          <a:prstGeom prst="rect">
            <a:avLst/>
          </a:prstGeom>
          <a:solidFill>
            <a:schemeClr val="accent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38" name="Google Shape;338;p28"/>
          <p:cNvSpPr/>
          <p:nvPr/>
        </p:nvSpPr>
        <p:spPr>
          <a:xfrm>
            <a:off x="5324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39" name="Google Shape;339;p28"/>
          <p:cNvSpPr/>
          <p:nvPr/>
        </p:nvSpPr>
        <p:spPr>
          <a:xfrm>
            <a:off x="7673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40" name="Google Shape;340;p28"/>
          <p:cNvSpPr/>
          <p:nvPr/>
        </p:nvSpPr>
        <p:spPr>
          <a:xfrm>
            <a:off x="10023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41" name="Google Shape;341;p28"/>
          <p:cNvSpPr txBox="1"/>
          <p:nvPr/>
        </p:nvSpPr>
        <p:spPr>
          <a:xfrm>
            <a:off x="1184393" y="779562"/>
            <a:ext cx="1233984"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The</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Company</a:t>
            </a:r>
            <a:endParaRPr/>
          </a:p>
        </p:txBody>
      </p:sp>
      <p:sp>
        <p:nvSpPr>
          <p:cNvPr id="342" name="Google Shape;342;p28"/>
          <p:cNvSpPr txBox="1"/>
          <p:nvPr/>
        </p:nvSpPr>
        <p:spPr>
          <a:xfrm>
            <a:off x="3566011" y="779562"/>
            <a:ext cx="1169747"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Offers &amp;</a:t>
            </a:r>
            <a:endParaRPr/>
          </a:p>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Services</a:t>
            </a:r>
            <a:endParaRPr/>
          </a:p>
        </p:txBody>
      </p:sp>
      <p:sp>
        <p:nvSpPr>
          <p:cNvPr id="343" name="Google Shape;343;p28"/>
          <p:cNvSpPr txBox="1"/>
          <p:nvPr/>
        </p:nvSpPr>
        <p:spPr>
          <a:xfrm>
            <a:off x="5970489" y="919262"/>
            <a:ext cx="1059791" cy="3810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Delivery</a:t>
            </a:r>
            <a:endParaRPr/>
          </a:p>
        </p:txBody>
      </p:sp>
      <p:sp>
        <p:nvSpPr>
          <p:cNvPr id="344" name="Google Shape;344;p28"/>
          <p:cNvSpPr txBox="1"/>
          <p:nvPr/>
        </p:nvSpPr>
        <p:spPr>
          <a:xfrm>
            <a:off x="8221920" y="779562"/>
            <a:ext cx="1255929"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Summary</a:t>
            </a:r>
            <a:endParaRPr/>
          </a:p>
        </p:txBody>
      </p:sp>
      <p:sp>
        <p:nvSpPr>
          <p:cNvPr id="345" name="Google Shape;345;p28"/>
          <p:cNvSpPr txBox="1"/>
          <p:nvPr/>
        </p:nvSpPr>
        <p:spPr>
          <a:xfrm>
            <a:off x="10712695" y="779562"/>
            <a:ext cx="973380"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Clients</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Review</a:t>
            </a:r>
            <a:endParaRPr/>
          </a:p>
        </p:txBody>
      </p:sp>
      <p:graphicFrame>
        <p:nvGraphicFramePr>
          <p:cNvPr id="346" name="Google Shape;346;p28"/>
          <p:cNvGraphicFramePr/>
          <p:nvPr/>
        </p:nvGraphicFramePr>
        <p:xfrm>
          <a:off x="628650" y="2917562"/>
          <a:ext cx="3000000" cy="3000000"/>
        </p:xfrm>
        <a:graphic>
          <a:graphicData uri="http://schemas.openxmlformats.org/drawingml/2006/table">
            <a:tbl>
              <a:tblPr>
                <a:noFill/>
                <a:tableStyleId>{CB29DBFD-7859-484F-9070-F579224017B8}</a:tableStyleId>
              </a:tblPr>
              <a:tblGrid>
                <a:gridCol w="2936875"/>
                <a:gridCol w="2936875"/>
                <a:gridCol w="2936875"/>
                <a:gridCol w="2936875"/>
              </a:tblGrid>
              <a:tr h="1555750">
                <a:tc>
                  <a:txBody>
                    <a:bodyPr/>
                    <a:lstStyle/>
                    <a:p>
                      <a:pPr indent="0" lvl="0" marL="0" marR="0" rtl="0" algn="ctr">
                        <a:lnSpc>
                          <a:spcPct val="231250"/>
                        </a:lnSpc>
                        <a:spcBef>
                          <a:spcPts val="0"/>
                        </a:spcBef>
                        <a:spcAft>
                          <a:spcPts val="0"/>
                        </a:spcAft>
                        <a:buClr>
                          <a:srgbClr val="FFFFFF"/>
                        </a:buClr>
                        <a:buSzPts val="1600"/>
                        <a:buFont typeface="Montserrat ExtraBold"/>
                        <a:buNone/>
                      </a:pPr>
                      <a:r>
                        <a:rPr lang="en-US" sz="1600" u="none" cap="none" strike="noStrike">
                          <a:solidFill>
                            <a:srgbClr val="FFFFFF"/>
                          </a:solidFill>
                          <a:latin typeface="Montserrat ExtraBold"/>
                          <a:ea typeface="Montserrat ExtraBold"/>
                          <a:cs typeface="Montserrat ExtraBold"/>
                          <a:sym typeface="Montserrat ExtraBold"/>
                        </a:rPr>
                        <a:t>Marketing Strategy</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5"/>
                    </a:solidFill>
                  </a:tcPr>
                </a:tc>
                <a:tc>
                  <a:txBody>
                    <a:bodyPr/>
                    <a:lstStyle/>
                    <a:p>
                      <a:pPr indent="0" lvl="0" marL="0" marR="0" rtl="0" algn="ctr">
                        <a:lnSpc>
                          <a:spcPct val="100000"/>
                        </a:lnSpc>
                        <a:spcBef>
                          <a:spcPts val="0"/>
                        </a:spcBef>
                        <a:spcAft>
                          <a:spcPts val="0"/>
                        </a:spcAft>
                        <a:buClr>
                          <a:srgbClr val="FFFFFF"/>
                        </a:buClr>
                        <a:buSzPts val="1600"/>
                        <a:buFont typeface="Montserrat ExtraBold"/>
                        <a:buNone/>
                      </a:pPr>
                      <a:r>
                        <a:rPr lang="en-US" sz="1600" u="none" cap="none" strike="noStrike">
                          <a:solidFill>
                            <a:srgbClr val="FFFFFF"/>
                          </a:solidFill>
                          <a:latin typeface="Montserrat ExtraBold"/>
                          <a:ea typeface="Montserrat ExtraBold"/>
                          <a:cs typeface="Montserrat ExtraBold"/>
                          <a:sym typeface="Montserrat ExtraBold"/>
                        </a:rPr>
                        <a:t>Activities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5"/>
                    </a:solidFill>
                  </a:tcPr>
                </a:tc>
                <a:tc>
                  <a:txBody>
                    <a:bodyPr/>
                    <a:lstStyle/>
                    <a:p>
                      <a:pPr indent="0" lvl="0" marL="0" marR="0" rtl="0" algn="ctr">
                        <a:lnSpc>
                          <a:spcPct val="100000"/>
                        </a:lnSpc>
                        <a:spcBef>
                          <a:spcPts val="0"/>
                        </a:spcBef>
                        <a:spcAft>
                          <a:spcPts val="0"/>
                        </a:spcAft>
                        <a:buClr>
                          <a:srgbClr val="FFFFFF"/>
                        </a:buClr>
                        <a:buSzPts val="1600"/>
                        <a:buFont typeface="Montserrat ExtraBold"/>
                        <a:buNone/>
                      </a:pPr>
                      <a:r>
                        <a:rPr lang="en-US" sz="1600" u="none" cap="none" strike="noStrike">
                          <a:solidFill>
                            <a:srgbClr val="FFFFFF"/>
                          </a:solidFill>
                          <a:latin typeface="Montserrat ExtraBold"/>
                          <a:ea typeface="Montserrat ExtraBold"/>
                          <a:cs typeface="Montserrat ExtraBold"/>
                          <a:sym typeface="Montserrat ExtraBold"/>
                        </a:rPr>
                        <a:t>Timeline</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5"/>
                    </a:solidFill>
                  </a:tcPr>
                </a:tc>
                <a:tc>
                  <a:txBody>
                    <a:bodyPr/>
                    <a:lstStyle/>
                    <a:p>
                      <a:pPr indent="0" lvl="0" marL="0" marR="0" rtl="0" algn="ctr">
                        <a:lnSpc>
                          <a:spcPct val="100000"/>
                        </a:lnSpc>
                        <a:spcBef>
                          <a:spcPts val="0"/>
                        </a:spcBef>
                        <a:spcAft>
                          <a:spcPts val="0"/>
                        </a:spcAft>
                        <a:buClr>
                          <a:srgbClr val="FFFFFF"/>
                        </a:buClr>
                        <a:buSzPts val="1600"/>
                        <a:buFont typeface="Montserrat ExtraBold"/>
                        <a:buNone/>
                      </a:pPr>
                      <a:r>
                        <a:rPr lang="en-US" sz="1600" u="none" cap="none" strike="noStrike">
                          <a:solidFill>
                            <a:srgbClr val="FFFFFF"/>
                          </a:solidFill>
                          <a:latin typeface="Montserrat ExtraBold"/>
                          <a:ea typeface="Montserrat ExtraBold"/>
                          <a:cs typeface="Montserrat ExtraBold"/>
                          <a:sym typeface="Montserrat ExtraBold"/>
                        </a:rPr>
                        <a:t>Success Criteria</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5"/>
                    </a:solidFill>
                  </a:tcPr>
                </a:tc>
              </a:tr>
              <a:tr h="1555750">
                <a:tc>
                  <a:txBody>
                    <a:bodyPr/>
                    <a:lstStyle/>
                    <a:p>
                      <a:pPr indent="0" lvl="0" marL="0" marR="0" rtl="0" algn="ctr">
                        <a:lnSpc>
                          <a:spcPct val="271428"/>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Promotion Videos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The marketing team will</a:t>
                      </a:r>
                      <a:br>
                        <a:rPr lang="en-US" sz="1400" u="none" cap="none" strike="noStrike">
                          <a:solidFill>
                            <a:srgbClr val="5E5E5E"/>
                          </a:solidFill>
                          <a:latin typeface="Montserrat"/>
                          <a:ea typeface="Montserrat"/>
                          <a:cs typeface="Montserrat"/>
                          <a:sym typeface="Montserrat"/>
                        </a:rPr>
                      </a:br>
                      <a:r>
                        <a:rPr lang="en-US" sz="1400" u="none" cap="none" strike="noStrike">
                          <a:solidFill>
                            <a:srgbClr val="5E5E5E"/>
                          </a:solidFill>
                          <a:latin typeface="Montserrat"/>
                          <a:ea typeface="Montserrat"/>
                          <a:cs typeface="Montserrat"/>
                          <a:sym typeface="Montserrat"/>
                        </a:rPr>
                        <a:t>create testimonials &amp; promotional videos.</a:t>
                      </a:r>
                      <a:endParaRPr/>
                    </a:p>
                  </a:txBody>
                  <a:tcPr marT="50800" marB="50800" marR="50800" marL="50800">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Jun 2024</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The new content is up on the company website &amp; various social media accounts.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1555750">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Regular Content Updates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The marketing team will</a:t>
                      </a:r>
                      <a:br>
                        <a:rPr lang="en-US" sz="1400" u="none" cap="none" strike="noStrike">
                          <a:solidFill>
                            <a:srgbClr val="5E5E5E"/>
                          </a:solidFill>
                          <a:latin typeface="Montserrat"/>
                          <a:ea typeface="Montserrat"/>
                          <a:cs typeface="Montserrat"/>
                          <a:sym typeface="Montserrat"/>
                        </a:rPr>
                      </a:br>
                      <a:r>
                        <a:rPr lang="en-US" sz="1400" u="none" cap="none" strike="noStrike">
                          <a:solidFill>
                            <a:srgbClr val="5E5E5E"/>
                          </a:solidFill>
                          <a:latin typeface="Montserrat"/>
                          <a:ea typeface="Montserrat"/>
                          <a:cs typeface="Montserrat"/>
                          <a:sym typeface="Montserrat"/>
                        </a:rPr>
                        <a:t>create a posting schedule.</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Jul 2024</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Steady growth of traffic &amp; followers for the company website &amp; social media accounts.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1555750">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Cold Emails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Create templates for the</a:t>
                      </a:r>
                      <a:br>
                        <a:rPr lang="en-US" sz="1400" u="none" cap="none" strike="noStrike">
                          <a:solidFill>
                            <a:srgbClr val="5E5E5E"/>
                          </a:solidFill>
                          <a:latin typeface="Montserrat"/>
                          <a:ea typeface="Montserrat"/>
                          <a:cs typeface="Montserrat"/>
                          <a:sym typeface="Montserrat"/>
                        </a:rPr>
                      </a:br>
                      <a:r>
                        <a:rPr lang="en-US" sz="1400" u="none" cap="none" strike="noStrike">
                          <a:solidFill>
                            <a:srgbClr val="5E5E5E"/>
                          </a:solidFill>
                          <a:latin typeface="Montserrat"/>
                          <a:ea typeface="Montserrat"/>
                          <a:cs typeface="Montserrat"/>
                          <a:sym typeface="Montserrat"/>
                        </a:rPr>
                        <a:t>emails to be sent out to possible customers.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Aug 2024</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The cold emails are</a:t>
                      </a:r>
                      <a:br>
                        <a:rPr lang="en-US" sz="1400" u="none" cap="none" strike="noStrike">
                          <a:solidFill>
                            <a:srgbClr val="5E5E5E"/>
                          </a:solidFill>
                          <a:latin typeface="Montserrat"/>
                          <a:ea typeface="Montserrat"/>
                          <a:cs typeface="Montserrat"/>
                          <a:sym typeface="Montserrat"/>
                        </a:rPr>
                      </a:br>
                      <a:r>
                        <a:rPr lang="en-US" sz="1400" u="none" cap="none" strike="noStrike">
                          <a:solidFill>
                            <a:srgbClr val="5E5E5E"/>
                          </a:solidFill>
                          <a:latin typeface="Montserrat"/>
                          <a:ea typeface="Montserrat"/>
                          <a:cs typeface="Montserrat"/>
                          <a:sym typeface="Montserrat"/>
                        </a:rPr>
                        <a:t>ready to be sent.</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pic>
        <p:nvPicPr>
          <p:cNvPr descr="blur-close-up-collage-196655.jpg" id="351" name="Google Shape;351;p29"/>
          <p:cNvPicPr preferRelativeResize="0"/>
          <p:nvPr/>
        </p:nvPicPr>
        <p:blipFill rotWithShape="1">
          <a:blip r:embed="rId3">
            <a:alphaModFix/>
          </a:blip>
          <a:srcRect b="1327" l="36071" r="2822" t="15907"/>
          <a:stretch/>
        </p:blipFill>
        <p:spPr>
          <a:xfrm>
            <a:off x="6502400" y="3836044"/>
            <a:ext cx="5865863" cy="5297390"/>
          </a:xfrm>
          <a:prstGeom prst="rect">
            <a:avLst/>
          </a:prstGeom>
          <a:noFill/>
          <a:ln>
            <a:noFill/>
          </a:ln>
        </p:spPr>
      </p:pic>
      <p:pic>
        <p:nvPicPr>
          <p:cNvPr descr="brainstorming-campaign-collaborate-6224.jpg" id="352" name="Google Shape;352;p29"/>
          <p:cNvPicPr preferRelativeResize="0"/>
          <p:nvPr/>
        </p:nvPicPr>
        <p:blipFill rotWithShape="1">
          <a:blip r:embed="rId4">
            <a:alphaModFix/>
          </a:blip>
          <a:srcRect b="1232" l="5752" r="22408" t="1452"/>
          <a:stretch/>
        </p:blipFill>
        <p:spPr>
          <a:xfrm>
            <a:off x="635000" y="3836044"/>
            <a:ext cx="5865863" cy="5297390"/>
          </a:xfrm>
          <a:prstGeom prst="rect">
            <a:avLst/>
          </a:prstGeom>
          <a:noFill/>
          <a:ln>
            <a:noFill/>
          </a:ln>
        </p:spPr>
      </p:pic>
      <p:sp>
        <p:nvSpPr>
          <p:cNvPr id="353" name="Google Shape;353;p29"/>
          <p:cNvSpPr/>
          <p:nvPr/>
        </p:nvSpPr>
        <p:spPr>
          <a:xfrm>
            <a:off x="625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54" name="Google Shape;354;p29"/>
          <p:cNvSpPr/>
          <p:nvPr/>
        </p:nvSpPr>
        <p:spPr>
          <a:xfrm>
            <a:off x="2974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55" name="Google Shape;355;p29"/>
          <p:cNvSpPr/>
          <p:nvPr/>
        </p:nvSpPr>
        <p:spPr>
          <a:xfrm>
            <a:off x="5324475" y="628650"/>
            <a:ext cx="2351820" cy="962225"/>
          </a:xfrm>
          <a:prstGeom prst="rect">
            <a:avLst/>
          </a:prstGeom>
          <a:solidFill>
            <a:schemeClr val="accent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56" name="Google Shape;356;p29"/>
          <p:cNvSpPr/>
          <p:nvPr/>
        </p:nvSpPr>
        <p:spPr>
          <a:xfrm>
            <a:off x="7673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57" name="Google Shape;357;p29"/>
          <p:cNvSpPr/>
          <p:nvPr/>
        </p:nvSpPr>
        <p:spPr>
          <a:xfrm>
            <a:off x="10023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58" name="Google Shape;358;p29"/>
          <p:cNvSpPr txBox="1"/>
          <p:nvPr/>
        </p:nvSpPr>
        <p:spPr>
          <a:xfrm>
            <a:off x="1184393" y="779562"/>
            <a:ext cx="1233984"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The</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Company</a:t>
            </a:r>
            <a:endParaRPr/>
          </a:p>
        </p:txBody>
      </p:sp>
      <p:sp>
        <p:nvSpPr>
          <p:cNvPr id="359" name="Google Shape;359;p29"/>
          <p:cNvSpPr txBox="1"/>
          <p:nvPr/>
        </p:nvSpPr>
        <p:spPr>
          <a:xfrm>
            <a:off x="3604302" y="779562"/>
            <a:ext cx="1093166"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Offers &amp;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Services</a:t>
            </a:r>
            <a:endParaRPr/>
          </a:p>
        </p:txBody>
      </p:sp>
      <p:sp>
        <p:nvSpPr>
          <p:cNvPr id="360" name="Google Shape;360;p29"/>
          <p:cNvSpPr txBox="1"/>
          <p:nvPr/>
        </p:nvSpPr>
        <p:spPr>
          <a:xfrm>
            <a:off x="5938142" y="919262"/>
            <a:ext cx="1124485" cy="3810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Delivery</a:t>
            </a:r>
            <a:endParaRPr/>
          </a:p>
        </p:txBody>
      </p:sp>
      <p:sp>
        <p:nvSpPr>
          <p:cNvPr id="361" name="Google Shape;361;p29"/>
          <p:cNvSpPr txBox="1"/>
          <p:nvPr/>
        </p:nvSpPr>
        <p:spPr>
          <a:xfrm>
            <a:off x="8221920" y="779562"/>
            <a:ext cx="1255929"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Summary</a:t>
            </a:r>
            <a:endParaRPr/>
          </a:p>
        </p:txBody>
      </p:sp>
      <p:sp>
        <p:nvSpPr>
          <p:cNvPr id="362" name="Google Shape;362;p29"/>
          <p:cNvSpPr txBox="1"/>
          <p:nvPr/>
        </p:nvSpPr>
        <p:spPr>
          <a:xfrm>
            <a:off x="10712695" y="779562"/>
            <a:ext cx="973380"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Clients</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Review</a:t>
            </a:r>
            <a:endParaRPr/>
          </a:p>
        </p:txBody>
      </p:sp>
      <p:sp>
        <p:nvSpPr>
          <p:cNvPr id="363" name="Google Shape;363;p29"/>
          <p:cNvSpPr/>
          <p:nvPr/>
        </p:nvSpPr>
        <p:spPr>
          <a:xfrm>
            <a:off x="2979272" y="2261343"/>
            <a:ext cx="7046256" cy="962226"/>
          </a:xfrm>
          <a:prstGeom prst="rect">
            <a:avLst/>
          </a:prstGeom>
          <a:solidFill>
            <a:schemeClr val="accent5">
              <a:alpha val="89803"/>
            </a:scheme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64" name="Google Shape;364;p29"/>
          <p:cNvSpPr txBox="1"/>
          <p:nvPr/>
        </p:nvSpPr>
        <p:spPr>
          <a:xfrm>
            <a:off x="3516198" y="2412256"/>
            <a:ext cx="5972404" cy="660401"/>
          </a:xfrm>
          <a:prstGeom prst="rect">
            <a:avLst/>
          </a:prstGeom>
          <a:noFill/>
          <a:ln>
            <a:noFill/>
          </a:ln>
        </p:spPr>
        <p:txBody>
          <a:bodyPr anchorCtr="0" anchor="t" bIns="50800" lIns="50800" spcFirstLastPara="1" rIns="50800" wrap="square" tIns="50800">
            <a:noAutofit/>
          </a:bodyPr>
          <a:lstStyle/>
          <a:p>
            <a:pPr indent="0" lvl="0" marL="0" marR="0" rtl="0" algn="ctr">
              <a:lnSpc>
                <a:spcPct val="208333"/>
              </a:lnSpc>
              <a:spcBef>
                <a:spcPts val="0"/>
              </a:spcBef>
              <a:spcAft>
                <a:spcPts val="0"/>
              </a:spcAft>
              <a:buClr>
                <a:srgbClr val="FFFFFF"/>
              </a:buClr>
              <a:buSzPts val="3600"/>
              <a:buFont typeface="Montserrat"/>
              <a:buNone/>
            </a:pPr>
            <a:r>
              <a:rPr b="1" i="0" lang="en-US" sz="3600" u="none" cap="none" strike="noStrike">
                <a:solidFill>
                  <a:srgbClr val="FFFFFF"/>
                </a:solidFill>
                <a:latin typeface="Montserrat"/>
                <a:ea typeface="Montserrat"/>
                <a:cs typeface="Montserrat"/>
                <a:sym typeface="Montserrat"/>
              </a:rPr>
              <a:t>WAREHOUSE LOCATION</a:t>
            </a:r>
            <a:endParaRPr/>
          </a:p>
        </p:txBody>
      </p:sp>
      <p:sp>
        <p:nvSpPr>
          <p:cNvPr id="365" name="Google Shape;365;p29"/>
          <p:cNvSpPr/>
          <p:nvPr/>
        </p:nvSpPr>
        <p:spPr>
          <a:xfrm>
            <a:off x="629145" y="7848996"/>
            <a:ext cx="5877572" cy="1296940"/>
          </a:xfrm>
          <a:prstGeom prst="rect">
            <a:avLst/>
          </a:prstGeom>
          <a:solidFill>
            <a:schemeClr val="accent5">
              <a:alpha val="89803"/>
            </a:scheme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66" name="Google Shape;366;p29"/>
          <p:cNvSpPr txBox="1"/>
          <p:nvPr/>
        </p:nvSpPr>
        <p:spPr>
          <a:xfrm>
            <a:off x="1386934" y="8041535"/>
            <a:ext cx="4361994" cy="91186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2400"/>
              <a:buFont typeface="Montserrat Medium"/>
              <a:buNone/>
            </a:pPr>
            <a:r>
              <a:rPr b="0" i="0" lang="en-US" sz="2400" u="none" cap="none" strike="noStrike">
                <a:solidFill>
                  <a:srgbClr val="FFFFFF"/>
                </a:solidFill>
                <a:latin typeface="Montserrat Medium"/>
                <a:ea typeface="Montserrat Medium"/>
                <a:cs typeface="Montserrat Medium"/>
                <a:sym typeface="Montserrat Medium"/>
              </a:rPr>
              <a:t>Provide a sketch/ blueprint</a:t>
            </a:r>
            <a:endParaRPr/>
          </a:p>
          <a:p>
            <a:pPr indent="0" lvl="0" marL="0" marR="0" rtl="0" algn="ctr">
              <a:lnSpc>
                <a:spcPct val="120000"/>
              </a:lnSpc>
              <a:spcBef>
                <a:spcPts val="0"/>
              </a:spcBef>
              <a:spcAft>
                <a:spcPts val="0"/>
              </a:spcAft>
              <a:buClr>
                <a:srgbClr val="FFFFFF"/>
              </a:buClr>
              <a:buSzPts val="2400"/>
              <a:buFont typeface="Montserrat Medium"/>
              <a:buNone/>
            </a:pPr>
            <a:r>
              <a:rPr b="0" i="0" lang="en-US" sz="2400" u="none" cap="none" strike="noStrike">
                <a:solidFill>
                  <a:srgbClr val="FFFFFF"/>
                </a:solidFill>
                <a:latin typeface="Montserrat Medium"/>
                <a:ea typeface="Montserrat Medium"/>
                <a:cs typeface="Montserrat Medium"/>
                <a:sym typeface="Montserrat Medium"/>
              </a:rPr>
              <a:t>of the warehouse.</a:t>
            </a:r>
            <a:endParaRPr/>
          </a:p>
        </p:txBody>
      </p:sp>
      <p:sp>
        <p:nvSpPr>
          <p:cNvPr id="367" name="Google Shape;367;p29"/>
          <p:cNvSpPr/>
          <p:nvPr/>
        </p:nvSpPr>
        <p:spPr>
          <a:xfrm>
            <a:off x="6496545" y="7848996"/>
            <a:ext cx="5877572" cy="1296940"/>
          </a:xfrm>
          <a:prstGeom prst="rect">
            <a:avLst/>
          </a:prstGeom>
          <a:solidFill>
            <a:schemeClr val="accent5">
              <a:alpha val="89803"/>
            </a:scheme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68" name="Google Shape;368;p29"/>
          <p:cNvSpPr txBox="1"/>
          <p:nvPr/>
        </p:nvSpPr>
        <p:spPr>
          <a:xfrm>
            <a:off x="7558423" y="8041535"/>
            <a:ext cx="3779216" cy="91186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2400"/>
              <a:buFont typeface="Montserrat Medium"/>
              <a:buNone/>
            </a:pPr>
            <a:r>
              <a:rPr b="0" i="0" lang="en-US" sz="2400" u="none" cap="none" strike="noStrike">
                <a:solidFill>
                  <a:srgbClr val="FFFFFF"/>
                </a:solidFill>
                <a:latin typeface="Montserrat Medium"/>
                <a:ea typeface="Montserrat Medium"/>
                <a:cs typeface="Montserrat Medium"/>
                <a:sym typeface="Montserrat Medium"/>
              </a:rPr>
              <a:t>Provide photos/images</a:t>
            </a:r>
            <a:endParaRPr/>
          </a:p>
          <a:p>
            <a:pPr indent="0" lvl="0" marL="0" marR="0" rtl="0" algn="ctr">
              <a:lnSpc>
                <a:spcPct val="120000"/>
              </a:lnSpc>
              <a:spcBef>
                <a:spcPts val="0"/>
              </a:spcBef>
              <a:spcAft>
                <a:spcPts val="0"/>
              </a:spcAft>
              <a:buClr>
                <a:srgbClr val="FFFFFF"/>
              </a:buClr>
              <a:buSzPts val="2400"/>
              <a:buFont typeface="Montserrat Medium"/>
              <a:buNone/>
            </a:pPr>
            <a:r>
              <a:rPr b="0" i="0" lang="en-US" sz="2400" u="none" cap="none" strike="noStrike">
                <a:solidFill>
                  <a:srgbClr val="FFFFFF"/>
                </a:solidFill>
                <a:latin typeface="Montserrat Medium"/>
                <a:ea typeface="Montserrat Medium"/>
                <a:cs typeface="Montserrat Medium"/>
                <a:sym typeface="Montserrat Medium"/>
              </a:rPr>
              <a:t>of the warehouse.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2" name="Shape 372"/>
        <p:cNvGrpSpPr/>
        <p:nvPr/>
      </p:nvGrpSpPr>
      <p:grpSpPr>
        <a:xfrm>
          <a:off x="0" y="0"/>
          <a:ext cx="0" cy="0"/>
          <a:chOff x="0" y="0"/>
          <a:chExt cx="0" cy="0"/>
        </a:xfrm>
      </p:grpSpPr>
      <p:sp>
        <p:nvSpPr>
          <p:cNvPr id="373" name="Google Shape;373;p30"/>
          <p:cNvSpPr/>
          <p:nvPr/>
        </p:nvSpPr>
        <p:spPr>
          <a:xfrm>
            <a:off x="625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74" name="Google Shape;374;p30"/>
          <p:cNvSpPr/>
          <p:nvPr/>
        </p:nvSpPr>
        <p:spPr>
          <a:xfrm>
            <a:off x="2974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75" name="Google Shape;375;p30"/>
          <p:cNvSpPr/>
          <p:nvPr/>
        </p:nvSpPr>
        <p:spPr>
          <a:xfrm>
            <a:off x="5324475" y="628650"/>
            <a:ext cx="2351820" cy="962225"/>
          </a:xfrm>
          <a:prstGeom prst="rect">
            <a:avLst/>
          </a:prstGeom>
          <a:solidFill>
            <a:schemeClr val="accent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76" name="Google Shape;376;p30"/>
          <p:cNvSpPr/>
          <p:nvPr/>
        </p:nvSpPr>
        <p:spPr>
          <a:xfrm>
            <a:off x="7673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77" name="Google Shape;377;p30"/>
          <p:cNvSpPr/>
          <p:nvPr/>
        </p:nvSpPr>
        <p:spPr>
          <a:xfrm>
            <a:off x="10023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78" name="Google Shape;378;p30"/>
          <p:cNvSpPr txBox="1"/>
          <p:nvPr/>
        </p:nvSpPr>
        <p:spPr>
          <a:xfrm>
            <a:off x="1184393" y="779562"/>
            <a:ext cx="1233984"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The</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Company</a:t>
            </a:r>
            <a:endParaRPr/>
          </a:p>
        </p:txBody>
      </p:sp>
      <p:sp>
        <p:nvSpPr>
          <p:cNvPr id="379" name="Google Shape;379;p30"/>
          <p:cNvSpPr txBox="1"/>
          <p:nvPr/>
        </p:nvSpPr>
        <p:spPr>
          <a:xfrm>
            <a:off x="3604302" y="779562"/>
            <a:ext cx="1093166"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Offers &amp;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Services</a:t>
            </a:r>
            <a:endParaRPr/>
          </a:p>
        </p:txBody>
      </p:sp>
      <p:sp>
        <p:nvSpPr>
          <p:cNvPr id="380" name="Google Shape;380;p30"/>
          <p:cNvSpPr txBox="1"/>
          <p:nvPr/>
        </p:nvSpPr>
        <p:spPr>
          <a:xfrm>
            <a:off x="5938142" y="919262"/>
            <a:ext cx="1124485" cy="3810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Delivery</a:t>
            </a:r>
            <a:endParaRPr/>
          </a:p>
        </p:txBody>
      </p:sp>
      <p:sp>
        <p:nvSpPr>
          <p:cNvPr id="381" name="Google Shape;381;p30"/>
          <p:cNvSpPr txBox="1"/>
          <p:nvPr/>
        </p:nvSpPr>
        <p:spPr>
          <a:xfrm>
            <a:off x="8221920" y="779562"/>
            <a:ext cx="1255929"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Summary</a:t>
            </a:r>
            <a:endParaRPr/>
          </a:p>
        </p:txBody>
      </p:sp>
      <p:sp>
        <p:nvSpPr>
          <p:cNvPr id="382" name="Google Shape;382;p30"/>
          <p:cNvSpPr txBox="1"/>
          <p:nvPr/>
        </p:nvSpPr>
        <p:spPr>
          <a:xfrm>
            <a:off x="10712695" y="779562"/>
            <a:ext cx="973380"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Clients</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Review</a:t>
            </a:r>
            <a:endParaRPr/>
          </a:p>
        </p:txBody>
      </p:sp>
      <p:graphicFrame>
        <p:nvGraphicFramePr>
          <p:cNvPr id="383" name="Google Shape;383;p30"/>
          <p:cNvGraphicFramePr/>
          <p:nvPr/>
        </p:nvGraphicFramePr>
        <p:xfrm>
          <a:off x="628650" y="3679562"/>
          <a:ext cx="3000000" cy="3000000"/>
        </p:xfrm>
        <a:graphic>
          <a:graphicData uri="http://schemas.openxmlformats.org/drawingml/2006/table">
            <a:tbl>
              <a:tblPr firstCol="1" firstRow="1">
                <a:noFill/>
                <a:tableStyleId>{CB29DBFD-7859-484F-9070-F579224017B8}</a:tableStyleId>
              </a:tblPr>
              <a:tblGrid>
                <a:gridCol w="3915825"/>
                <a:gridCol w="3915825"/>
                <a:gridCol w="3915825"/>
              </a:tblGrid>
              <a:tr h="1092200">
                <a:tc>
                  <a:txBody>
                    <a:bodyPr/>
                    <a:lstStyle/>
                    <a:p>
                      <a:pPr indent="0" lvl="0" marL="0" marR="0" rtl="0" algn="ctr">
                        <a:lnSpc>
                          <a:spcPct val="100000"/>
                        </a:lnSpc>
                        <a:spcBef>
                          <a:spcPts val="0"/>
                        </a:spcBef>
                        <a:spcAft>
                          <a:spcPts val="0"/>
                        </a:spcAft>
                        <a:buClr>
                          <a:srgbClr val="FFFFFF"/>
                        </a:buClr>
                        <a:buSzPts val="1600"/>
                        <a:buFont typeface="Montserrat"/>
                        <a:buNone/>
                      </a:pPr>
                      <a:r>
                        <a:rPr b="1" lang="en-US" sz="1600" u="none" cap="none" strike="noStrike">
                          <a:solidFill>
                            <a:srgbClr val="FFFFFF"/>
                          </a:solidFill>
                          <a:latin typeface="Montserrat"/>
                          <a:ea typeface="Montserrat"/>
                          <a:cs typeface="Montserrat"/>
                          <a:sym typeface="Montserrat"/>
                        </a:rPr>
                        <a:t>Infrastructure</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5"/>
                    </a:solidFill>
                  </a:tcPr>
                </a:tc>
                <a:tc>
                  <a:txBody>
                    <a:bodyPr/>
                    <a:lstStyle/>
                    <a:p>
                      <a:pPr indent="0" lvl="0" marL="0" marR="0" rtl="0" algn="ctr">
                        <a:lnSpc>
                          <a:spcPct val="100000"/>
                        </a:lnSpc>
                        <a:spcBef>
                          <a:spcPts val="0"/>
                        </a:spcBef>
                        <a:spcAft>
                          <a:spcPts val="0"/>
                        </a:spcAft>
                        <a:buClr>
                          <a:srgbClr val="FFFFFF"/>
                        </a:buClr>
                        <a:buSzPts val="1600"/>
                        <a:buFont typeface="Montserrat"/>
                        <a:buNone/>
                      </a:pPr>
                      <a:r>
                        <a:rPr b="1" lang="en-US" sz="1600" u="none" cap="none" strike="noStrike">
                          <a:solidFill>
                            <a:srgbClr val="FFFFFF"/>
                          </a:solidFill>
                          <a:latin typeface="Montserrat"/>
                          <a:ea typeface="Montserrat"/>
                          <a:cs typeface="Montserrat"/>
                          <a:sym typeface="Montserrat"/>
                        </a:rPr>
                        <a:t>Existing (Y/N)</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5"/>
                    </a:solidFill>
                  </a:tcPr>
                </a:tc>
                <a:tc>
                  <a:txBody>
                    <a:bodyPr/>
                    <a:lstStyle/>
                    <a:p>
                      <a:pPr indent="0" lvl="0" marL="182563" marR="0" rtl="0" algn="l">
                        <a:lnSpc>
                          <a:spcPct val="100000"/>
                        </a:lnSpc>
                        <a:spcBef>
                          <a:spcPts val="0"/>
                        </a:spcBef>
                        <a:spcAft>
                          <a:spcPts val="0"/>
                        </a:spcAft>
                        <a:buClr>
                          <a:srgbClr val="FFFFFF"/>
                        </a:buClr>
                        <a:buSzPts val="1600"/>
                        <a:buFont typeface="Montserrat"/>
                        <a:buNone/>
                      </a:pPr>
                      <a:r>
                        <a:rPr b="1" lang="en-US" sz="1600" u="none" cap="none" strike="noStrike">
                          <a:solidFill>
                            <a:srgbClr val="FFFFFF"/>
                          </a:solidFill>
                          <a:latin typeface="Montserrat"/>
                          <a:ea typeface="Montserrat"/>
                          <a:cs typeface="Montserrat"/>
                          <a:sym typeface="Montserrat"/>
                        </a:rPr>
                        <a:t>Description</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5"/>
                    </a:solidFill>
                  </a:tcPr>
                </a:tc>
              </a:tr>
              <a:tr h="1092200">
                <a:tc>
                  <a:txBody>
                    <a:bodyPr/>
                    <a:lstStyle/>
                    <a:p>
                      <a:pPr indent="0" lvl="0" marL="0" marR="0" rtl="0" algn="ctr">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Social Media</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9A999B"/>
                      </a:solidFill>
                      <a:prstDash val="solid"/>
                      <a:round/>
                      <a:headEnd len="sm" w="sm" type="none"/>
                      <a:tailEnd len="sm" w="sm" type="none"/>
                    </a:lnB>
                    <a:solidFill>
                      <a:srgbClr val="FFFFFF"/>
                    </a:solidFill>
                  </a:tcPr>
                </a:tc>
                <a:tc>
                  <a:txBody>
                    <a:bodyPr/>
                    <a:lstStyle/>
                    <a:p>
                      <a:pPr indent="0" lvl="0" marL="0" marR="0" rtl="0" algn="ctr">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Y</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9A999B"/>
                      </a:solidFill>
                      <a:prstDash val="solid"/>
                      <a:round/>
                      <a:headEnd len="sm" w="sm" type="none"/>
                      <a:tailEnd len="sm" w="sm" type="none"/>
                    </a:lnB>
                  </a:tcPr>
                </a:tc>
                <a:tc>
                  <a:txBody>
                    <a:bodyPr/>
                    <a:lstStyle/>
                    <a:p>
                      <a:pPr indent="0" lvl="0" marL="182563" marR="0" rtl="0" algn="l">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The company has Facebook &amp;</a:t>
                      </a:r>
                      <a:br>
                        <a:rPr lang="en-US" sz="1400" u="none" cap="none" strike="noStrike">
                          <a:solidFill>
                            <a:srgbClr val="5E5E5E"/>
                          </a:solidFill>
                          <a:latin typeface="Montserrat"/>
                          <a:ea typeface="Montserrat"/>
                          <a:cs typeface="Montserrat"/>
                          <a:sym typeface="Montserrat"/>
                        </a:rPr>
                      </a:br>
                      <a:r>
                        <a:rPr lang="en-US" sz="1400" u="none" cap="none" strike="noStrike">
                          <a:solidFill>
                            <a:srgbClr val="5E5E5E"/>
                          </a:solidFill>
                          <a:latin typeface="Montserrat"/>
                          <a:ea typeface="Montserrat"/>
                          <a:cs typeface="Montserrat"/>
                          <a:sym typeface="Montserrat"/>
                        </a:rPr>
                        <a:t>Instagram accounts.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9A999B"/>
                      </a:solidFill>
                      <a:prstDash val="solid"/>
                      <a:round/>
                      <a:headEnd len="sm" w="sm" type="none"/>
                      <a:tailEnd len="sm" w="sm" type="none"/>
                    </a:lnB>
                  </a:tcPr>
                </a:tc>
              </a:tr>
              <a:tr h="1092200">
                <a:tc>
                  <a:txBody>
                    <a:bodyPr/>
                    <a:lstStyle/>
                    <a:p>
                      <a:pPr indent="0" lvl="0" marL="0" marR="0" rtl="0" algn="ctr">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Website</a:t>
                      </a:r>
                      <a:endParaRPr/>
                    </a:p>
                  </a:txBody>
                  <a:tcPr marT="50800" marB="50800" marR="50800" marL="50800" anchor="ctr">
                    <a:lnL cap="flat" cmpd="sng" w="12700">
                      <a:solidFill>
                        <a:srgbClr val="9A999B"/>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solidFill>
                      <a:srgbClr val="FFFFFF"/>
                    </a:solidFill>
                  </a:tcPr>
                </a:tc>
                <a:tc>
                  <a:txBody>
                    <a:bodyPr/>
                    <a:lstStyle/>
                    <a:p>
                      <a:pPr indent="0" lvl="0" marL="0" marR="0" rtl="0" algn="ctr">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Y</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tcPr>
                </a:tc>
                <a:tc>
                  <a:txBody>
                    <a:bodyPr/>
                    <a:lstStyle/>
                    <a:p>
                      <a:pPr indent="182563" lvl="0" marL="0" marR="0" rtl="0" algn="l">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The company has developed</a:t>
                      </a:r>
                      <a:br>
                        <a:rPr lang="en-US" sz="1400" u="none" cap="none" strike="noStrike">
                          <a:solidFill>
                            <a:srgbClr val="5E5E5E"/>
                          </a:solidFill>
                          <a:latin typeface="Montserrat"/>
                          <a:ea typeface="Montserrat"/>
                          <a:cs typeface="Montserrat"/>
                          <a:sym typeface="Montserrat"/>
                        </a:rPr>
                      </a:br>
                      <a:r>
                        <a:rPr lang="en-US" sz="1400" u="none" cap="none" strike="noStrike">
                          <a:solidFill>
                            <a:srgbClr val="5E5E5E"/>
                          </a:solidFill>
                          <a:latin typeface="Montserrat"/>
                          <a:ea typeface="Montserrat"/>
                          <a:cs typeface="Montserrat"/>
                          <a:sym typeface="Montserrat"/>
                        </a:rPr>
                        <a:t>    a website.</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9A999B"/>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tcPr>
                </a:tc>
              </a:tr>
              <a:tr h="1092200">
                <a:tc>
                  <a:txBody>
                    <a:bodyPr/>
                    <a:lstStyle/>
                    <a:p>
                      <a:pPr indent="0" lvl="0" marL="0" marR="0" rtl="0" algn="ctr">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Network speed</a:t>
                      </a:r>
                      <a:endParaRPr/>
                    </a:p>
                  </a:txBody>
                  <a:tcPr marT="50800" marB="50800" marR="50800" marL="50800" anchor="ctr">
                    <a:lnL cap="flat" cmpd="sng" w="12700">
                      <a:solidFill>
                        <a:srgbClr val="9A999B"/>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solidFill>
                      <a:srgbClr val="FFFFFF"/>
                    </a:solidFill>
                  </a:tcPr>
                </a:tc>
                <a:tc>
                  <a:txBody>
                    <a:bodyPr/>
                    <a:lstStyle/>
                    <a:p>
                      <a:pPr indent="0" lvl="0" marL="0" marR="0" rtl="0" algn="ctr">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Y</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tcPr>
                </a:tc>
                <a:tc>
                  <a:txBody>
                    <a:bodyPr/>
                    <a:lstStyle/>
                    <a:p>
                      <a:pPr indent="182563" lvl="0" marL="0" marR="0" rtl="0" algn="l">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Network is working properly &amp; causes</a:t>
                      </a:r>
                      <a:br>
                        <a:rPr lang="en-US" sz="1400" u="none" cap="none" strike="noStrike">
                          <a:solidFill>
                            <a:srgbClr val="5E5E5E"/>
                          </a:solidFill>
                          <a:latin typeface="Montserrat"/>
                          <a:ea typeface="Montserrat"/>
                          <a:cs typeface="Montserrat"/>
                          <a:sym typeface="Montserrat"/>
                        </a:rPr>
                      </a:br>
                      <a:r>
                        <a:rPr lang="en-US" sz="1400" u="none" cap="none" strike="noStrike">
                          <a:solidFill>
                            <a:srgbClr val="5E5E5E"/>
                          </a:solidFill>
                          <a:latin typeface="Montserrat"/>
                          <a:ea typeface="Montserrat"/>
                          <a:cs typeface="Montserrat"/>
                          <a:sym typeface="Montserrat"/>
                        </a:rPr>
                        <a:t>    no delay in company operations.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9A999B"/>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tcPr>
                </a:tc>
              </a:tr>
              <a:tr h="1092200">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Date Storage</a:t>
                      </a:r>
                      <a:endParaRPr/>
                    </a:p>
                  </a:txBody>
                  <a:tcPr marT="50800" marB="50800" marR="50800" marL="50800" anchor="ctr">
                    <a:lnL cap="flat" cmpd="sng" w="12700">
                      <a:solidFill>
                        <a:srgbClr val="9A999B"/>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solidFill>
                      <a:srgbClr val="FFFFFF"/>
                    </a:solidFill>
                  </a:tcPr>
                </a:tc>
                <a:tc>
                  <a:txBody>
                    <a:bodyPr/>
                    <a:lstStyle/>
                    <a:p>
                      <a:pPr indent="0" lvl="0" marL="0" marR="0" rtl="0" algn="ctr">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N</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tcPr>
                </a:tc>
                <a:tc>
                  <a:txBody>
                    <a:bodyPr/>
                    <a:lstStyle/>
                    <a:p>
                      <a:pPr indent="182563" lvl="0" marL="0" marR="0" rtl="0" algn="l">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Company data storage as of</a:t>
                      </a:r>
                      <a:br>
                        <a:rPr lang="en-US" sz="1400" u="none" cap="none" strike="noStrike">
                          <a:solidFill>
                            <a:srgbClr val="5E5E5E"/>
                          </a:solidFill>
                          <a:latin typeface="Montserrat"/>
                          <a:ea typeface="Montserrat"/>
                          <a:cs typeface="Montserrat"/>
                          <a:sym typeface="Montserrat"/>
                        </a:rPr>
                      </a:br>
                      <a:r>
                        <a:rPr lang="en-US" sz="1400" u="none" cap="none" strike="noStrike">
                          <a:solidFill>
                            <a:srgbClr val="5E5E5E"/>
                          </a:solidFill>
                          <a:latin typeface="Montserrat"/>
                          <a:ea typeface="Montserrat"/>
                          <a:cs typeface="Montserrat"/>
                          <a:sym typeface="Montserrat"/>
                        </a:rPr>
                        <a:t>    now is still limited.</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9A999B"/>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tcPr>
                </a:tc>
              </a:tr>
            </a:tbl>
          </a:graphicData>
        </a:graphic>
      </p:graphicFrame>
      <p:sp>
        <p:nvSpPr>
          <p:cNvPr id="384" name="Google Shape;384;p30"/>
          <p:cNvSpPr/>
          <p:nvPr/>
        </p:nvSpPr>
        <p:spPr>
          <a:xfrm>
            <a:off x="2979272" y="2261343"/>
            <a:ext cx="7046256" cy="962226"/>
          </a:xfrm>
          <a:prstGeom prst="rect">
            <a:avLst/>
          </a:prstGeom>
          <a:solidFill>
            <a:schemeClr val="accent5">
              <a:alpha val="89803"/>
            </a:scheme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85" name="Google Shape;385;p30"/>
          <p:cNvSpPr txBox="1"/>
          <p:nvPr/>
        </p:nvSpPr>
        <p:spPr>
          <a:xfrm>
            <a:off x="3924020" y="2412256"/>
            <a:ext cx="5156760" cy="660401"/>
          </a:xfrm>
          <a:prstGeom prst="rect">
            <a:avLst/>
          </a:prstGeom>
          <a:noFill/>
          <a:ln>
            <a:noFill/>
          </a:ln>
        </p:spPr>
        <p:txBody>
          <a:bodyPr anchorCtr="0" anchor="t" bIns="50800" lIns="50800" spcFirstLastPara="1" rIns="50800" wrap="square" tIns="50800">
            <a:noAutofit/>
          </a:bodyPr>
          <a:lstStyle/>
          <a:p>
            <a:pPr indent="0" lvl="0" marL="0" marR="0" rtl="0" algn="ctr">
              <a:lnSpc>
                <a:spcPct val="208333"/>
              </a:lnSpc>
              <a:spcBef>
                <a:spcPts val="0"/>
              </a:spcBef>
              <a:spcAft>
                <a:spcPts val="0"/>
              </a:spcAft>
              <a:buClr>
                <a:srgbClr val="FFFFFF"/>
              </a:buClr>
              <a:buSzPts val="3600"/>
              <a:buFont typeface="Montserrat"/>
              <a:buNone/>
            </a:pPr>
            <a:r>
              <a:rPr b="1" i="0" lang="en-US" sz="3600" u="none" cap="none" strike="noStrike">
                <a:solidFill>
                  <a:srgbClr val="FFFFFF"/>
                </a:solidFill>
                <a:latin typeface="Montserrat"/>
                <a:ea typeface="Montserrat"/>
                <a:cs typeface="Montserrat"/>
                <a:sym typeface="Montserrat"/>
              </a:rPr>
              <a:t>I.T INFRASTRUCTURE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sp>
        <p:nvSpPr>
          <p:cNvPr id="390" name="Google Shape;390;p31"/>
          <p:cNvSpPr/>
          <p:nvPr/>
        </p:nvSpPr>
        <p:spPr>
          <a:xfrm>
            <a:off x="625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91" name="Google Shape;391;p31"/>
          <p:cNvSpPr/>
          <p:nvPr/>
        </p:nvSpPr>
        <p:spPr>
          <a:xfrm>
            <a:off x="2974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92" name="Google Shape;392;p31"/>
          <p:cNvSpPr/>
          <p:nvPr/>
        </p:nvSpPr>
        <p:spPr>
          <a:xfrm>
            <a:off x="5324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93" name="Google Shape;393;p31"/>
          <p:cNvSpPr/>
          <p:nvPr/>
        </p:nvSpPr>
        <p:spPr>
          <a:xfrm>
            <a:off x="7673975" y="628650"/>
            <a:ext cx="2351820" cy="962225"/>
          </a:xfrm>
          <a:prstGeom prst="rect">
            <a:avLst/>
          </a:prstGeom>
          <a:solidFill>
            <a:schemeClr val="accent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94" name="Google Shape;394;p31"/>
          <p:cNvSpPr/>
          <p:nvPr/>
        </p:nvSpPr>
        <p:spPr>
          <a:xfrm>
            <a:off x="10023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95" name="Google Shape;395;p31"/>
          <p:cNvSpPr txBox="1"/>
          <p:nvPr/>
        </p:nvSpPr>
        <p:spPr>
          <a:xfrm>
            <a:off x="1184393" y="779562"/>
            <a:ext cx="1233984"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The</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Company</a:t>
            </a:r>
            <a:endParaRPr/>
          </a:p>
        </p:txBody>
      </p:sp>
      <p:sp>
        <p:nvSpPr>
          <p:cNvPr id="396" name="Google Shape;396;p31"/>
          <p:cNvSpPr txBox="1"/>
          <p:nvPr/>
        </p:nvSpPr>
        <p:spPr>
          <a:xfrm>
            <a:off x="3604302" y="779562"/>
            <a:ext cx="1093166"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Offers &amp;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Services</a:t>
            </a:r>
            <a:endParaRPr/>
          </a:p>
        </p:txBody>
      </p:sp>
      <p:sp>
        <p:nvSpPr>
          <p:cNvPr id="397" name="Google Shape;397;p31"/>
          <p:cNvSpPr txBox="1"/>
          <p:nvPr/>
        </p:nvSpPr>
        <p:spPr>
          <a:xfrm>
            <a:off x="5970489" y="919262"/>
            <a:ext cx="1059791" cy="3810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Delivery</a:t>
            </a:r>
            <a:endParaRPr/>
          </a:p>
        </p:txBody>
      </p:sp>
      <p:sp>
        <p:nvSpPr>
          <p:cNvPr id="398" name="Google Shape;398;p31"/>
          <p:cNvSpPr txBox="1"/>
          <p:nvPr/>
        </p:nvSpPr>
        <p:spPr>
          <a:xfrm>
            <a:off x="8205804" y="779562"/>
            <a:ext cx="1288162"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Start-up</a:t>
            </a:r>
            <a:endParaRPr/>
          </a:p>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Summary</a:t>
            </a:r>
            <a:endParaRPr/>
          </a:p>
        </p:txBody>
      </p:sp>
      <p:sp>
        <p:nvSpPr>
          <p:cNvPr id="399" name="Google Shape;399;p31"/>
          <p:cNvSpPr txBox="1"/>
          <p:nvPr/>
        </p:nvSpPr>
        <p:spPr>
          <a:xfrm>
            <a:off x="10712695" y="779562"/>
            <a:ext cx="973380"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Clients</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Review</a:t>
            </a:r>
            <a:endParaRPr/>
          </a:p>
        </p:txBody>
      </p:sp>
      <p:graphicFrame>
        <p:nvGraphicFramePr>
          <p:cNvPr id="400" name="Google Shape;400;p31"/>
          <p:cNvGraphicFramePr/>
          <p:nvPr/>
        </p:nvGraphicFramePr>
        <p:xfrm>
          <a:off x="628650" y="3666862"/>
          <a:ext cx="3000000" cy="3000000"/>
        </p:xfrm>
        <a:graphic>
          <a:graphicData uri="http://schemas.openxmlformats.org/drawingml/2006/table">
            <a:tbl>
              <a:tblPr>
                <a:noFill/>
                <a:tableStyleId>{CB29DBFD-7859-484F-9070-F579224017B8}</a:tableStyleId>
              </a:tblPr>
              <a:tblGrid>
                <a:gridCol w="5873750"/>
                <a:gridCol w="5873750"/>
              </a:tblGrid>
              <a:tr h="1365250">
                <a:tc>
                  <a:txBody>
                    <a:bodyPr/>
                    <a:lstStyle/>
                    <a:p>
                      <a:pPr indent="0" lvl="0" marL="0" marR="0" rtl="0" algn="ctr">
                        <a:lnSpc>
                          <a:spcPct val="231250"/>
                        </a:lnSpc>
                        <a:spcBef>
                          <a:spcPts val="0"/>
                        </a:spcBef>
                        <a:spcAft>
                          <a:spcPts val="0"/>
                        </a:spcAft>
                        <a:buClr>
                          <a:srgbClr val="FFFFFF"/>
                        </a:buClr>
                        <a:buSzPts val="1600"/>
                        <a:buFont typeface="Montserrat ExtraBold"/>
                        <a:buNone/>
                      </a:pPr>
                      <a:r>
                        <a:rPr lang="en-US" sz="1600" u="none" cap="none" strike="noStrike">
                          <a:solidFill>
                            <a:srgbClr val="FFFFFF"/>
                          </a:solidFill>
                          <a:latin typeface="Montserrat ExtraBold"/>
                          <a:ea typeface="Montserrat ExtraBold"/>
                          <a:cs typeface="Montserrat ExtraBold"/>
                          <a:sym typeface="Montserrat ExtraBold"/>
                        </a:rPr>
                        <a:t>Start-Up Funding</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5"/>
                    </a:solidFill>
                  </a:tcPr>
                </a:tc>
                <a:tc>
                  <a:txBody>
                    <a:bodyPr/>
                    <a:lstStyle/>
                    <a:p>
                      <a:pPr indent="0" lvl="0" marL="0" marR="0" rtl="0" algn="ctr">
                        <a:lnSpc>
                          <a:spcPct val="100000"/>
                        </a:lnSpc>
                        <a:spcBef>
                          <a:spcPts val="0"/>
                        </a:spcBef>
                        <a:spcAft>
                          <a:spcPts val="0"/>
                        </a:spcAft>
                        <a:buClr>
                          <a:srgbClr val="5E5E5E"/>
                        </a:buClr>
                        <a:buSzPts val="1600"/>
                        <a:buFont typeface="Montserrat"/>
                        <a:buNone/>
                      </a:pPr>
                      <a:r>
                        <a:t/>
                      </a:r>
                      <a:endParaRPr sz="1600" u="none" cap="none" strike="noStrike"/>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5"/>
                    </a:solidFill>
                  </a:tcPr>
                </a:tc>
              </a:tr>
              <a:tr h="1365250">
                <a:tc>
                  <a:txBody>
                    <a:bodyPr/>
                    <a:lstStyle/>
                    <a:p>
                      <a:pPr indent="0" lvl="0" marL="0" marR="0" rtl="0" algn="ctr">
                        <a:lnSpc>
                          <a:spcPct val="271428"/>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Start-Up Expenses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$70,000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1365250">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Start-Up Assets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$30,000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1365250">
                <a:tc>
                  <a:txBody>
                    <a:bodyPr/>
                    <a:lstStyle/>
                    <a:p>
                      <a:pPr indent="0" lvl="0" marL="0" marR="0" rtl="0" algn="ctr">
                        <a:lnSpc>
                          <a:spcPct val="231250"/>
                        </a:lnSpc>
                        <a:spcBef>
                          <a:spcPts val="0"/>
                        </a:spcBef>
                        <a:spcAft>
                          <a:spcPts val="0"/>
                        </a:spcAft>
                        <a:buClr>
                          <a:srgbClr val="FFFFFF"/>
                        </a:buClr>
                        <a:buSzPts val="1600"/>
                        <a:buFont typeface="Montserrat ExtraBold"/>
                        <a:buNone/>
                      </a:pPr>
                      <a:r>
                        <a:rPr lang="en-US" sz="1600" u="none" cap="none" strike="noStrike">
                          <a:solidFill>
                            <a:srgbClr val="FFFFFF"/>
                          </a:solidFill>
                          <a:latin typeface="Montserrat ExtraBold"/>
                          <a:ea typeface="Montserrat ExtraBold"/>
                          <a:cs typeface="Montserrat ExtraBold"/>
                          <a:sym typeface="Montserrat ExtraBold"/>
                        </a:rPr>
                        <a:t>Total Funding Required</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5"/>
                    </a:solidFill>
                  </a:tcPr>
                </a:tc>
                <a:tc>
                  <a:txBody>
                    <a:bodyPr/>
                    <a:lstStyle/>
                    <a:p>
                      <a:pPr indent="0" lvl="0" marL="0" marR="0" rtl="0" algn="ctr">
                        <a:lnSpc>
                          <a:spcPct val="231250"/>
                        </a:lnSpc>
                        <a:spcBef>
                          <a:spcPts val="0"/>
                        </a:spcBef>
                        <a:spcAft>
                          <a:spcPts val="0"/>
                        </a:spcAft>
                        <a:buClr>
                          <a:srgbClr val="FFFFFF"/>
                        </a:buClr>
                        <a:buSzPts val="1600"/>
                        <a:buFont typeface="Montserrat ExtraBold"/>
                        <a:buNone/>
                      </a:pPr>
                      <a:r>
                        <a:rPr lang="en-US" sz="1600" u="none" cap="none" strike="noStrike">
                          <a:solidFill>
                            <a:srgbClr val="FFFFFF"/>
                          </a:solidFill>
                          <a:latin typeface="Montserrat ExtraBold"/>
                          <a:ea typeface="Montserrat ExtraBold"/>
                          <a:cs typeface="Montserrat ExtraBold"/>
                          <a:sym typeface="Montserrat ExtraBold"/>
                        </a:rPr>
                        <a:t>$100,000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5"/>
                    </a:solidFill>
                  </a:tcPr>
                </a:tc>
              </a:tr>
            </a:tbl>
          </a:graphicData>
        </a:graphic>
      </p:graphicFrame>
      <p:sp>
        <p:nvSpPr>
          <p:cNvPr id="401" name="Google Shape;401;p31"/>
          <p:cNvSpPr/>
          <p:nvPr/>
        </p:nvSpPr>
        <p:spPr>
          <a:xfrm>
            <a:off x="2661177" y="2261343"/>
            <a:ext cx="7682446" cy="962226"/>
          </a:xfrm>
          <a:prstGeom prst="rect">
            <a:avLst/>
          </a:prstGeom>
          <a:solidFill>
            <a:schemeClr val="accent5">
              <a:alpha val="89803"/>
            </a:scheme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02" name="Google Shape;402;p31"/>
          <p:cNvSpPr txBox="1"/>
          <p:nvPr/>
        </p:nvSpPr>
        <p:spPr>
          <a:xfrm>
            <a:off x="3124835" y="2412256"/>
            <a:ext cx="6755131" cy="660401"/>
          </a:xfrm>
          <a:prstGeom prst="rect">
            <a:avLst/>
          </a:prstGeom>
          <a:noFill/>
          <a:ln>
            <a:noFill/>
          </a:ln>
        </p:spPr>
        <p:txBody>
          <a:bodyPr anchorCtr="0" anchor="t" bIns="50800" lIns="50800" spcFirstLastPara="1" rIns="50800" wrap="square" tIns="50800">
            <a:noAutofit/>
          </a:bodyPr>
          <a:lstStyle/>
          <a:p>
            <a:pPr indent="0" lvl="0" marL="0" marR="0" rtl="0" algn="ctr">
              <a:lnSpc>
                <a:spcPct val="208333"/>
              </a:lnSpc>
              <a:spcBef>
                <a:spcPts val="0"/>
              </a:spcBef>
              <a:spcAft>
                <a:spcPts val="0"/>
              </a:spcAft>
              <a:buClr>
                <a:srgbClr val="FFFFFF"/>
              </a:buClr>
              <a:buSzPts val="3600"/>
              <a:buFont typeface="Montserrat"/>
              <a:buNone/>
            </a:pPr>
            <a:r>
              <a:rPr b="1" i="0" lang="en-US" sz="3600" u="none" cap="none" strike="noStrike">
                <a:solidFill>
                  <a:srgbClr val="FFFFFF"/>
                </a:solidFill>
                <a:latin typeface="Montserrat"/>
                <a:ea typeface="Montserrat"/>
                <a:cs typeface="Montserrat"/>
                <a:sym typeface="Montserrat"/>
              </a:rPr>
              <a:t>TOTAL FUNDING REQUIRED</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sp>
        <p:nvSpPr>
          <p:cNvPr id="407" name="Google Shape;407;p32"/>
          <p:cNvSpPr/>
          <p:nvPr/>
        </p:nvSpPr>
        <p:spPr>
          <a:xfrm>
            <a:off x="4189989" y="2261343"/>
            <a:ext cx="4624822" cy="962226"/>
          </a:xfrm>
          <a:prstGeom prst="rect">
            <a:avLst/>
          </a:prstGeom>
          <a:solidFill>
            <a:schemeClr val="accent5">
              <a:alpha val="89803"/>
            </a:scheme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08" name="Google Shape;408;p32"/>
          <p:cNvSpPr txBox="1"/>
          <p:nvPr/>
        </p:nvSpPr>
        <p:spPr>
          <a:xfrm>
            <a:off x="4698288" y="2412256"/>
            <a:ext cx="3608224" cy="660401"/>
          </a:xfrm>
          <a:prstGeom prst="rect">
            <a:avLst/>
          </a:prstGeom>
          <a:noFill/>
          <a:ln>
            <a:noFill/>
          </a:ln>
        </p:spPr>
        <p:txBody>
          <a:bodyPr anchorCtr="0" anchor="t" bIns="50800" lIns="50800" spcFirstLastPara="1" rIns="50800" wrap="square" tIns="50800">
            <a:noAutofit/>
          </a:bodyPr>
          <a:lstStyle/>
          <a:p>
            <a:pPr indent="0" lvl="0" marL="0" marR="0" rtl="0" algn="l">
              <a:lnSpc>
                <a:spcPct val="208333"/>
              </a:lnSpc>
              <a:spcBef>
                <a:spcPts val="0"/>
              </a:spcBef>
              <a:spcAft>
                <a:spcPts val="0"/>
              </a:spcAft>
              <a:buClr>
                <a:srgbClr val="FFFFFF"/>
              </a:buClr>
              <a:buSzPts val="3600"/>
              <a:buFont typeface="Montserrat"/>
              <a:buNone/>
            </a:pPr>
            <a:r>
              <a:rPr b="1" i="0" lang="en-US" sz="3600" u="none" cap="none" strike="noStrike">
                <a:solidFill>
                  <a:srgbClr val="FFFFFF"/>
                </a:solidFill>
                <a:latin typeface="Montserrat"/>
                <a:ea typeface="Montserrat"/>
                <a:cs typeface="Montserrat"/>
                <a:sym typeface="Montserrat"/>
              </a:rPr>
              <a:t>TOTAL ASSETS</a:t>
            </a:r>
            <a:endParaRPr/>
          </a:p>
        </p:txBody>
      </p:sp>
      <p:graphicFrame>
        <p:nvGraphicFramePr>
          <p:cNvPr id="409" name="Google Shape;409;p32"/>
          <p:cNvGraphicFramePr/>
          <p:nvPr/>
        </p:nvGraphicFramePr>
        <p:xfrm>
          <a:off x="629993" y="3675690"/>
          <a:ext cx="3000000" cy="3000000"/>
        </p:xfrm>
        <a:graphic>
          <a:graphicData uri="http://schemas.openxmlformats.org/drawingml/2006/table">
            <a:tbl>
              <a:tblPr>
                <a:noFill/>
                <a:tableStyleId>{CB29DBFD-7859-484F-9070-F579224017B8}</a:tableStyleId>
              </a:tblPr>
              <a:tblGrid>
                <a:gridCol w="5873750"/>
                <a:gridCol w="5873750"/>
              </a:tblGrid>
              <a:tr h="910175">
                <a:tc>
                  <a:txBody>
                    <a:bodyPr/>
                    <a:lstStyle/>
                    <a:p>
                      <a:pPr indent="0" lvl="0" marL="0" marR="0" rtl="0" algn="ctr">
                        <a:lnSpc>
                          <a:spcPct val="231250"/>
                        </a:lnSpc>
                        <a:spcBef>
                          <a:spcPts val="0"/>
                        </a:spcBef>
                        <a:spcAft>
                          <a:spcPts val="0"/>
                        </a:spcAft>
                        <a:buClr>
                          <a:srgbClr val="FFFFFF"/>
                        </a:buClr>
                        <a:buSzPts val="1600"/>
                        <a:buFont typeface="Montserrat ExtraBold"/>
                        <a:buNone/>
                      </a:pPr>
                      <a:r>
                        <a:rPr lang="en-US" sz="1600" u="none" cap="none" strike="noStrike">
                          <a:solidFill>
                            <a:srgbClr val="FFFFFF"/>
                          </a:solidFill>
                          <a:latin typeface="Montserrat ExtraBold"/>
                          <a:ea typeface="Montserrat ExtraBold"/>
                          <a:cs typeface="Montserrat ExtraBold"/>
                          <a:sym typeface="Montserrat ExtraBold"/>
                        </a:rPr>
                        <a:t>Assets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5"/>
                    </a:solidFill>
                  </a:tcPr>
                </a:tc>
                <a:tc>
                  <a:txBody>
                    <a:bodyPr/>
                    <a:lstStyle/>
                    <a:p>
                      <a:pPr indent="0" lvl="0" marL="0" marR="0" rtl="0" algn="ctr">
                        <a:lnSpc>
                          <a:spcPct val="100000"/>
                        </a:lnSpc>
                        <a:spcBef>
                          <a:spcPts val="0"/>
                        </a:spcBef>
                        <a:spcAft>
                          <a:spcPts val="0"/>
                        </a:spcAft>
                        <a:buClr>
                          <a:srgbClr val="5E5E5E"/>
                        </a:buClr>
                        <a:buSzPts val="1600"/>
                        <a:buFont typeface="Montserrat"/>
                        <a:buNone/>
                      </a:pPr>
                      <a:r>
                        <a:t/>
                      </a:r>
                      <a:endParaRPr sz="1600" u="none" cap="none" strike="noStrike"/>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5"/>
                    </a:solidFill>
                  </a:tcPr>
                </a:tc>
              </a:tr>
              <a:tr h="910175">
                <a:tc>
                  <a:txBody>
                    <a:bodyPr/>
                    <a:lstStyle/>
                    <a:p>
                      <a:pPr indent="0" lvl="0" marL="0" marR="0" rtl="0" algn="ctr">
                        <a:lnSpc>
                          <a:spcPct val="271428"/>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Non-Cash Assets from Start-Up</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$20,000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910175">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Cash Requirements from Start-up</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$5,000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910175">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Additional Cash Raised</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$5,000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910175">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Cash Balance on Starting Date</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$5,000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910175">
                <a:tc>
                  <a:txBody>
                    <a:bodyPr/>
                    <a:lstStyle/>
                    <a:p>
                      <a:pPr indent="0" lvl="0" marL="0" marR="0" rtl="0" algn="ctr">
                        <a:lnSpc>
                          <a:spcPct val="231250"/>
                        </a:lnSpc>
                        <a:spcBef>
                          <a:spcPts val="0"/>
                        </a:spcBef>
                        <a:spcAft>
                          <a:spcPts val="0"/>
                        </a:spcAft>
                        <a:buClr>
                          <a:srgbClr val="FFFFFF"/>
                        </a:buClr>
                        <a:buSzPts val="1600"/>
                        <a:buFont typeface="Montserrat ExtraBold"/>
                        <a:buNone/>
                      </a:pPr>
                      <a:r>
                        <a:rPr lang="en-US" sz="1600" u="none" cap="none" strike="noStrike">
                          <a:solidFill>
                            <a:srgbClr val="FFFFFF"/>
                          </a:solidFill>
                          <a:latin typeface="Montserrat ExtraBold"/>
                          <a:ea typeface="Montserrat ExtraBold"/>
                          <a:cs typeface="Montserrat ExtraBold"/>
                          <a:sym typeface="Montserrat ExtraBold"/>
                        </a:rPr>
                        <a:t>Total Assets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5"/>
                    </a:solidFill>
                  </a:tcPr>
                </a:tc>
                <a:tc>
                  <a:txBody>
                    <a:bodyPr/>
                    <a:lstStyle/>
                    <a:p>
                      <a:pPr indent="0" lvl="0" marL="0" marR="0" rtl="0" algn="ctr">
                        <a:lnSpc>
                          <a:spcPct val="231250"/>
                        </a:lnSpc>
                        <a:spcBef>
                          <a:spcPts val="0"/>
                        </a:spcBef>
                        <a:spcAft>
                          <a:spcPts val="0"/>
                        </a:spcAft>
                        <a:buClr>
                          <a:srgbClr val="FFFFFF"/>
                        </a:buClr>
                        <a:buSzPts val="1600"/>
                        <a:buFont typeface="Montserrat ExtraBold"/>
                        <a:buNone/>
                      </a:pPr>
                      <a:r>
                        <a:rPr lang="en-US" sz="1600" u="none" cap="none" strike="noStrike">
                          <a:solidFill>
                            <a:srgbClr val="FFFFFF"/>
                          </a:solidFill>
                          <a:latin typeface="Montserrat ExtraBold"/>
                          <a:ea typeface="Montserrat ExtraBold"/>
                          <a:cs typeface="Montserrat ExtraBold"/>
                          <a:sym typeface="Montserrat ExtraBold"/>
                        </a:rPr>
                        <a:t>$30,550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5"/>
                    </a:solidFill>
                  </a:tcPr>
                </a:tc>
              </a:tr>
            </a:tbl>
          </a:graphicData>
        </a:graphic>
      </p:graphicFrame>
      <p:sp>
        <p:nvSpPr>
          <p:cNvPr id="410" name="Google Shape;410;p32"/>
          <p:cNvSpPr/>
          <p:nvPr/>
        </p:nvSpPr>
        <p:spPr>
          <a:xfrm>
            <a:off x="625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11" name="Google Shape;411;p32"/>
          <p:cNvSpPr/>
          <p:nvPr/>
        </p:nvSpPr>
        <p:spPr>
          <a:xfrm>
            <a:off x="2974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12" name="Google Shape;412;p32"/>
          <p:cNvSpPr/>
          <p:nvPr/>
        </p:nvSpPr>
        <p:spPr>
          <a:xfrm>
            <a:off x="5324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13" name="Google Shape;413;p32"/>
          <p:cNvSpPr/>
          <p:nvPr/>
        </p:nvSpPr>
        <p:spPr>
          <a:xfrm>
            <a:off x="7673975" y="628650"/>
            <a:ext cx="2351820" cy="962225"/>
          </a:xfrm>
          <a:prstGeom prst="rect">
            <a:avLst/>
          </a:prstGeom>
          <a:solidFill>
            <a:schemeClr val="accent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14" name="Google Shape;414;p32"/>
          <p:cNvSpPr/>
          <p:nvPr/>
        </p:nvSpPr>
        <p:spPr>
          <a:xfrm>
            <a:off x="10023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15" name="Google Shape;415;p32"/>
          <p:cNvSpPr txBox="1"/>
          <p:nvPr/>
        </p:nvSpPr>
        <p:spPr>
          <a:xfrm>
            <a:off x="1184393" y="779562"/>
            <a:ext cx="1233984"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The</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Company</a:t>
            </a:r>
            <a:endParaRPr/>
          </a:p>
        </p:txBody>
      </p:sp>
      <p:sp>
        <p:nvSpPr>
          <p:cNvPr id="416" name="Google Shape;416;p32"/>
          <p:cNvSpPr txBox="1"/>
          <p:nvPr/>
        </p:nvSpPr>
        <p:spPr>
          <a:xfrm>
            <a:off x="3604302" y="779562"/>
            <a:ext cx="1093166"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Offers &amp;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Services</a:t>
            </a:r>
            <a:endParaRPr/>
          </a:p>
        </p:txBody>
      </p:sp>
      <p:sp>
        <p:nvSpPr>
          <p:cNvPr id="417" name="Google Shape;417;p32"/>
          <p:cNvSpPr txBox="1"/>
          <p:nvPr/>
        </p:nvSpPr>
        <p:spPr>
          <a:xfrm>
            <a:off x="5970489" y="919262"/>
            <a:ext cx="1059791" cy="3810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Delivery</a:t>
            </a:r>
            <a:endParaRPr/>
          </a:p>
        </p:txBody>
      </p:sp>
      <p:sp>
        <p:nvSpPr>
          <p:cNvPr id="418" name="Google Shape;418;p32"/>
          <p:cNvSpPr txBox="1"/>
          <p:nvPr/>
        </p:nvSpPr>
        <p:spPr>
          <a:xfrm>
            <a:off x="8205804" y="779562"/>
            <a:ext cx="1288162"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Start-up</a:t>
            </a:r>
            <a:endParaRPr/>
          </a:p>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Summary</a:t>
            </a:r>
            <a:endParaRPr/>
          </a:p>
        </p:txBody>
      </p:sp>
      <p:sp>
        <p:nvSpPr>
          <p:cNvPr id="419" name="Google Shape;419;p32"/>
          <p:cNvSpPr txBox="1"/>
          <p:nvPr/>
        </p:nvSpPr>
        <p:spPr>
          <a:xfrm>
            <a:off x="10712695" y="779562"/>
            <a:ext cx="973380"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Clients</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Review</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5"/>
          <p:cNvSpPr/>
          <p:nvPr/>
        </p:nvSpPr>
        <p:spPr>
          <a:xfrm>
            <a:off x="-5789563" y="639836"/>
            <a:ext cx="10459344" cy="894409"/>
          </a:xfrm>
          <a:prstGeom prst="rect">
            <a:avLst/>
          </a:prstGeom>
          <a:solidFill>
            <a:schemeClr val="accent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72" name="Google Shape;72;p15"/>
          <p:cNvSpPr txBox="1"/>
          <p:nvPr/>
        </p:nvSpPr>
        <p:spPr>
          <a:xfrm>
            <a:off x="563957" y="655240"/>
            <a:ext cx="3599993" cy="8382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4800"/>
              <a:buFont typeface="Montserrat"/>
              <a:buNone/>
            </a:pPr>
            <a:r>
              <a:rPr b="1" i="0" lang="en-US" sz="4800" u="none" cap="none" strike="noStrike">
                <a:solidFill>
                  <a:srgbClr val="FFFFFF"/>
                </a:solidFill>
                <a:latin typeface="Montserrat"/>
                <a:ea typeface="Montserrat"/>
                <a:cs typeface="Montserrat"/>
                <a:sym typeface="Montserrat"/>
              </a:rPr>
              <a:t>CONTENTS</a:t>
            </a:r>
            <a:endParaRPr/>
          </a:p>
        </p:txBody>
      </p:sp>
      <p:pic>
        <p:nvPicPr>
          <p:cNvPr descr="businessmen-businesspeople-businesswomen-1249158.jpg" id="73" name="Google Shape;73;p15"/>
          <p:cNvPicPr preferRelativeResize="0"/>
          <p:nvPr/>
        </p:nvPicPr>
        <p:blipFill rotWithShape="1">
          <a:blip r:embed="rId3">
            <a:alphaModFix/>
          </a:blip>
          <a:srcRect b="22389" l="41505" r="43956" t="27323"/>
          <a:stretch/>
        </p:blipFill>
        <p:spPr>
          <a:xfrm>
            <a:off x="217059" y="3206699"/>
            <a:ext cx="2351820" cy="5423002"/>
          </a:xfrm>
          <a:prstGeom prst="rect">
            <a:avLst/>
          </a:prstGeom>
          <a:noFill/>
          <a:ln>
            <a:noFill/>
          </a:ln>
        </p:spPr>
      </p:pic>
      <p:pic>
        <p:nvPicPr>
          <p:cNvPr descr="device-laptop-man-1872757.jpg" id="74" name="Google Shape;74;p15"/>
          <p:cNvPicPr preferRelativeResize="0"/>
          <p:nvPr/>
        </p:nvPicPr>
        <p:blipFill rotWithShape="1">
          <a:blip r:embed="rId4">
            <a:alphaModFix/>
          </a:blip>
          <a:srcRect b="4253" l="4408" r="73601" t="19692"/>
          <a:stretch/>
        </p:blipFill>
        <p:spPr>
          <a:xfrm>
            <a:off x="2771775" y="3714699"/>
            <a:ext cx="2351820" cy="5423002"/>
          </a:xfrm>
          <a:prstGeom prst="rect">
            <a:avLst/>
          </a:prstGeom>
          <a:noFill/>
          <a:ln>
            <a:noFill/>
          </a:ln>
        </p:spPr>
      </p:pic>
      <p:pic>
        <p:nvPicPr>
          <p:cNvPr descr="adult-brainstorming-caucasian-1437908.jpg" id="75" name="Google Shape;75;p15"/>
          <p:cNvPicPr preferRelativeResize="0"/>
          <p:nvPr/>
        </p:nvPicPr>
        <p:blipFill rotWithShape="1">
          <a:blip r:embed="rId5">
            <a:alphaModFix/>
          </a:blip>
          <a:srcRect b="15096" l="9935" r="71980" t="22335"/>
          <a:stretch/>
        </p:blipFill>
        <p:spPr>
          <a:xfrm>
            <a:off x="5326490" y="3206699"/>
            <a:ext cx="2351820" cy="5423002"/>
          </a:xfrm>
          <a:prstGeom prst="rect">
            <a:avLst/>
          </a:prstGeom>
          <a:noFill/>
          <a:ln>
            <a:noFill/>
          </a:ln>
        </p:spPr>
      </p:pic>
      <p:pic>
        <p:nvPicPr>
          <p:cNvPr descr="accounting-banking-calculator-938965.jpg" id="76" name="Google Shape;76;p15"/>
          <p:cNvPicPr preferRelativeResize="0"/>
          <p:nvPr/>
        </p:nvPicPr>
        <p:blipFill rotWithShape="1">
          <a:blip r:embed="rId6">
            <a:alphaModFix/>
          </a:blip>
          <a:srcRect b="9713" l="43511" r="38404" t="17889"/>
          <a:stretch/>
        </p:blipFill>
        <p:spPr>
          <a:xfrm>
            <a:off x="7891890" y="3714699"/>
            <a:ext cx="2351820" cy="5423002"/>
          </a:xfrm>
          <a:prstGeom prst="rect">
            <a:avLst/>
          </a:prstGeom>
          <a:noFill/>
          <a:ln>
            <a:noFill/>
          </a:ln>
        </p:spPr>
      </p:pic>
      <p:pic>
        <p:nvPicPr>
          <p:cNvPr descr="adults-business-deal-client-1496184.jpg" id="77" name="Google Shape;77;p15"/>
          <p:cNvPicPr preferRelativeResize="0"/>
          <p:nvPr/>
        </p:nvPicPr>
        <p:blipFill rotWithShape="1">
          <a:blip r:embed="rId7">
            <a:alphaModFix/>
          </a:blip>
          <a:srcRect b="31465" l="48294" r="33621" t="11547"/>
          <a:stretch/>
        </p:blipFill>
        <p:spPr>
          <a:xfrm>
            <a:off x="10457290" y="3206699"/>
            <a:ext cx="2351820" cy="5423002"/>
          </a:xfrm>
          <a:prstGeom prst="rect">
            <a:avLst/>
          </a:prstGeom>
          <a:noFill/>
          <a:ln>
            <a:noFill/>
          </a:ln>
        </p:spPr>
      </p:pic>
      <p:sp>
        <p:nvSpPr>
          <p:cNvPr id="78" name="Google Shape;78;p15"/>
          <p:cNvSpPr txBox="1"/>
          <p:nvPr/>
        </p:nvSpPr>
        <p:spPr>
          <a:xfrm rot="5400000">
            <a:off x="162076" y="3248733"/>
            <a:ext cx="3696006" cy="6604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4D5C79"/>
              </a:buClr>
              <a:buSzPts val="3600"/>
              <a:buFont typeface="Montserrat"/>
              <a:buNone/>
            </a:pPr>
            <a:r>
              <a:rPr b="1" i="0" lang="en-US" sz="3600" u="none" cap="none" strike="noStrike">
                <a:solidFill>
                  <a:srgbClr val="4D5C79"/>
                </a:solidFill>
                <a:latin typeface="Montserrat"/>
                <a:ea typeface="Montserrat"/>
                <a:cs typeface="Montserrat"/>
                <a:sym typeface="Montserrat"/>
              </a:rPr>
              <a:t>THE COMPANY</a:t>
            </a:r>
            <a:endParaRPr/>
          </a:p>
        </p:txBody>
      </p:sp>
      <p:sp>
        <p:nvSpPr>
          <p:cNvPr id="79" name="Google Shape;79;p15"/>
          <p:cNvSpPr txBox="1"/>
          <p:nvPr/>
        </p:nvSpPr>
        <p:spPr>
          <a:xfrm rot="5400000">
            <a:off x="2083341" y="4390183"/>
            <a:ext cx="4962907" cy="6604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4D5C79"/>
              </a:buClr>
              <a:buSzPts val="3600"/>
              <a:buFont typeface="Montserrat"/>
              <a:buNone/>
            </a:pPr>
            <a:r>
              <a:rPr b="1" i="0" lang="en-US" sz="3600" u="none" cap="none" strike="noStrike">
                <a:solidFill>
                  <a:srgbClr val="4D5C79"/>
                </a:solidFill>
                <a:latin typeface="Montserrat"/>
                <a:ea typeface="Montserrat"/>
                <a:cs typeface="Montserrat"/>
                <a:sym typeface="Montserrat"/>
              </a:rPr>
              <a:t>OFFERS &amp; SERVICES</a:t>
            </a:r>
            <a:endParaRPr/>
          </a:p>
        </p:txBody>
      </p:sp>
      <p:sp>
        <p:nvSpPr>
          <p:cNvPr id="80" name="Google Shape;80;p15"/>
          <p:cNvSpPr txBox="1"/>
          <p:nvPr/>
        </p:nvSpPr>
        <p:spPr>
          <a:xfrm rot="5400000">
            <a:off x="5877923" y="2653001"/>
            <a:ext cx="2504542" cy="6604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4D5C79"/>
              </a:buClr>
              <a:buSzPts val="3600"/>
              <a:buFont typeface="Montserrat"/>
              <a:buNone/>
            </a:pPr>
            <a:r>
              <a:rPr b="1" i="0" lang="en-US" sz="3600" u="none" cap="none" strike="noStrike">
                <a:solidFill>
                  <a:srgbClr val="4D5C79"/>
                </a:solidFill>
                <a:latin typeface="Montserrat"/>
                <a:ea typeface="Montserrat"/>
                <a:cs typeface="Montserrat"/>
                <a:sym typeface="Montserrat"/>
              </a:rPr>
              <a:t>DELIVERY</a:t>
            </a:r>
            <a:endParaRPr/>
          </a:p>
        </p:txBody>
      </p:sp>
      <p:sp>
        <p:nvSpPr>
          <p:cNvPr id="81" name="Google Shape;81;p15"/>
          <p:cNvSpPr txBox="1"/>
          <p:nvPr/>
        </p:nvSpPr>
        <p:spPr>
          <a:xfrm rot="5400000">
            <a:off x="8380458" y="3223866"/>
            <a:ext cx="2630272" cy="6604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4D5C79"/>
              </a:buClr>
              <a:buSzPts val="3600"/>
              <a:buFont typeface="Montserrat"/>
              <a:buNone/>
            </a:pPr>
            <a:r>
              <a:rPr b="1" i="0" lang="en-US" sz="3600" u="none" cap="none" strike="noStrike">
                <a:solidFill>
                  <a:srgbClr val="4D5C79"/>
                </a:solidFill>
                <a:latin typeface="Montserrat"/>
                <a:ea typeface="Montserrat"/>
                <a:cs typeface="Montserrat"/>
                <a:sym typeface="Montserrat"/>
              </a:rPr>
              <a:t>SUMMARY</a:t>
            </a:r>
            <a:endParaRPr/>
          </a:p>
        </p:txBody>
      </p:sp>
      <p:sp>
        <p:nvSpPr>
          <p:cNvPr id="82" name="Google Shape;82;p15"/>
          <p:cNvSpPr txBox="1"/>
          <p:nvPr/>
        </p:nvSpPr>
        <p:spPr>
          <a:xfrm rot="5400000">
            <a:off x="10156273" y="3505450"/>
            <a:ext cx="4209442" cy="6604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4D5C79"/>
              </a:buClr>
              <a:buSzPts val="3600"/>
              <a:buFont typeface="Montserrat"/>
              <a:buNone/>
            </a:pPr>
            <a:r>
              <a:rPr b="1" i="0" lang="en-US" sz="3600" u="none" cap="none" strike="noStrike">
                <a:solidFill>
                  <a:srgbClr val="4D5C79"/>
                </a:solidFill>
                <a:latin typeface="Montserrat"/>
                <a:ea typeface="Montserrat"/>
                <a:cs typeface="Montserrat"/>
                <a:sym typeface="Montserrat"/>
              </a:rPr>
              <a:t>CLIENTS REVIEW</a:t>
            </a:r>
            <a:endParaRPr/>
          </a:p>
        </p:txBody>
      </p:sp>
      <p:sp>
        <p:nvSpPr>
          <p:cNvPr id="83" name="Google Shape;83;p15"/>
          <p:cNvSpPr txBox="1"/>
          <p:nvPr/>
        </p:nvSpPr>
        <p:spPr>
          <a:xfrm>
            <a:off x="464082" y="7792640"/>
            <a:ext cx="1810534" cy="8382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chemeClr val="accent5"/>
              </a:buClr>
              <a:buSzPts val="4800"/>
              <a:buFont typeface="Montserrat"/>
              <a:buNone/>
            </a:pPr>
            <a:r>
              <a:rPr b="1" i="0" lang="en-US" sz="4800" u="none" cap="none" strike="noStrike">
                <a:solidFill>
                  <a:schemeClr val="accent5"/>
                </a:solidFill>
                <a:latin typeface="Montserrat"/>
                <a:ea typeface="Montserrat"/>
                <a:cs typeface="Montserrat"/>
                <a:sym typeface="Montserrat"/>
              </a:rPr>
              <a:t>03</a:t>
            </a:r>
            <a:endParaRPr/>
          </a:p>
        </p:txBody>
      </p:sp>
      <p:sp>
        <p:nvSpPr>
          <p:cNvPr id="84" name="Google Shape;84;p15"/>
          <p:cNvSpPr txBox="1"/>
          <p:nvPr/>
        </p:nvSpPr>
        <p:spPr>
          <a:xfrm>
            <a:off x="2900790" y="8287940"/>
            <a:ext cx="1810534" cy="8382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chemeClr val="accent5"/>
              </a:buClr>
              <a:buSzPts val="4800"/>
              <a:buFont typeface="Montserrat"/>
              <a:buNone/>
            </a:pPr>
            <a:r>
              <a:rPr b="1" i="0" lang="en-US" sz="4800" u="none" cap="none" strike="noStrike">
                <a:solidFill>
                  <a:schemeClr val="accent5"/>
                </a:solidFill>
                <a:latin typeface="Montserrat"/>
                <a:ea typeface="Montserrat"/>
                <a:cs typeface="Montserrat"/>
                <a:sym typeface="Montserrat"/>
              </a:rPr>
              <a:t>15</a:t>
            </a:r>
            <a:endParaRPr/>
          </a:p>
        </p:txBody>
      </p:sp>
      <p:sp>
        <p:nvSpPr>
          <p:cNvPr id="85" name="Google Shape;85;p15"/>
          <p:cNvSpPr txBox="1"/>
          <p:nvPr/>
        </p:nvSpPr>
        <p:spPr>
          <a:xfrm>
            <a:off x="5455182" y="7792640"/>
            <a:ext cx="1810534" cy="8382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chemeClr val="accent5"/>
              </a:buClr>
              <a:buSzPts val="4800"/>
              <a:buFont typeface="Montserrat"/>
              <a:buNone/>
            </a:pPr>
            <a:r>
              <a:rPr b="1" i="0" lang="en-US" sz="4800" u="none" cap="none" strike="noStrike">
                <a:solidFill>
                  <a:schemeClr val="accent5"/>
                </a:solidFill>
                <a:latin typeface="Montserrat"/>
                <a:ea typeface="Montserrat"/>
                <a:cs typeface="Montserrat"/>
                <a:sym typeface="Montserrat"/>
              </a:rPr>
              <a:t>16</a:t>
            </a:r>
            <a:endParaRPr/>
          </a:p>
        </p:txBody>
      </p:sp>
      <p:sp>
        <p:nvSpPr>
          <p:cNvPr id="86" name="Google Shape;86;p15"/>
          <p:cNvSpPr txBox="1"/>
          <p:nvPr/>
        </p:nvSpPr>
        <p:spPr>
          <a:xfrm>
            <a:off x="8018890" y="8287940"/>
            <a:ext cx="1810534" cy="8382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chemeClr val="accent5"/>
              </a:buClr>
              <a:buSzPts val="4800"/>
              <a:buFont typeface="Montserrat"/>
              <a:buNone/>
            </a:pPr>
            <a:r>
              <a:rPr b="1" i="0" lang="en-US" sz="4800" u="none" cap="none" strike="noStrike">
                <a:solidFill>
                  <a:schemeClr val="accent5"/>
                </a:solidFill>
                <a:latin typeface="Montserrat"/>
                <a:ea typeface="Montserrat"/>
                <a:cs typeface="Montserrat"/>
                <a:sym typeface="Montserrat"/>
              </a:rPr>
              <a:t>18</a:t>
            </a:r>
            <a:endParaRPr/>
          </a:p>
        </p:txBody>
      </p:sp>
      <p:sp>
        <p:nvSpPr>
          <p:cNvPr id="87" name="Google Shape;87;p15"/>
          <p:cNvSpPr txBox="1"/>
          <p:nvPr/>
        </p:nvSpPr>
        <p:spPr>
          <a:xfrm>
            <a:off x="10584290" y="7792640"/>
            <a:ext cx="1810534" cy="8382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chemeClr val="accent5"/>
              </a:buClr>
              <a:buSzPts val="4800"/>
              <a:buFont typeface="Montserrat"/>
              <a:buNone/>
            </a:pPr>
            <a:r>
              <a:rPr b="1" i="0" lang="en-US" sz="4800" u="none" cap="none" strike="noStrike">
                <a:solidFill>
                  <a:schemeClr val="accent5"/>
                </a:solidFill>
                <a:latin typeface="Montserrat"/>
                <a:ea typeface="Montserrat"/>
                <a:cs typeface="Montserrat"/>
                <a:sym typeface="Montserrat"/>
              </a:rPr>
              <a:t>22</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3" name="Shape 423"/>
        <p:cNvGrpSpPr/>
        <p:nvPr/>
      </p:nvGrpSpPr>
      <p:grpSpPr>
        <a:xfrm>
          <a:off x="0" y="0"/>
          <a:ext cx="0" cy="0"/>
          <a:chOff x="0" y="0"/>
          <a:chExt cx="0" cy="0"/>
        </a:xfrm>
      </p:grpSpPr>
      <p:sp>
        <p:nvSpPr>
          <p:cNvPr id="424" name="Google Shape;424;p33"/>
          <p:cNvSpPr/>
          <p:nvPr/>
        </p:nvSpPr>
        <p:spPr>
          <a:xfrm>
            <a:off x="2581107" y="2261343"/>
            <a:ext cx="7842586" cy="962226"/>
          </a:xfrm>
          <a:prstGeom prst="rect">
            <a:avLst/>
          </a:prstGeom>
          <a:solidFill>
            <a:schemeClr val="accent5">
              <a:alpha val="89803"/>
            </a:scheme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25" name="Google Shape;425;p33"/>
          <p:cNvSpPr txBox="1"/>
          <p:nvPr/>
        </p:nvSpPr>
        <p:spPr>
          <a:xfrm>
            <a:off x="2916123" y="2412256"/>
            <a:ext cx="7172554" cy="660401"/>
          </a:xfrm>
          <a:prstGeom prst="rect">
            <a:avLst/>
          </a:prstGeom>
          <a:noFill/>
          <a:ln>
            <a:noFill/>
          </a:ln>
        </p:spPr>
        <p:txBody>
          <a:bodyPr anchorCtr="0" anchor="t" bIns="50800" lIns="50800" spcFirstLastPara="1" rIns="50800" wrap="square" tIns="50800">
            <a:noAutofit/>
          </a:bodyPr>
          <a:lstStyle/>
          <a:p>
            <a:pPr indent="0" lvl="0" marL="0" marR="0" rtl="0" algn="ctr">
              <a:lnSpc>
                <a:spcPct val="208333"/>
              </a:lnSpc>
              <a:spcBef>
                <a:spcPts val="0"/>
              </a:spcBef>
              <a:spcAft>
                <a:spcPts val="0"/>
              </a:spcAft>
              <a:buClr>
                <a:srgbClr val="FFFFFF"/>
              </a:buClr>
              <a:buSzPts val="3600"/>
              <a:buFont typeface="Montserrat"/>
              <a:buNone/>
            </a:pPr>
            <a:r>
              <a:rPr b="1" i="0" lang="en-US" sz="3600" u="none" cap="none" strike="noStrike">
                <a:solidFill>
                  <a:srgbClr val="FFFFFF"/>
                </a:solidFill>
                <a:latin typeface="Montserrat"/>
                <a:ea typeface="Montserrat"/>
                <a:cs typeface="Montserrat"/>
                <a:sym typeface="Montserrat"/>
              </a:rPr>
              <a:t>TOTAL CAPITAL &amp; LIABILITIES</a:t>
            </a:r>
            <a:endParaRPr/>
          </a:p>
        </p:txBody>
      </p:sp>
      <p:graphicFrame>
        <p:nvGraphicFramePr>
          <p:cNvPr id="426" name="Google Shape;426;p33"/>
          <p:cNvGraphicFramePr/>
          <p:nvPr/>
        </p:nvGraphicFramePr>
        <p:xfrm>
          <a:off x="629993" y="3675690"/>
          <a:ext cx="3000000" cy="3000000"/>
        </p:xfrm>
        <a:graphic>
          <a:graphicData uri="http://schemas.openxmlformats.org/drawingml/2006/table">
            <a:tbl>
              <a:tblPr>
                <a:noFill/>
                <a:tableStyleId>{CB29DBFD-7859-484F-9070-F579224017B8}</a:tableStyleId>
              </a:tblPr>
              <a:tblGrid>
                <a:gridCol w="5873750"/>
                <a:gridCol w="5873750"/>
              </a:tblGrid>
              <a:tr h="546100">
                <a:tc>
                  <a:txBody>
                    <a:bodyPr/>
                    <a:lstStyle/>
                    <a:p>
                      <a:pPr indent="0" lvl="0" marL="0" marR="0" rtl="0" algn="ctr">
                        <a:lnSpc>
                          <a:spcPct val="231250"/>
                        </a:lnSpc>
                        <a:spcBef>
                          <a:spcPts val="0"/>
                        </a:spcBef>
                        <a:spcAft>
                          <a:spcPts val="0"/>
                        </a:spcAft>
                        <a:buClr>
                          <a:srgbClr val="FFFFFF"/>
                        </a:buClr>
                        <a:buSzPts val="1600"/>
                        <a:buFont typeface="Montserrat ExtraBold"/>
                        <a:buNone/>
                      </a:pPr>
                      <a:r>
                        <a:rPr lang="en-US" sz="1600" u="none" cap="none" strike="noStrike">
                          <a:solidFill>
                            <a:srgbClr val="FFFFFF"/>
                          </a:solidFill>
                          <a:latin typeface="Montserrat ExtraBold"/>
                          <a:ea typeface="Montserrat ExtraBold"/>
                          <a:cs typeface="Montserrat ExtraBold"/>
                          <a:sym typeface="Montserrat ExtraBold"/>
                        </a:rPr>
                        <a:t>Capital</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5"/>
                    </a:solidFill>
                  </a:tcPr>
                </a:tc>
                <a:tc>
                  <a:txBody>
                    <a:bodyPr/>
                    <a:lstStyle/>
                    <a:p>
                      <a:pPr indent="0" lvl="0" marL="0" marR="0" rtl="0" algn="ctr">
                        <a:lnSpc>
                          <a:spcPct val="100000"/>
                        </a:lnSpc>
                        <a:spcBef>
                          <a:spcPts val="0"/>
                        </a:spcBef>
                        <a:spcAft>
                          <a:spcPts val="0"/>
                        </a:spcAft>
                        <a:buClr>
                          <a:srgbClr val="5E5E5E"/>
                        </a:buClr>
                        <a:buSzPts val="1600"/>
                        <a:buFont typeface="Montserrat"/>
                        <a:buNone/>
                      </a:pPr>
                      <a:r>
                        <a:t/>
                      </a:r>
                      <a:endParaRPr sz="1600" u="none" cap="none" strike="noStrike"/>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5"/>
                    </a:solidFill>
                  </a:tcPr>
                </a:tc>
              </a:tr>
              <a:tr h="546100">
                <a:tc>
                  <a:txBody>
                    <a:bodyPr/>
                    <a:lstStyle/>
                    <a:p>
                      <a:pPr indent="0" lvl="0" marL="0" marR="0" rtl="0" algn="ctr">
                        <a:lnSpc>
                          <a:spcPct val="271428"/>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Planned Investment</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12500"/>
                        </a:lnSpc>
                        <a:spcBef>
                          <a:spcPts val="0"/>
                        </a:spcBef>
                        <a:spcAft>
                          <a:spcPts val="0"/>
                        </a:spcAft>
                        <a:buClr>
                          <a:srgbClr val="5E5E5E"/>
                        </a:buClr>
                        <a:buSzPts val="1600"/>
                        <a:buFont typeface="Montserrat"/>
                        <a:buNone/>
                      </a:pPr>
                      <a:r>
                        <a:t/>
                      </a:r>
                      <a:endParaRPr sz="1600" u="none" cap="none" strike="noStrike"/>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546100">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Owner</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$70,000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546100">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Other</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546100">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Additional Investment Requirement</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546100">
                <a:tc>
                  <a:txBody>
                    <a:bodyPr/>
                    <a:lstStyle/>
                    <a:p>
                      <a:pPr indent="0" lvl="0" marL="0" marR="0" rtl="0" algn="ctr">
                        <a:lnSpc>
                          <a:spcPct val="231250"/>
                        </a:lnSpc>
                        <a:spcBef>
                          <a:spcPts val="0"/>
                        </a:spcBef>
                        <a:spcAft>
                          <a:spcPts val="0"/>
                        </a:spcAft>
                        <a:buClr>
                          <a:srgbClr val="5E5E5E"/>
                        </a:buClr>
                        <a:buSzPts val="1600"/>
                        <a:buFont typeface="Montserrat"/>
                        <a:buNone/>
                      </a:pPr>
                      <a:r>
                        <a:rPr b="1" lang="en-US" sz="1600" u="none" cap="none" strike="noStrike">
                          <a:solidFill>
                            <a:srgbClr val="5E5E5E"/>
                          </a:solidFill>
                          <a:latin typeface="Montserrat"/>
                          <a:ea typeface="Montserrat"/>
                          <a:cs typeface="Montserrat"/>
                          <a:sym typeface="Montserrat"/>
                        </a:rPr>
                        <a:t>Total Planned Investment</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231250"/>
                        </a:lnSpc>
                        <a:spcBef>
                          <a:spcPts val="0"/>
                        </a:spcBef>
                        <a:spcAft>
                          <a:spcPts val="0"/>
                        </a:spcAft>
                        <a:buClr>
                          <a:srgbClr val="5E5E5E"/>
                        </a:buClr>
                        <a:buSzPts val="1600"/>
                        <a:buFont typeface="Montserrat"/>
                        <a:buNone/>
                      </a:pPr>
                      <a:r>
                        <a:rPr b="1" lang="en-US" sz="1600" u="none" cap="none" strike="noStrike">
                          <a:solidFill>
                            <a:srgbClr val="5E5E5E"/>
                          </a:solidFill>
                          <a:latin typeface="Montserrat"/>
                          <a:ea typeface="Montserrat"/>
                          <a:cs typeface="Montserrat"/>
                          <a:sym typeface="Montserrat"/>
                        </a:rPr>
                        <a:t>$70,000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r>
              <a:tr h="546100">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Loss at Start-Up (Start-Up Expenses)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-$30,000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546100">
                <a:tc>
                  <a:txBody>
                    <a:bodyPr/>
                    <a:lstStyle/>
                    <a:p>
                      <a:pPr indent="0" lvl="0" marL="0" marR="0" rtl="0" algn="ctr">
                        <a:lnSpc>
                          <a:spcPct val="231250"/>
                        </a:lnSpc>
                        <a:spcBef>
                          <a:spcPts val="0"/>
                        </a:spcBef>
                        <a:spcAft>
                          <a:spcPts val="0"/>
                        </a:spcAft>
                        <a:buClr>
                          <a:srgbClr val="5E5E5E"/>
                        </a:buClr>
                        <a:buSzPts val="1600"/>
                        <a:buFont typeface="Montserrat"/>
                        <a:buNone/>
                      </a:pPr>
                      <a:r>
                        <a:rPr b="1" lang="en-US" sz="1600" u="none" cap="none" strike="noStrike">
                          <a:solidFill>
                            <a:srgbClr val="5E5E5E"/>
                          </a:solidFill>
                          <a:latin typeface="Montserrat"/>
                          <a:ea typeface="Montserrat"/>
                          <a:cs typeface="Montserrat"/>
                          <a:sym typeface="Montserrat"/>
                        </a:rPr>
                        <a:t>Total Capital</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231250"/>
                        </a:lnSpc>
                        <a:spcBef>
                          <a:spcPts val="0"/>
                        </a:spcBef>
                        <a:spcAft>
                          <a:spcPts val="0"/>
                        </a:spcAft>
                        <a:buClr>
                          <a:srgbClr val="5E5E5E"/>
                        </a:buClr>
                        <a:buSzPts val="1600"/>
                        <a:buFont typeface="Montserrat"/>
                        <a:buNone/>
                      </a:pPr>
                      <a:r>
                        <a:rPr b="1" lang="en-US" sz="1600" u="none" cap="none" strike="noStrike">
                          <a:solidFill>
                            <a:srgbClr val="5E5E5E"/>
                          </a:solidFill>
                          <a:latin typeface="Montserrat"/>
                          <a:ea typeface="Montserrat"/>
                          <a:cs typeface="Montserrat"/>
                          <a:sym typeface="Montserrat"/>
                        </a:rPr>
                        <a:t>$40,000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r>
              <a:tr h="546100">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Liabilities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546100">
                <a:tc>
                  <a:txBody>
                    <a:bodyPr/>
                    <a:lstStyle/>
                    <a:p>
                      <a:pPr indent="0" lvl="0" marL="0" marR="0" rtl="0" algn="ctr">
                        <a:lnSpc>
                          <a:spcPct val="231250"/>
                        </a:lnSpc>
                        <a:spcBef>
                          <a:spcPts val="0"/>
                        </a:spcBef>
                        <a:spcAft>
                          <a:spcPts val="0"/>
                        </a:spcAft>
                        <a:buClr>
                          <a:srgbClr val="FFFFFF"/>
                        </a:buClr>
                        <a:buSzPts val="1600"/>
                        <a:buFont typeface="Montserrat ExtraBold"/>
                        <a:buNone/>
                      </a:pPr>
                      <a:r>
                        <a:rPr lang="en-US" sz="1600" u="none" cap="none" strike="noStrike">
                          <a:solidFill>
                            <a:srgbClr val="FFFFFF"/>
                          </a:solidFill>
                          <a:latin typeface="Montserrat ExtraBold"/>
                          <a:ea typeface="Montserrat ExtraBold"/>
                          <a:cs typeface="Montserrat ExtraBold"/>
                          <a:sym typeface="Montserrat ExtraBold"/>
                        </a:rPr>
                        <a:t>Total Capital &amp; Liabilities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5"/>
                    </a:solidFill>
                  </a:tcPr>
                </a:tc>
                <a:tc>
                  <a:txBody>
                    <a:bodyPr/>
                    <a:lstStyle/>
                    <a:p>
                      <a:pPr indent="0" lvl="0" marL="0" marR="0" rtl="0" algn="ctr">
                        <a:lnSpc>
                          <a:spcPct val="231250"/>
                        </a:lnSpc>
                        <a:spcBef>
                          <a:spcPts val="0"/>
                        </a:spcBef>
                        <a:spcAft>
                          <a:spcPts val="0"/>
                        </a:spcAft>
                        <a:buClr>
                          <a:srgbClr val="FFFFFF"/>
                        </a:buClr>
                        <a:buSzPts val="1600"/>
                        <a:buFont typeface="Montserrat ExtraBold"/>
                        <a:buNone/>
                      </a:pPr>
                      <a:r>
                        <a:rPr lang="en-US" sz="1600" u="none" cap="none" strike="noStrike">
                          <a:solidFill>
                            <a:srgbClr val="FFFFFF"/>
                          </a:solidFill>
                          <a:latin typeface="Montserrat ExtraBold"/>
                          <a:ea typeface="Montserrat ExtraBold"/>
                          <a:cs typeface="Montserrat ExtraBold"/>
                          <a:sym typeface="Montserrat ExtraBold"/>
                        </a:rPr>
                        <a:t>$40,000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5"/>
                    </a:solidFill>
                  </a:tcPr>
                </a:tc>
              </a:tr>
            </a:tbl>
          </a:graphicData>
        </a:graphic>
      </p:graphicFrame>
      <p:sp>
        <p:nvSpPr>
          <p:cNvPr id="427" name="Google Shape;427;p33"/>
          <p:cNvSpPr/>
          <p:nvPr/>
        </p:nvSpPr>
        <p:spPr>
          <a:xfrm>
            <a:off x="625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28" name="Google Shape;428;p33"/>
          <p:cNvSpPr/>
          <p:nvPr/>
        </p:nvSpPr>
        <p:spPr>
          <a:xfrm>
            <a:off x="2974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29" name="Google Shape;429;p33"/>
          <p:cNvSpPr/>
          <p:nvPr/>
        </p:nvSpPr>
        <p:spPr>
          <a:xfrm>
            <a:off x="5324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30" name="Google Shape;430;p33"/>
          <p:cNvSpPr/>
          <p:nvPr/>
        </p:nvSpPr>
        <p:spPr>
          <a:xfrm>
            <a:off x="7673975" y="628650"/>
            <a:ext cx="2351820" cy="962225"/>
          </a:xfrm>
          <a:prstGeom prst="rect">
            <a:avLst/>
          </a:prstGeom>
          <a:solidFill>
            <a:schemeClr val="accent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31" name="Google Shape;431;p33"/>
          <p:cNvSpPr/>
          <p:nvPr/>
        </p:nvSpPr>
        <p:spPr>
          <a:xfrm>
            <a:off x="10023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32" name="Google Shape;432;p33"/>
          <p:cNvSpPr txBox="1"/>
          <p:nvPr/>
        </p:nvSpPr>
        <p:spPr>
          <a:xfrm>
            <a:off x="1184393" y="779562"/>
            <a:ext cx="1233984"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The</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Company</a:t>
            </a:r>
            <a:endParaRPr/>
          </a:p>
        </p:txBody>
      </p:sp>
      <p:sp>
        <p:nvSpPr>
          <p:cNvPr id="433" name="Google Shape;433;p33"/>
          <p:cNvSpPr txBox="1"/>
          <p:nvPr/>
        </p:nvSpPr>
        <p:spPr>
          <a:xfrm>
            <a:off x="3604302" y="779562"/>
            <a:ext cx="1093166"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Offers &amp;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Services</a:t>
            </a:r>
            <a:endParaRPr/>
          </a:p>
        </p:txBody>
      </p:sp>
      <p:sp>
        <p:nvSpPr>
          <p:cNvPr id="434" name="Google Shape;434;p33"/>
          <p:cNvSpPr txBox="1"/>
          <p:nvPr/>
        </p:nvSpPr>
        <p:spPr>
          <a:xfrm>
            <a:off x="5970489" y="919262"/>
            <a:ext cx="1059791" cy="3810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Delivery</a:t>
            </a:r>
            <a:endParaRPr/>
          </a:p>
        </p:txBody>
      </p:sp>
      <p:sp>
        <p:nvSpPr>
          <p:cNvPr id="435" name="Google Shape;435;p33"/>
          <p:cNvSpPr txBox="1"/>
          <p:nvPr/>
        </p:nvSpPr>
        <p:spPr>
          <a:xfrm>
            <a:off x="8205804" y="779562"/>
            <a:ext cx="1288162"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Start-up</a:t>
            </a:r>
            <a:endParaRPr/>
          </a:p>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Summary</a:t>
            </a:r>
            <a:endParaRPr/>
          </a:p>
        </p:txBody>
      </p:sp>
      <p:sp>
        <p:nvSpPr>
          <p:cNvPr id="436" name="Google Shape;436;p33"/>
          <p:cNvSpPr txBox="1"/>
          <p:nvPr/>
        </p:nvSpPr>
        <p:spPr>
          <a:xfrm>
            <a:off x="10712695" y="779562"/>
            <a:ext cx="973380"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Clients</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Review</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0" name="Shape 440"/>
        <p:cNvGrpSpPr/>
        <p:nvPr/>
      </p:nvGrpSpPr>
      <p:grpSpPr>
        <a:xfrm>
          <a:off x="0" y="0"/>
          <a:ext cx="0" cy="0"/>
          <a:chOff x="0" y="0"/>
          <a:chExt cx="0" cy="0"/>
        </a:xfrm>
      </p:grpSpPr>
      <p:sp>
        <p:nvSpPr>
          <p:cNvPr id="441" name="Google Shape;441;p34"/>
          <p:cNvSpPr/>
          <p:nvPr/>
        </p:nvSpPr>
        <p:spPr>
          <a:xfrm>
            <a:off x="625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42" name="Google Shape;442;p34"/>
          <p:cNvSpPr/>
          <p:nvPr/>
        </p:nvSpPr>
        <p:spPr>
          <a:xfrm>
            <a:off x="2974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43" name="Google Shape;443;p34"/>
          <p:cNvSpPr/>
          <p:nvPr/>
        </p:nvSpPr>
        <p:spPr>
          <a:xfrm>
            <a:off x="5324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44" name="Google Shape;444;p34"/>
          <p:cNvSpPr/>
          <p:nvPr/>
        </p:nvSpPr>
        <p:spPr>
          <a:xfrm>
            <a:off x="7673975" y="628650"/>
            <a:ext cx="2351820" cy="962225"/>
          </a:xfrm>
          <a:prstGeom prst="rect">
            <a:avLst/>
          </a:prstGeom>
          <a:solidFill>
            <a:schemeClr val="accent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45" name="Google Shape;445;p34"/>
          <p:cNvSpPr/>
          <p:nvPr/>
        </p:nvSpPr>
        <p:spPr>
          <a:xfrm>
            <a:off x="10023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46" name="Google Shape;446;p34"/>
          <p:cNvSpPr txBox="1"/>
          <p:nvPr/>
        </p:nvSpPr>
        <p:spPr>
          <a:xfrm>
            <a:off x="1184393" y="779562"/>
            <a:ext cx="1233984"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The</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Company</a:t>
            </a:r>
            <a:endParaRPr/>
          </a:p>
        </p:txBody>
      </p:sp>
      <p:sp>
        <p:nvSpPr>
          <p:cNvPr id="447" name="Google Shape;447;p34"/>
          <p:cNvSpPr txBox="1"/>
          <p:nvPr/>
        </p:nvSpPr>
        <p:spPr>
          <a:xfrm>
            <a:off x="3604302" y="779562"/>
            <a:ext cx="1093166"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Offers &amp;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Services</a:t>
            </a:r>
            <a:endParaRPr/>
          </a:p>
        </p:txBody>
      </p:sp>
      <p:sp>
        <p:nvSpPr>
          <p:cNvPr id="448" name="Google Shape;448;p34"/>
          <p:cNvSpPr txBox="1"/>
          <p:nvPr/>
        </p:nvSpPr>
        <p:spPr>
          <a:xfrm>
            <a:off x="5970489" y="919262"/>
            <a:ext cx="1059791" cy="3810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Delivery</a:t>
            </a:r>
            <a:endParaRPr/>
          </a:p>
        </p:txBody>
      </p:sp>
      <p:sp>
        <p:nvSpPr>
          <p:cNvPr id="449" name="Google Shape;449;p34"/>
          <p:cNvSpPr txBox="1"/>
          <p:nvPr/>
        </p:nvSpPr>
        <p:spPr>
          <a:xfrm>
            <a:off x="8205804" y="779562"/>
            <a:ext cx="1288162"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Start-up</a:t>
            </a:r>
            <a:endParaRPr/>
          </a:p>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Summary</a:t>
            </a:r>
            <a:endParaRPr/>
          </a:p>
        </p:txBody>
      </p:sp>
      <p:sp>
        <p:nvSpPr>
          <p:cNvPr id="450" name="Google Shape;450;p34"/>
          <p:cNvSpPr txBox="1"/>
          <p:nvPr/>
        </p:nvSpPr>
        <p:spPr>
          <a:xfrm>
            <a:off x="10712695" y="779562"/>
            <a:ext cx="973380"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Clients</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Review</a:t>
            </a:r>
            <a:endParaRPr/>
          </a:p>
        </p:txBody>
      </p:sp>
      <p:graphicFrame>
        <p:nvGraphicFramePr>
          <p:cNvPr id="451" name="Google Shape;451;p34"/>
          <p:cNvGraphicFramePr/>
          <p:nvPr/>
        </p:nvGraphicFramePr>
        <p:xfrm>
          <a:off x="647700" y="2926390"/>
          <a:ext cx="3000000" cy="3000000"/>
        </p:xfrm>
        <a:graphic>
          <a:graphicData uri="http://schemas.openxmlformats.org/drawingml/2006/table">
            <a:tbl>
              <a:tblPr>
                <a:noFill/>
                <a:tableStyleId>{CB29DBFD-7859-484F-9070-F579224017B8}</a:tableStyleId>
              </a:tblPr>
              <a:tblGrid>
                <a:gridCol w="2868975"/>
                <a:gridCol w="2868975"/>
              </a:tblGrid>
              <a:tr h="777875">
                <a:tc>
                  <a:txBody>
                    <a:bodyPr/>
                    <a:lstStyle/>
                    <a:p>
                      <a:pPr indent="0" lvl="0" marL="0" marR="0" rtl="0" algn="ctr">
                        <a:lnSpc>
                          <a:spcPct val="231250"/>
                        </a:lnSpc>
                        <a:spcBef>
                          <a:spcPts val="0"/>
                        </a:spcBef>
                        <a:spcAft>
                          <a:spcPts val="0"/>
                        </a:spcAft>
                        <a:buClr>
                          <a:srgbClr val="FFFFFF"/>
                        </a:buClr>
                        <a:buSzPts val="1600"/>
                        <a:buFont typeface="Montserrat ExtraBold"/>
                        <a:buNone/>
                      </a:pPr>
                      <a:r>
                        <a:rPr lang="en-US" sz="1600" u="none" cap="none" strike="noStrike">
                          <a:solidFill>
                            <a:srgbClr val="FFFFFF"/>
                          </a:solidFill>
                          <a:latin typeface="Montserrat ExtraBold"/>
                          <a:ea typeface="Montserrat ExtraBold"/>
                          <a:cs typeface="Montserrat ExtraBold"/>
                          <a:sym typeface="Montserrat ExtraBold"/>
                        </a:rPr>
                        <a:t>Start-Up</a:t>
                      </a:r>
                      <a:endParaRPr/>
                    </a:p>
                  </a:txBody>
                  <a:tcPr marT="50800" marB="50800" marR="50800" marL="50800" anchor="ctr">
                    <a:lnL cap="flat" cmpd="sng" w="12700">
                      <a:solidFill>
                        <a:srgbClr val="5E5E5E"/>
                      </a:solidFill>
                      <a:prstDash val="solid"/>
                      <a:round/>
                      <a:headEnd len="sm" w="sm" type="none"/>
                      <a:tailEnd len="sm" w="sm" type="none"/>
                    </a:lnL>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5"/>
                    </a:solidFill>
                  </a:tcPr>
                </a:tc>
                <a:tc>
                  <a:txBody>
                    <a:bodyPr/>
                    <a:lstStyle/>
                    <a:p>
                      <a:pPr indent="0" lvl="0" marL="0" marR="0" rtl="0" algn="ctr">
                        <a:lnSpc>
                          <a:spcPct val="100000"/>
                        </a:lnSpc>
                        <a:spcBef>
                          <a:spcPts val="0"/>
                        </a:spcBef>
                        <a:spcAft>
                          <a:spcPts val="0"/>
                        </a:spcAft>
                        <a:buClr>
                          <a:srgbClr val="5E5E5E"/>
                        </a:buClr>
                        <a:buSzPts val="1600"/>
                        <a:buFont typeface="Montserrat"/>
                        <a:buNone/>
                      </a:pPr>
                      <a:r>
                        <a:t/>
                      </a:r>
                      <a:endParaRPr sz="1600" u="none" cap="none" strike="noStrike"/>
                    </a:p>
                  </a:txBody>
                  <a:tcPr marT="50800" marB="50800" marR="50800" marL="50800" anchor="ctr">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5"/>
                    </a:solidFill>
                  </a:tcPr>
                </a:tc>
              </a:tr>
              <a:tr h="777875">
                <a:tc>
                  <a:txBody>
                    <a:bodyPr/>
                    <a:lstStyle/>
                    <a:p>
                      <a:pPr indent="0" lvl="0" marL="0" marR="0" rtl="0" algn="ctr">
                        <a:lnSpc>
                          <a:spcPct val="271428"/>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Requirements Start-Up Expenses Rent - 5 Months</a:t>
                      </a:r>
                      <a:endParaRPr/>
                    </a:p>
                  </a:txBody>
                  <a:tcPr marT="50800" marB="50800" marR="50800" marL="50800" anchor="ctr">
                    <a:lnL cap="flat" cmpd="sng" w="12700">
                      <a:solidFill>
                        <a:srgbClr val="5E5E5E"/>
                      </a:solidFill>
                      <a:prstDash val="solid"/>
                      <a:round/>
                      <a:headEnd len="sm" w="sm" type="none"/>
                      <a:tailEnd len="sm" w="sm" type="none"/>
                    </a:lnL>
                    <a:lnT cap="flat" cmpd="sng" w="12700">
                      <a:solidFill>
                        <a:srgbClr val="5E5E5E"/>
                      </a:solidFill>
                      <a:prstDash val="solid"/>
                      <a:round/>
                      <a:headEnd len="sm" w="sm" type="none"/>
                      <a:tailEnd len="sm" w="sm" type="none"/>
                    </a:lnT>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$10,000</a:t>
                      </a:r>
                      <a:endParaRPr/>
                    </a:p>
                  </a:txBody>
                  <a:tcPr marT="50800" marB="50800" marR="50800" marL="50800" anchor="ctr">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tcPr>
                </a:tc>
              </a:tr>
              <a:tr h="777875">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Advertising</a:t>
                      </a:r>
                      <a:endParaRPr/>
                    </a:p>
                  </a:txBody>
                  <a:tcPr marT="50800" marB="50800" marR="50800" marL="50800" anchor="ctr">
                    <a:lnL cap="flat" cmpd="sng" w="12700">
                      <a:solidFill>
                        <a:srgbClr val="5E5E5E"/>
                      </a:solidFill>
                      <a:prstDash val="solid"/>
                      <a:round/>
                      <a:headEnd len="sm" w="sm" type="none"/>
                      <a:tailEnd len="sm" w="sm" type="none"/>
                    </a:lnL>
                    <a:solidFill>
                      <a:srgbClr val="D6D5D5"/>
                    </a:solidFill>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$5,000</a:t>
                      </a:r>
                      <a:endParaRPr/>
                    </a:p>
                  </a:txBody>
                  <a:tcPr marT="50800" marB="50800" marR="50800" marL="50800" anchor="ctr">
                    <a:lnR cap="flat" cmpd="sng" w="12700">
                      <a:solidFill>
                        <a:srgbClr val="5E5E5E"/>
                      </a:solidFill>
                      <a:prstDash val="solid"/>
                      <a:round/>
                      <a:headEnd len="sm" w="sm" type="none"/>
                      <a:tailEnd len="sm" w="sm" type="none"/>
                    </a:lnR>
                    <a:solidFill>
                      <a:srgbClr val="D6D5D5"/>
                    </a:solidFill>
                  </a:tcPr>
                </a:tc>
              </a:tr>
              <a:tr h="777875">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Legal Fees</a:t>
                      </a:r>
                      <a:endParaRPr/>
                    </a:p>
                  </a:txBody>
                  <a:tcPr marT="50800" marB="50800" marR="50800" marL="50800" anchor="ctr">
                    <a:lnL cap="flat" cmpd="sng" w="12700">
                      <a:solidFill>
                        <a:srgbClr val="5E5E5E"/>
                      </a:solidFill>
                      <a:prstDash val="solid"/>
                      <a:round/>
                      <a:headEnd len="sm" w="sm" type="none"/>
                      <a:tailEnd len="sm" w="sm" type="none"/>
                    </a:lnL>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$5,000</a:t>
                      </a:r>
                      <a:endParaRPr/>
                    </a:p>
                  </a:txBody>
                  <a:tcPr marT="50800" marB="50800" marR="50800" marL="50800" anchor="ctr">
                    <a:lnR cap="flat" cmpd="sng" w="12700">
                      <a:solidFill>
                        <a:srgbClr val="5E5E5E"/>
                      </a:solidFill>
                      <a:prstDash val="solid"/>
                      <a:round/>
                      <a:headEnd len="sm" w="sm" type="none"/>
                      <a:tailEnd len="sm" w="sm" type="none"/>
                    </a:lnR>
                  </a:tcPr>
                </a:tc>
              </a:tr>
              <a:tr h="777875">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Staff Training</a:t>
                      </a:r>
                      <a:endParaRPr/>
                    </a:p>
                  </a:txBody>
                  <a:tcPr marT="50800" marB="50800" marR="50800" marL="50800" anchor="ctr">
                    <a:lnL cap="flat" cmpd="sng" w="12700">
                      <a:solidFill>
                        <a:srgbClr val="5E5E5E"/>
                      </a:solidFill>
                      <a:prstDash val="solid"/>
                      <a:round/>
                      <a:headEnd len="sm" w="sm" type="none"/>
                      <a:tailEnd len="sm" w="sm" type="none"/>
                    </a:lnL>
                    <a:solidFill>
                      <a:srgbClr val="D6D5D5"/>
                    </a:solidFill>
                  </a:tcPr>
                </a:tc>
                <a:tc>
                  <a:txBody>
                    <a:bodyPr/>
                    <a:lstStyle/>
                    <a:p>
                      <a:pPr indent="0" lvl="0" marL="0" marR="0" rtl="0" algn="ctr">
                        <a:lnSpc>
                          <a:spcPct val="271428"/>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$8,000</a:t>
                      </a:r>
                      <a:endParaRPr/>
                    </a:p>
                  </a:txBody>
                  <a:tcPr marT="50800" marB="50800" marR="50800" marL="50800" anchor="ctr">
                    <a:lnR cap="flat" cmpd="sng" w="12700">
                      <a:solidFill>
                        <a:srgbClr val="5E5E5E"/>
                      </a:solidFill>
                      <a:prstDash val="solid"/>
                      <a:round/>
                      <a:headEnd len="sm" w="sm" type="none"/>
                      <a:tailEnd len="sm" w="sm" type="none"/>
                    </a:lnR>
                    <a:solidFill>
                      <a:srgbClr val="D6D5D5"/>
                    </a:solidFill>
                  </a:tcPr>
                </a:tc>
              </a:tr>
              <a:tr h="777875">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Insurance</a:t>
                      </a:r>
                      <a:endParaRPr/>
                    </a:p>
                  </a:txBody>
                  <a:tcPr marT="50800" marB="50800" marR="50800" marL="50800" anchor="ctr">
                    <a:lnL cap="flat" cmpd="sng" w="12700">
                      <a:solidFill>
                        <a:srgbClr val="5E5E5E"/>
                      </a:solidFill>
                      <a:prstDash val="solid"/>
                      <a:round/>
                      <a:headEnd len="sm" w="sm" type="none"/>
                      <a:tailEnd len="sm" w="sm" type="none"/>
                    </a:lnL>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$12,000</a:t>
                      </a:r>
                      <a:endParaRPr/>
                    </a:p>
                  </a:txBody>
                  <a:tcPr marT="50800" marB="50800" marR="50800" marL="50800" anchor="ctr">
                    <a:lnR cap="flat" cmpd="sng" w="12700">
                      <a:solidFill>
                        <a:srgbClr val="5E5E5E"/>
                      </a:solidFill>
                      <a:prstDash val="solid"/>
                      <a:round/>
                      <a:headEnd len="sm" w="sm" type="none"/>
                      <a:tailEnd len="sm" w="sm" type="none"/>
                    </a:lnR>
                  </a:tcPr>
                </a:tc>
              </a:tr>
              <a:tr h="777875">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Other</a:t>
                      </a:r>
                      <a:endParaRPr/>
                    </a:p>
                  </a:txBody>
                  <a:tcPr marT="50800" marB="50800" marR="50800" marL="50800" anchor="ctr">
                    <a:lnL cap="flat" cmpd="sng" w="12700">
                      <a:solidFill>
                        <a:srgbClr val="5E5E5E"/>
                      </a:solidFill>
                      <a:prstDash val="solid"/>
                      <a:round/>
                      <a:headEnd len="sm" w="sm" type="none"/>
                      <a:tailEnd len="sm" w="sm" type="none"/>
                    </a:lnL>
                    <a:lnB cap="flat" cmpd="sng" w="9525">
                      <a:solidFill>
                        <a:srgbClr val="000000"/>
                      </a:solidFill>
                      <a:prstDash val="solid"/>
                      <a:round/>
                      <a:headEnd len="sm" w="sm" type="none"/>
                      <a:tailEnd len="sm" w="sm" type="none"/>
                    </a:lnB>
                    <a:solidFill>
                      <a:srgbClr val="D6D5D5"/>
                    </a:solidFill>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$0</a:t>
                      </a:r>
                      <a:endParaRPr/>
                    </a:p>
                  </a:txBody>
                  <a:tcPr marT="50800" marB="50800" marR="50800" marL="50800" anchor="ctr">
                    <a:lnR cap="flat" cmpd="sng" w="12700">
                      <a:solidFill>
                        <a:srgbClr val="5E5E5E"/>
                      </a:solidFill>
                      <a:prstDash val="solid"/>
                      <a:round/>
                      <a:headEnd len="sm" w="sm" type="none"/>
                      <a:tailEnd len="sm" w="sm" type="none"/>
                    </a:lnR>
                    <a:lnB cap="flat" cmpd="sng" w="9525">
                      <a:solidFill>
                        <a:srgbClr val="000000"/>
                      </a:solidFill>
                      <a:prstDash val="solid"/>
                      <a:round/>
                      <a:headEnd len="sm" w="sm" type="none"/>
                      <a:tailEnd len="sm" w="sm" type="none"/>
                    </a:lnB>
                    <a:solidFill>
                      <a:srgbClr val="D6D5D5"/>
                    </a:solidFill>
                  </a:tcPr>
                </a:tc>
              </a:tr>
              <a:tr h="777875">
                <a:tc>
                  <a:txBody>
                    <a:bodyPr/>
                    <a:lstStyle/>
                    <a:p>
                      <a:pPr indent="0" lvl="0" marL="0" marR="0" rtl="0" algn="ctr">
                        <a:lnSpc>
                          <a:spcPct val="231250"/>
                        </a:lnSpc>
                        <a:spcBef>
                          <a:spcPts val="0"/>
                        </a:spcBef>
                        <a:spcAft>
                          <a:spcPts val="0"/>
                        </a:spcAft>
                        <a:buClr>
                          <a:srgbClr val="FFFFFF"/>
                        </a:buClr>
                        <a:buSzPts val="1600"/>
                        <a:buFont typeface="Montserrat ExtraBold"/>
                        <a:buNone/>
                      </a:pPr>
                      <a:r>
                        <a:rPr lang="en-US" sz="1600" u="none" cap="none" strike="noStrike">
                          <a:solidFill>
                            <a:srgbClr val="FFFFFF"/>
                          </a:solidFill>
                          <a:latin typeface="Montserrat ExtraBold"/>
                          <a:ea typeface="Montserrat ExtraBold"/>
                          <a:cs typeface="Montserrat ExtraBold"/>
                          <a:sym typeface="Montserrat ExtraBold"/>
                        </a:rPr>
                        <a:t>Total Start-Up Expenses</a:t>
                      </a:r>
                      <a:endParaRPr/>
                    </a:p>
                  </a:txBody>
                  <a:tcPr marT="50800" marB="50800" marR="50800" marL="50800" anchor="ctr">
                    <a:lnL cap="flat" cmpd="sng" w="12700">
                      <a:solidFill>
                        <a:srgbClr val="5E5E5E"/>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5"/>
                    </a:solidFill>
                  </a:tcPr>
                </a:tc>
                <a:tc>
                  <a:txBody>
                    <a:bodyPr/>
                    <a:lstStyle/>
                    <a:p>
                      <a:pPr indent="0" lvl="0" marL="0" marR="0" rtl="0" algn="ctr">
                        <a:lnSpc>
                          <a:spcPct val="231250"/>
                        </a:lnSpc>
                        <a:spcBef>
                          <a:spcPts val="0"/>
                        </a:spcBef>
                        <a:spcAft>
                          <a:spcPts val="0"/>
                        </a:spcAft>
                        <a:buClr>
                          <a:srgbClr val="FFFFFF"/>
                        </a:buClr>
                        <a:buSzPts val="1600"/>
                        <a:buFont typeface="Montserrat ExtraBold"/>
                        <a:buNone/>
                      </a:pPr>
                      <a:r>
                        <a:rPr lang="en-US" sz="1600" u="none" cap="none" strike="noStrike">
                          <a:solidFill>
                            <a:srgbClr val="FFFFFF"/>
                          </a:solidFill>
                          <a:latin typeface="Montserrat ExtraBold"/>
                          <a:ea typeface="Montserrat ExtraBold"/>
                          <a:cs typeface="Montserrat ExtraBold"/>
                          <a:sym typeface="Montserrat ExtraBold"/>
                        </a:rPr>
                        <a:t>$40,000</a:t>
                      </a:r>
                      <a:endParaRPr/>
                    </a:p>
                  </a:txBody>
                  <a:tcPr marT="50800" marB="50800" marR="50800" marL="50800" anchor="ctr">
                    <a:lnL cap="flat" cmpd="sng" w="9525">
                      <a:solidFill>
                        <a:srgbClr val="000000"/>
                      </a:solidFill>
                      <a:prstDash val="solid"/>
                      <a:round/>
                      <a:headEnd len="sm" w="sm" type="none"/>
                      <a:tailEnd len="sm" w="sm" type="none"/>
                    </a:lnL>
                    <a:lnR cap="flat" cmpd="sng" w="12700">
                      <a:solidFill>
                        <a:srgbClr val="5E5E5E"/>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5"/>
                    </a:solidFill>
                  </a:tcPr>
                </a:tc>
              </a:tr>
            </a:tbl>
          </a:graphicData>
        </a:graphic>
      </p:graphicFrame>
      <p:graphicFrame>
        <p:nvGraphicFramePr>
          <p:cNvPr id="452" name="Google Shape;452;p34"/>
          <p:cNvGraphicFramePr/>
          <p:nvPr/>
        </p:nvGraphicFramePr>
        <p:xfrm>
          <a:off x="6642100" y="2906070"/>
          <a:ext cx="3000000" cy="3000000"/>
        </p:xfrm>
        <a:graphic>
          <a:graphicData uri="http://schemas.openxmlformats.org/drawingml/2006/table">
            <a:tbl>
              <a:tblPr>
                <a:noFill/>
                <a:tableStyleId>{CB29DBFD-7859-484F-9070-F579224017B8}</a:tableStyleId>
              </a:tblPr>
              <a:tblGrid>
                <a:gridCol w="2868975"/>
                <a:gridCol w="2868975"/>
              </a:tblGrid>
              <a:tr h="1053500">
                <a:tc>
                  <a:txBody>
                    <a:bodyPr/>
                    <a:lstStyle/>
                    <a:p>
                      <a:pPr indent="0" lvl="0" marL="0" marR="0" rtl="0" algn="ctr">
                        <a:lnSpc>
                          <a:spcPct val="271428"/>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Start-Up Assets</a:t>
                      </a:r>
                      <a:br>
                        <a:rPr lang="en-US" sz="1400" u="none" cap="none" strike="noStrike">
                          <a:solidFill>
                            <a:srgbClr val="5E5E5E"/>
                          </a:solidFill>
                          <a:latin typeface="Montserrat"/>
                          <a:ea typeface="Montserrat"/>
                          <a:cs typeface="Montserrat"/>
                          <a:sym typeface="Montserrat"/>
                        </a:rPr>
                      </a:br>
                      <a:r>
                        <a:rPr lang="en-US" sz="1400" u="none" cap="none" strike="noStrike">
                          <a:solidFill>
                            <a:srgbClr val="5E5E5E"/>
                          </a:solidFill>
                          <a:latin typeface="Montserrat"/>
                          <a:ea typeface="Montserrat"/>
                          <a:cs typeface="Montserrat"/>
                          <a:sym typeface="Montserrat"/>
                        </a:rPr>
                        <a:t>Cash Required</a:t>
                      </a:r>
                      <a:endParaRPr/>
                    </a:p>
                  </a:txBody>
                  <a:tcPr marT="50800" marB="50800" marR="50800" marL="50800" anchor="ctr">
                    <a:lnL cap="flat" cmpd="sng" w="12700">
                      <a:solidFill>
                        <a:srgbClr val="5E5E5E"/>
                      </a:solidFill>
                      <a:prstDash val="solid"/>
                      <a:round/>
                      <a:headEnd len="sm" w="sm" type="none"/>
                      <a:tailEnd len="sm" w="sm" type="none"/>
                    </a:lnL>
                    <a:lnT cap="flat" cmpd="sng" w="12700">
                      <a:solidFill>
                        <a:srgbClr val="5E5E5E"/>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$10,000</a:t>
                      </a:r>
                      <a:endParaRPr/>
                    </a:p>
                  </a:txBody>
                  <a:tcPr marT="50800" marB="50800" marR="50800" marL="50800" anchor="ctr">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9525">
                      <a:solidFill>
                        <a:srgbClr val="000000"/>
                      </a:solidFill>
                      <a:prstDash val="solid"/>
                      <a:round/>
                      <a:headEnd len="sm" w="sm" type="none"/>
                      <a:tailEnd len="sm" w="sm" type="none"/>
                    </a:lnB>
                  </a:tcPr>
                </a:tc>
              </a:tr>
              <a:tr h="991600">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Start-Up Inventory</a:t>
                      </a:r>
                      <a:endParaRPr/>
                    </a:p>
                  </a:txBody>
                  <a:tcPr marT="50800" marB="50800" marR="50800" marL="50800" anchor="ctr">
                    <a:lnL cap="flat" cmpd="sng" w="12700">
                      <a:solidFill>
                        <a:srgbClr val="5E5E5E"/>
                      </a:solidFill>
                      <a:prstDash val="solid"/>
                      <a:round/>
                      <a:headEnd len="sm" w="sm" type="none"/>
                      <a:tailEnd len="sm" w="sm" type="none"/>
                    </a:lnL>
                    <a:lnT cap="flat" cmpd="sng" w="9525">
                      <a:solidFill>
                        <a:srgbClr val="000000"/>
                      </a:solidFill>
                      <a:prstDash val="solid"/>
                      <a:round/>
                      <a:headEnd len="sm" w="sm" type="none"/>
                      <a:tailEnd len="sm" w="sm" type="none"/>
                    </a:lnT>
                    <a:solidFill>
                      <a:srgbClr val="D6D5D5"/>
                    </a:solidFill>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$10,000</a:t>
                      </a:r>
                      <a:endParaRPr/>
                    </a:p>
                  </a:txBody>
                  <a:tcPr marT="50800" marB="50800" marR="50800" marL="50800" anchor="ctr">
                    <a:lnR cap="flat" cmpd="sng" w="12700">
                      <a:solidFill>
                        <a:srgbClr val="5E5E5E"/>
                      </a:solidFill>
                      <a:prstDash val="solid"/>
                      <a:round/>
                      <a:headEnd len="sm" w="sm" type="none"/>
                      <a:tailEnd len="sm" w="sm" type="none"/>
                    </a:lnR>
                    <a:lnT cap="flat" cmpd="sng" w="9525">
                      <a:solidFill>
                        <a:srgbClr val="000000"/>
                      </a:solidFill>
                      <a:prstDash val="solid"/>
                      <a:round/>
                      <a:headEnd len="sm" w="sm" type="none"/>
                      <a:tailEnd len="sm" w="sm" type="none"/>
                    </a:lnT>
                    <a:solidFill>
                      <a:srgbClr val="D6D5D5"/>
                    </a:solidFill>
                  </a:tcPr>
                </a:tc>
              </a:tr>
              <a:tr h="991600">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Other Current Assets</a:t>
                      </a:r>
                      <a:endParaRPr/>
                    </a:p>
                  </a:txBody>
                  <a:tcPr marT="50800" marB="50800" marR="50800" marL="50800" anchor="ctr">
                    <a:lnL cap="flat" cmpd="sng" w="12700">
                      <a:solidFill>
                        <a:srgbClr val="5E5E5E"/>
                      </a:solidFill>
                      <a:prstDash val="solid"/>
                      <a:round/>
                      <a:headEnd len="sm" w="sm" type="none"/>
                      <a:tailEnd len="sm" w="sm" type="none"/>
                    </a:lnL>
                  </a:tcPr>
                </a:tc>
                <a:tc>
                  <a:txBody>
                    <a:bodyPr/>
                    <a:lstStyle/>
                    <a:p>
                      <a:pPr indent="0" lvl="0" marL="0" marR="0" rtl="0" algn="ctr">
                        <a:lnSpc>
                          <a:spcPct val="271428"/>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$6,000</a:t>
                      </a:r>
                      <a:endParaRPr/>
                    </a:p>
                  </a:txBody>
                  <a:tcPr marT="50800" marB="50800" marR="50800" marL="50800" anchor="ctr">
                    <a:lnR cap="flat" cmpd="sng" w="12700">
                      <a:solidFill>
                        <a:srgbClr val="5E5E5E"/>
                      </a:solidFill>
                      <a:prstDash val="solid"/>
                      <a:round/>
                      <a:headEnd len="sm" w="sm" type="none"/>
                      <a:tailEnd len="sm" w="sm" type="none"/>
                    </a:lnR>
                  </a:tcPr>
                </a:tc>
              </a:tr>
              <a:tr h="991600">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Long-Term Assets</a:t>
                      </a:r>
                      <a:endParaRPr/>
                    </a:p>
                  </a:txBody>
                  <a:tcPr marT="50800" marB="50800" marR="50800" marL="50800" anchor="ctr">
                    <a:lnL cap="flat" cmpd="sng" w="12700">
                      <a:solidFill>
                        <a:srgbClr val="5E5E5E"/>
                      </a:solidFill>
                      <a:prstDash val="solid"/>
                      <a:round/>
                      <a:headEnd len="sm" w="sm" type="none"/>
                      <a:tailEnd len="sm" w="sm" type="none"/>
                    </a:lnL>
                    <a:solidFill>
                      <a:srgbClr val="D6D5D5"/>
                    </a:solidFill>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$4,000</a:t>
                      </a:r>
                      <a:endParaRPr/>
                    </a:p>
                  </a:txBody>
                  <a:tcPr marT="50800" marB="50800" marR="50800" marL="50800" anchor="ctr">
                    <a:lnR cap="flat" cmpd="sng" w="12700">
                      <a:solidFill>
                        <a:srgbClr val="5E5E5E"/>
                      </a:solidFill>
                      <a:prstDash val="solid"/>
                      <a:round/>
                      <a:headEnd len="sm" w="sm" type="none"/>
                      <a:tailEnd len="sm" w="sm" type="none"/>
                    </a:lnR>
                    <a:solidFill>
                      <a:srgbClr val="D6D5D5"/>
                    </a:solidFill>
                  </a:tcPr>
                </a:tc>
              </a:tr>
              <a:tr h="991600">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Total Assets</a:t>
                      </a:r>
                      <a:endParaRPr/>
                    </a:p>
                  </a:txBody>
                  <a:tcPr marT="50800" marB="50800" marR="50800" marL="50800" anchor="ctr">
                    <a:lnL cap="flat" cmpd="sng" w="12700">
                      <a:solidFill>
                        <a:srgbClr val="5E5E5E"/>
                      </a:solidFill>
                      <a:prstDash val="solid"/>
                      <a:round/>
                      <a:headEnd len="sm" w="sm" type="none"/>
                      <a:tailEnd len="sm" w="sm" type="none"/>
                    </a:lnL>
                    <a:lnB cap="flat" cmpd="sng" w="9525">
                      <a:solidFill>
                        <a:srgbClr val="000000"/>
                      </a:solidFill>
                      <a:prstDash val="solid"/>
                      <a:round/>
                      <a:headEnd len="sm" w="sm" type="none"/>
                      <a:tailEnd len="sm" w="sm" type="none"/>
                    </a:lnB>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$30,000</a:t>
                      </a:r>
                      <a:endParaRPr/>
                    </a:p>
                  </a:txBody>
                  <a:tcPr marT="50800" marB="50800" marR="50800" marL="50800" anchor="ctr">
                    <a:lnR cap="flat" cmpd="sng" w="12700">
                      <a:solidFill>
                        <a:srgbClr val="5E5E5E"/>
                      </a:solidFill>
                      <a:prstDash val="solid"/>
                      <a:round/>
                      <a:headEnd len="sm" w="sm" type="none"/>
                      <a:tailEnd len="sm" w="sm" type="none"/>
                    </a:lnR>
                    <a:lnB cap="flat" cmpd="sng" w="9525">
                      <a:solidFill>
                        <a:srgbClr val="000000"/>
                      </a:solidFill>
                      <a:prstDash val="solid"/>
                      <a:round/>
                      <a:headEnd len="sm" w="sm" type="none"/>
                      <a:tailEnd len="sm" w="sm" type="none"/>
                    </a:lnB>
                  </a:tcPr>
                </a:tc>
              </a:tr>
              <a:tr h="1492475">
                <a:tc>
                  <a:txBody>
                    <a:bodyPr/>
                    <a:lstStyle/>
                    <a:p>
                      <a:pPr indent="0" lvl="0" marL="0" marR="0" rtl="0" algn="ctr">
                        <a:lnSpc>
                          <a:spcPct val="231250"/>
                        </a:lnSpc>
                        <a:spcBef>
                          <a:spcPts val="0"/>
                        </a:spcBef>
                        <a:spcAft>
                          <a:spcPts val="0"/>
                        </a:spcAft>
                        <a:buClr>
                          <a:srgbClr val="FFFFFF"/>
                        </a:buClr>
                        <a:buSzPts val="1600"/>
                        <a:buFont typeface="Montserrat ExtraBold"/>
                        <a:buNone/>
                      </a:pPr>
                      <a:r>
                        <a:rPr lang="en-US" sz="1600" u="none" cap="none" strike="noStrike">
                          <a:solidFill>
                            <a:srgbClr val="FFFFFF"/>
                          </a:solidFill>
                          <a:latin typeface="Montserrat ExtraBold"/>
                          <a:ea typeface="Montserrat ExtraBold"/>
                          <a:cs typeface="Montserrat ExtraBold"/>
                          <a:sym typeface="Montserrat ExtraBold"/>
                        </a:rPr>
                        <a:t>Total Requirements (Total Start-Up Expenses + Total Assets)</a:t>
                      </a:r>
                      <a:endParaRPr/>
                    </a:p>
                  </a:txBody>
                  <a:tcPr marT="50800" marB="50800" marR="50800" marL="50800" anchor="ctr">
                    <a:lnL cap="flat" cmpd="sng" w="12700">
                      <a:solidFill>
                        <a:srgbClr val="5E5E5E"/>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5"/>
                    </a:solidFill>
                  </a:tcPr>
                </a:tc>
                <a:tc>
                  <a:txBody>
                    <a:bodyPr/>
                    <a:lstStyle/>
                    <a:p>
                      <a:pPr indent="0" lvl="0" marL="0" marR="0" rtl="0" algn="ctr">
                        <a:lnSpc>
                          <a:spcPct val="231250"/>
                        </a:lnSpc>
                        <a:spcBef>
                          <a:spcPts val="0"/>
                        </a:spcBef>
                        <a:spcAft>
                          <a:spcPts val="0"/>
                        </a:spcAft>
                        <a:buClr>
                          <a:srgbClr val="FFFFFF"/>
                        </a:buClr>
                        <a:buSzPts val="1600"/>
                        <a:buFont typeface="Montserrat ExtraBold"/>
                        <a:buNone/>
                      </a:pPr>
                      <a:r>
                        <a:rPr lang="en-US" sz="1600" u="none" cap="none" strike="noStrike">
                          <a:solidFill>
                            <a:srgbClr val="FFFFFF"/>
                          </a:solidFill>
                          <a:latin typeface="Montserrat ExtraBold"/>
                          <a:ea typeface="Montserrat ExtraBold"/>
                          <a:cs typeface="Montserrat ExtraBold"/>
                          <a:sym typeface="Montserrat ExtraBold"/>
                        </a:rPr>
                        <a:t>$70,000</a:t>
                      </a:r>
                      <a:endParaRPr/>
                    </a:p>
                  </a:txBody>
                  <a:tcPr marT="50800" marB="50800" marR="50800" marL="50800" anchor="ctr">
                    <a:lnL cap="flat" cmpd="sng" w="9525">
                      <a:solidFill>
                        <a:srgbClr val="000000"/>
                      </a:solidFill>
                      <a:prstDash val="solid"/>
                      <a:round/>
                      <a:headEnd len="sm" w="sm" type="none"/>
                      <a:tailEnd len="sm" w="sm" type="none"/>
                    </a:lnL>
                    <a:lnR cap="flat" cmpd="sng" w="12700">
                      <a:solidFill>
                        <a:srgbClr val="5E5E5E"/>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5"/>
                    </a:solidFill>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6" name="Shape 456"/>
        <p:cNvGrpSpPr/>
        <p:nvPr/>
      </p:nvGrpSpPr>
      <p:grpSpPr>
        <a:xfrm>
          <a:off x="0" y="0"/>
          <a:ext cx="0" cy="0"/>
          <a:chOff x="0" y="0"/>
          <a:chExt cx="0" cy="0"/>
        </a:xfrm>
      </p:grpSpPr>
      <p:sp>
        <p:nvSpPr>
          <p:cNvPr id="457" name="Google Shape;457;p35"/>
          <p:cNvSpPr/>
          <p:nvPr/>
        </p:nvSpPr>
        <p:spPr>
          <a:xfrm>
            <a:off x="625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58" name="Google Shape;458;p35"/>
          <p:cNvSpPr/>
          <p:nvPr/>
        </p:nvSpPr>
        <p:spPr>
          <a:xfrm>
            <a:off x="2974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59" name="Google Shape;459;p35"/>
          <p:cNvSpPr/>
          <p:nvPr/>
        </p:nvSpPr>
        <p:spPr>
          <a:xfrm>
            <a:off x="5324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60" name="Google Shape;460;p35"/>
          <p:cNvSpPr/>
          <p:nvPr/>
        </p:nvSpPr>
        <p:spPr>
          <a:xfrm>
            <a:off x="7673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61" name="Google Shape;461;p35"/>
          <p:cNvSpPr/>
          <p:nvPr/>
        </p:nvSpPr>
        <p:spPr>
          <a:xfrm>
            <a:off x="10023475" y="628650"/>
            <a:ext cx="2351820" cy="962225"/>
          </a:xfrm>
          <a:prstGeom prst="rect">
            <a:avLst/>
          </a:prstGeom>
          <a:solidFill>
            <a:schemeClr val="accent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62" name="Google Shape;462;p35"/>
          <p:cNvSpPr txBox="1"/>
          <p:nvPr/>
        </p:nvSpPr>
        <p:spPr>
          <a:xfrm>
            <a:off x="1184393" y="779562"/>
            <a:ext cx="1233984"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The</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Company</a:t>
            </a:r>
            <a:endParaRPr/>
          </a:p>
        </p:txBody>
      </p:sp>
      <p:sp>
        <p:nvSpPr>
          <p:cNvPr id="463" name="Google Shape;463;p35"/>
          <p:cNvSpPr txBox="1"/>
          <p:nvPr/>
        </p:nvSpPr>
        <p:spPr>
          <a:xfrm>
            <a:off x="3604302" y="779562"/>
            <a:ext cx="1093166"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Offers &amp;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Services</a:t>
            </a:r>
            <a:endParaRPr/>
          </a:p>
        </p:txBody>
      </p:sp>
      <p:sp>
        <p:nvSpPr>
          <p:cNvPr id="464" name="Google Shape;464;p35"/>
          <p:cNvSpPr txBox="1"/>
          <p:nvPr/>
        </p:nvSpPr>
        <p:spPr>
          <a:xfrm>
            <a:off x="5970489" y="919262"/>
            <a:ext cx="1059791" cy="3810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Delivery</a:t>
            </a:r>
            <a:endParaRPr/>
          </a:p>
        </p:txBody>
      </p:sp>
      <p:sp>
        <p:nvSpPr>
          <p:cNvPr id="465" name="Google Shape;465;p35"/>
          <p:cNvSpPr txBox="1"/>
          <p:nvPr/>
        </p:nvSpPr>
        <p:spPr>
          <a:xfrm>
            <a:off x="8221920" y="779562"/>
            <a:ext cx="1255929"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Summary</a:t>
            </a:r>
            <a:endParaRPr/>
          </a:p>
        </p:txBody>
      </p:sp>
      <p:sp>
        <p:nvSpPr>
          <p:cNvPr id="466" name="Google Shape;466;p35"/>
          <p:cNvSpPr txBox="1"/>
          <p:nvPr/>
        </p:nvSpPr>
        <p:spPr>
          <a:xfrm>
            <a:off x="10712695" y="779562"/>
            <a:ext cx="973380"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Clients</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Review</a:t>
            </a:r>
            <a:endParaRPr/>
          </a:p>
        </p:txBody>
      </p:sp>
      <p:pic>
        <p:nvPicPr>
          <p:cNvPr descr="pasted-image.pdf" id="467" name="Google Shape;467;p35"/>
          <p:cNvPicPr preferRelativeResize="0"/>
          <p:nvPr/>
        </p:nvPicPr>
        <p:blipFill rotWithShape="1">
          <a:blip r:embed="rId3">
            <a:alphaModFix/>
          </a:blip>
          <a:srcRect b="0" l="0" r="0" t="0"/>
          <a:stretch/>
        </p:blipFill>
        <p:spPr>
          <a:xfrm>
            <a:off x="1366409" y="4249737"/>
            <a:ext cx="4502151" cy="4860926"/>
          </a:xfrm>
          <a:prstGeom prst="rect">
            <a:avLst/>
          </a:prstGeom>
          <a:noFill/>
          <a:ln>
            <a:noFill/>
          </a:ln>
        </p:spPr>
      </p:pic>
      <p:pic>
        <p:nvPicPr>
          <p:cNvPr descr="adult-boy-casual-220453.jpg" id="468" name="Google Shape;468;p35"/>
          <p:cNvPicPr preferRelativeResize="0"/>
          <p:nvPr/>
        </p:nvPicPr>
        <p:blipFill rotWithShape="1">
          <a:blip r:embed="rId4">
            <a:alphaModFix/>
          </a:blip>
          <a:srcRect b="19566" l="1448" r="1450" t="15699"/>
          <a:stretch/>
        </p:blipFill>
        <p:spPr>
          <a:xfrm>
            <a:off x="2553845" y="2505050"/>
            <a:ext cx="2127229" cy="2127240"/>
          </a:xfrm>
          <a:custGeom>
            <a:rect b="b" l="l" r="r" t="t"/>
            <a:pathLst>
              <a:path extrusionOk="0" h="20595" w="19679">
                <a:moveTo>
                  <a:pt x="9839" y="0"/>
                </a:moveTo>
                <a:cubicBezTo>
                  <a:pt x="7321" y="0"/>
                  <a:pt x="4803" y="1005"/>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5"/>
                  <a:pt x="12357" y="0"/>
                  <a:pt x="9839" y="0"/>
                </a:cubicBezTo>
                <a:close/>
              </a:path>
            </a:pathLst>
          </a:custGeom>
          <a:noFill/>
          <a:ln cap="flat" cmpd="sng" w="63500">
            <a:solidFill>
              <a:srgbClr val="FFFFFF"/>
            </a:solidFill>
            <a:prstDash val="solid"/>
            <a:miter lim="400000"/>
            <a:headEnd len="sm" w="sm" type="none"/>
            <a:tailEnd len="sm" w="sm" type="none"/>
          </a:ln>
        </p:spPr>
      </p:pic>
      <p:sp>
        <p:nvSpPr>
          <p:cNvPr id="469" name="Google Shape;469;p35"/>
          <p:cNvSpPr txBox="1"/>
          <p:nvPr/>
        </p:nvSpPr>
        <p:spPr>
          <a:xfrm>
            <a:off x="2425907" y="4888012"/>
            <a:ext cx="2383156" cy="5715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Montserrat ExtraBold"/>
              <a:buNone/>
            </a:pPr>
            <a:r>
              <a:rPr b="0" i="0" lang="en-US" sz="3000" u="none" cap="none" strike="noStrike">
                <a:solidFill>
                  <a:srgbClr val="FFFFFF"/>
                </a:solidFill>
                <a:latin typeface="Montserrat ExtraBold"/>
                <a:ea typeface="Montserrat ExtraBold"/>
                <a:cs typeface="Montserrat ExtraBold"/>
                <a:sym typeface="Montserrat ExtraBold"/>
              </a:rPr>
              <a:t>John Fader</a:t>
            </a:r>
            <a:endParaRPr/>
          </a:p>
        </p:txBody>
      </p:sp>
      <p:sp>
        <p:nvSpPr>
          <p:cNvPr id="470" name="Google Shape;470;p35"/>
          <p:cNvSpPr txBox="1"/>
          <p:nvPr/>
        </p:nvSpPr>
        <p:spPr>
          <a:xfrm>
            <a:off x="2220103" y="5465862"/>
            <a:ext cx="2794763"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Medium"/>
              <a:buNone/>
            </a:pPr>
            <a:r>
              <a:rPr b="0" i="1" lang="en-US" sz="2000" u="none" cap="none" strike="noStrike">
                <a:solidFill>
                  <a:srgbClr val="FFFFFF"/>
                </a:solidFill>
                <a:latin typeface="Montserrat Medium"/>
                <a:ea typeface="Montserrat Medium"/>
                <a:cs typeface="Montserrat Medium"/>
                <a:sym typeface="Montserrat Medium"/>
              </a:rPr>
              <a:t>CEO of Jon Speakers</a:t>
            </a:r>
            <a:endParaRPr/>
          </a:p>
        </p:txBody>
      </p:sp>
      <p:sp>
        <p:nvSpPr>
          <p:cNvPr id="471" name="Google Shape;471;p35"/>
          <p:cNvSpPr txBox="1"/>
          <p:nvPr/>
        </p:nvSpPr>
        <p:spPr>
          <a:xfrm>
            <a:off x="1730080" y="6445646"/>
            <a:ext cx="3774810" cy="1790701"/>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FFFFFF"/>
              </a:buClr>
              <a:buSzPts val="1500"/>
              <a:buFont typeface="Montserrat Medium"/>
              <a:buNone/>
            </a:pPr>
            <a:r>
              <a:rPr b="0" i="0" lang="en-US" sz="1500" u="none" cap="none" strike="noStrike">
                <a:solidFill>
                  <a:srgbClr val="FFFFFF"/>
                </a:solidFill>
                <a:latin typeface="Montserrat Medium"/>
                <a:ea typeface="Montserrat Medium"/>
                <a:cs typeface="Montserrat Medium"/>
                <a:sym typeface="Montserrat Medium"/>
              </a:rPr>
              <a:t>“I can’t stress enough how satisfied I am with the services that I’ve availed of.  Without a doubt, I highly recommend reaching out to them when you start a new business.”</a:t>
            </a:r>
            <a:endParaRPr/>
          </a:p>
        </p:txBody>
      </p:sp>
      <p:pic>
        <p:nvPicPr>
          <p:cNvPr descr="pasted-image.pdf" id="472" name="Google Shape;472;p35"/>
          <p:cNvPicPr preferRelativeResize="0"/>
          <p:nvPr/>
        </p:nvPicPr>
        <p:blipFill rotWithShape="1">
          <a:blip r:embed="rId3">
            <a:alphaModFix/>
          </a:blip>
          <a:srcRect b="0" l="0" r="0" t="0"/>
          <a:stretch/>
        </p:blipFill>
        <p:spPr>
          <a:xfrm>
            <a:off x="7134225" y="4249737"/>
            <a:ext cx="4502150" cy="4860926"/>
          </a:xfrm>
          <a:prstGeom prst="rect">
            <a:avLst/>
          </a:prstGeom>
          <a:noFill/>
          <a:ln>
            <a:noFill/>
          </a:ln>
        </p:spPr>
      </p:pic>
      <p:pic>
        <p:nvPicPr>
          <p:cNvPr descr="beautiful-brunette-cute-774909.jpg" id="473" name="Google Shape;473;p35"/>
          <p:cNvPicPr preferRelativeResize="0"/>
          <p:nvPr/>
        </p:nvPicPr>
        <p:blipFill rotWithShape="1">
          <a:blip r:embed="rId5">
            <a:alphaModFix/>
          </a:blip>
          <a:srcRect b="27017" l="7709" r="15086" t="21512"/>
          <a:stretch/>
        </p:blipFill>
        <p:spPr>
          <a:xfrm>
            <a:off x="8321661" y="2505050"/>
            <a:ext cx="2127229" cy="2127240"/>
          </a:xfrm>
          <a:custGeom>
            <a:rect b="b" l="l" r="r" t="t"/>
            <a:pathLst>
              <a:path extrusionOk="0" h="20595" w="19679">
                <a:moveTo>
                  <a:pt x="9839" y="0"/>
                </a:moveTo>
                <a:cubicBezTo>
                  <a:pt x="7321" y="0"/>
                  <a:pt x="4803" y="1005"/>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5"/>
                  <a:pt x="12357" y="0"/>
                  <a:pt x="9839" y="0"/>
                </a:cubicBezTo>
                <a:close/>
              </a:path>
            </a:pathLst>
          </a:custGeom>
          <a:noFill/>
          <a:ln cap="flat" cmpd="sng" w="63500">
            <a:solidFill>
              <a:srgbClr val="FFFFFF"/>
            </a:solidFill>
            <a:prstDash val="solid"/>
            <a:miter lim="400000"/>
            <a:headEnd len="sm" w="sm" type="none"/>
            <a:tailEnd len="sm" w="sm" type="none"/>
          </a:ln>
        </p:spPr>
      </p:pic>
      <p:sp>
        <p:nvSpPr>
          <p:cNvPr id="474" name="Google Shape;474;p35"/>
          <p:cNvSpPr txBox="1"/>
          <p:nvPr/>
        </p:nvSpPr>
        <p:spPr>
          <a:xfrm>
            <a:off x="8289163" y="4888012"/>
            <a:ext cx="2192275" cy="5715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Montserrat ExtraBold"/>
              <a:buNone/>
            </a:pPr>
            <a:r>
              <a:rPr b="0" i="0" lang="en-US" sz="3000" u="none" cap="none" strike="noStrike">
                <a:solidFill>
                  <a:srgbClr val="FFFFFF"/>
                </a:solidFill>
                <a:latin typeface="Montserrat ExtraBold"/>
                <a:ea typeface="Montserrat ExtraBold"/>
                <a:cs typeface="Montserrat ExtraBold"/>
                <a:sym typeface="Montserrat ExtraBold"/>
              </a:rPr>
              <a:t>Jane Time</a:t>
            </a:r>
            <a:endParaRPr/>
          </a:p>
        </p:txBody>
      </p:sp>
      <p:sp>
        <p:nvSpPr>
          <p:cNvPr id="475" name="Google Shape;475;p35"/>
          <p:cNvSpPr txBox="1"/>
          <p:nvPr/>
        </p:nvSpPr>
        <p:spPr>
          <a:xfrm>
            <a:off x="7327265" y="5465862"/>
            <a:ext cx="4116071"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Medium"/>
              <a:buNone/>
            </a:pPr>
            <a:r>
              <a:rPr b="0" i="1" lang="en-US" sz="2000" u="none" cap="none" strike="noStrike">
                <a:solidFill>
                  <a:srgbClr val="FFFFFF"/>
                </a:solidFill>
                <a:latin typeface="Montserrat Medium"/>
                <a:ea typeface="Montserrat Medium"/>
                <a:cs typeface="Montserrat Medium"/>
                <a:sym typeface="Montserrat Medium"/>
              </a:rPr>
              <a:t>Owner of Little Hands Daycare</a:t>
            </a:r>
            <a:endParaRPr/>
          </a:p>
        </p:txBody>
      </p:sp>
      <p:sp>
        <p:nvSpPr>
          <p:cNvPr id="476" name="Google Shape;476;p35"/>
          <p:cNvSpPr txBox="1"/>
          <p:nvPr/>
        </p:nvSpPr>
        <p:spPr>
          <a:xfrm>
            <a:off x="7497895" y="6445646"/>
            <a:ext cx="3774810" cy="1790701"/>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FFFFFF"/>
              </a:buClr>
              <a:buSzPts val="1500"/>
              <a:buFont typeface="Montserrat Medium"/>
              <a:buNone/>
            </a:pPr>
            <a:r>
              <a:rPr b="0" i="0" lang="en-US" sz="1500" u="none" cap="none" strike="noStrike">
                <a:solidFill>
                  <a:srgbClr val="FFFFFF"/>
                </a:solidFill>
                <a:latin typeface="Montserrat Medium"/>
                <a:ea typeface="Montserrat Medium"/>
                <a:cs typeface="Montserrat Medium"/>
                <a:sym typeface="Montserrat Medium"/>
              </a:rPr>
              <a:t>“What was once a dream to develop my own daycare is now a reality thanks to S&amp;A Business Investment Solutions!  I can now fulfill my business without stress &amp; worry!”</a:t>
            </a:r>
            <a:endParaRPr/>
          </a:p>
        </p:txBody>
      </p:sp>
      <p:grpSp>
        <p:nvGrpSpPr>
          <p:cNvPr id="477" name="Google Shape;477;p35"/>
          <p:cNvGrpSpPr/>
          <p:nvPr/>
        </p:nvGrpSpPr>
        <p:grpSpPr>
          <a:xfrm>
            <a:off x="2864777" y="6028431"/>
            <a:ext cx="1515460" cy="213242"/>
            <a:chOff x="5769" y="0"/>
            <a:chExt cx="1515459" cy="213241"/>
          </a:xfrm>
        </p:grpSpPr>
        <p:sp>
          <p:nvSpPr>
            <p:cNvPr id="478" name="Google Shape;478;p35"/>
            <p:cNvSpPr/>
            <p:nvPr/>
          </p:nvSpPr>
          <p:spPr>
            <a:xfrm>
              <a:off x="5769" y="0"/>
              <a:ext cx="224215" cy="213241"/>
            </a:xfrm>
            <a:prstGeom prst="star5">
              <a:avLst>
                <a:gd fmla="val 19100" name="adj"/>
                <a:gd fmla="val 105146" name="hf"/>
                <a:gd fmla="val 110557" name="vf"/>
              </a:avLst>
            </a:prstGeom>
            <a:solidFill>
              <a:schemeClr val="accent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79" name="Google Shape;479;p35"/>
            <p:cNvSpPr/>
            <p:nvPr/>
          </p:nvSpPr>
          <p:spPr>
            <a:xfrm>
              <a:off x="328707" y="0"/>
              <a:ext cx="224215" cy="213241"/>
            </a:xfrm>
            <a:prstGeom prst="star5">
              <a:avLst>
                <a:gd fmla="val 19100" name="adj"/>
                <a:gd fmla="val 105146" name="hf"/>
                <a:gd fmla="val 110557" name="vf"/>
              </a:avLst>
            </a:prstGeom>
            <a:solidFill>
              <a:schemeClr val="accent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80" name="Google Shape;480;p35"/>
            <p:cNvSpPr/>
            <p:nvPr/>
          </p:nvSpPr>
          <p:spPr>
            <a:xfrm>
              <a:off x="651137" y="0"/>
              <a:ext cx="224215" cy="213241"/>
            </a:xfrm>
            <a:prstGeom prst="star5">
              <a:avLst>
                <a:gd fmla="val 19100" name="adj"/>
                <a:gd fmla="val 105146" name="hf"/>
                <a:gd fmla="val 110557" name="vf"/>
              </a:avLst>
            </a:prstGeom>
            <a:solidFill>
              <a:schemeClr val="accent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81" name="Google Shape;481;p35"/>
            <p:cNvSpPr/>
            <p:nvPr/>
          </p:nvSpPr>
          <p:spPr>
            <a:xfrm>
              <a:off x="974075" y="0"/>
              <a:ext cx="224215" cy="213241"/>
            </a:xfrm>
            <a:prstGeom prst="star5">
              <a:avLst>
                <a:gd fmla="val 19100" name="adj"/>
                <a:gd fmla="val 105146" name="hf"/>
                <a:gd fmla="val 110557" name="vf"/>
              </a:avLst>
            </a:prstGeom>
            <a:solidFill>
              <a:schemeClr val="accent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82" name="Google Shape;482;p35"/>
            <p:cNvSpPr/>
            <p:nvPr/>
          </p:nvSpPr>
          <p:spPr>
            <a:xfrm>
              <a:off x="1297013" y="0"/>
              <a:ext cx="224215" cy="213241"/>
            </a:xfrm>
            <a:prstGeom prst="star5">
              <a:avLst>
                <a:gd fmla="val 19100" name="adj"/>
                <a:gd fmla="val 105146" name="hf"/>
                <a:gd fmla="val 110557" name="vf"/>
              </a:avLst>
            </a:prstGeom>
            <a:solidFill>
              <a:schemeClr val="accent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grpSp>
        <p:nvGrpSpPr>
          <p:cNvPr id="483" name="Google Shape;483;p35"/>
          <p:cNvGrpSpPr/>
          <p:nvPr/>
        </p:nvGrpSpPr>
        <p:grpSpPr>
          <a:xfrm>
            <a:off x="8627570" y="6028431"/>
            <a:ext cx="1515461" cy="213242"/>
            <a:chOff x="5769" y="0"/>
            <a:chExt cx="1515459" cy="213241"/>
          </a:xfrm>
        </p:grpSpPr>
        <p:sp>
          <p:nvSpPr>
            <p:cNvPr id="484" name="Google Shape;484;p35"/>
            <p:cNvSpPr/>
            <p:nvPr/>
          </p:nvSpPr>
          <p:spPr>
            <a:xfrm>
              <a:off x="5769" y="0"/>
              <a:ext cx="224215" cy="213241"/>
            </a:xfrm>
            <a:prstGeom prst="star5">
              <a:avLst>
                <a:gd fmla="val 19100" name="adj"/>
                <a:gd fmla="val 105146" name="hf"/>
                <a:gd fmla="val 110557" name="vf"/>
              </a:avLst>
            </a:prstGeom>
            <a:solidFill>
              <a:schemeClr val="accent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85" name="Google Shape;485;p35"/>
            <p:cNvSpPr/>
            <p:nvPr/>
          </p:nvSpPr>
          <p:spPr>
            <a:xfrm>
              <a:off x="328707" y="0"/>
              <a:ext cx="224215" cy="213241"/>
            </a:xfrm>
            <a:prstGeom prst="star5">
              <a:avLst>
                <a:gd fmla="val 19100" name="adj"/>
                <a:gd fmla="val 105146" name="hf"/>
                <a:gd fmla="val 110557" name="vf"/>
              </a:avLst>
            </a:prstGeom>
            <a:solidFill>
              <a:schemeClr val="accent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86" name="Google Shape;486;p35"/>
            <p:cNvSpPr/>
            <p:nvPr/>
          </p:nvSpPr>
          <p:spPr>
            <a:xfrm>
              <a:off x="651137" y="0"/>
              <a:ext cx="224215" cy="213241"/>
            </a:xfrm>
            <a:prstGeom prst="star5">
              <a:avLst>
                <a:gd fmla="val 19100" name="adj"/>
                <a:gd fmla="val 105146" name="hf"/>
                <a:gd fmla="val 110557" name="vf"/>
              </a:avLst>
            </a:prstGeom>
            <a:solidFill>
              <a:schemeClr val="accent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87" name="Google Shape;487;p35"/>
            <p:cNvSpPr/>
            <p:nvPr/>
          </p:nvSpPr>
          <p:spPr>
            <a:xfrm>
              <a:off x="974075" y="0"/>
              <a:ext cx="224215" cy="213241"/>
            </a:xfrm>
            <a:prstGeom prst="star5">
              <a:avLst>
                <a:gd fmla="val 19100" name="adj"/>
                <a:gd fmla="val 105146" name="hf"/>
                <a:gd fmla="val 110557" name="vf"/>
              </a:avLst>
            </a:prstGeom>
            <a:solidFill>
              <a:schemeClr val="accent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88" name="Google Shape;488;p35"/>
            <p:cNvSpPr/>
            <p:nvPr/>
          </p:nvSpPr>
          <p:spPr>
            <a:xfrm>
              <a:off x="1297013" y="0"/>
              <a:ext cx="224215" cy="213241"/>
            </a:xfrm>
            <a:prstGeom prst="star5">
              <a:avLst>
                <a:gd fmla="val 19100" name="adj"/>
                <a:gd fmla="val 105146" name="hf"/>
                <a:gd fmla="val 110557" name="vf"/>
              </a:avLst>
            </a:prstGeom>
            <a:solidFill>
              <a:schemeClr val="accent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2" name="Shape 492"/>
        <p:cNvGrpSpPr/>
        <p:nvPr/>
      </p:nvGrpSpPr>
      <p:grpSpPr>
        <a:xfrm>
          <a:off x="0" y="0"/>
          <a:ext cx="0" cy="0"/>
          <a:chOff x="0" y="0"/>
          <a:chExt cx="0" cy="0"/>
        </a:xfrm>
      </p:grpSpPr>
      <p:sp>
        <p:nvSpPr>
          <p:cNvPr id="493" name="Google Shape;493;p36"/>
          <p:cNvSpPr/>
          <p:nvPr/>
        </p:nvSpPr>
        <p:spPr>
          <a:xfrm>
            <a:off x="625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94" name="Google Shape;494;p36"/>
          <p:cNvSpPr/>
          <p:nvPr/>
        </p:nvSpPr>
        <p:spPr>
          <a:xfrm>
            <a:off x="2974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95" name="Google Shape;495;p36"/>
          <p:cNvSpPr/>
          <p:nvPr/>
        </p:nvSpPr>
        <p:spPr>
          <a:xfrm>
            <a:off x="5324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96" name="Google Shape;496;p36"/>
          <p:cNvSpPr/>
          <p:nvPr/>
        </p:nvSpPr>
        <p:spPr>
          <a:xfrm>
            <a:off x="7673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97" name="Google Shape;497;p36"/>
          <p:cNvSpPr/>
          <p:nvPr/>
        </p:nvSpPr>
        <p:spPr>
          <a:xfrm>
            <a:off x="10023475" y="628650"/>
            <a:ext cx="2351820" cy="962225"/>
          </a:xfrm>
          <a:prstGeom prst="rect">
            <a:avLst/>
          </a:prstGeom>
          <a:solidFill>
            <a:schemeClr val="accent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98" name="Google Shape;498;p36"/>
          <p:cNvSpPr txBox="1"/>
          <p:nvPr/>
        </p:nvSpPr>
        <p:spPr>
          <a:xfrm>
            <a:off x="1184393" y="779562"/>
            <a:ext cx="1233984"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The</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Company</a:t>
            </a:r>
            <a:endParaRPr/>
          </a:p>
        </p:txBody>
      </p:sp>
      <p:sp>
        <p:nvSpPr>
          <p:cNvPr id="499" name="Google Shape;499;p36"/>
          <p:cNvSpPr txBox="1"/>
          <p:nvPr/>
        </p:nvSpPr>
        <p:spPr>
          <a:xfrm>
            <a:off x="3604302" y="779562"/>
            <a:ext cx="1093166"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Offers &amp;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Services</a:t>
            </a:r>
            <a:endParaRPr/>
          </a:p>
        </p:txBody>
      </p:sp>
      <p:sp>
        <p:nvSpPr>
          <p:cNvPr id="500" name="Google Shape;500;p36"/>
          <p:cNvSpPr txBox="1"/>
          <p:nvPr/>
        </p:nvSpPr>
        <p:spPr>
          <a:xfrm>
            <a:off x="5970489" y="919262"/>
            <a:ext cx="1059791" cy="3810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Delivery</a:t>
            </a:r>
            <a:endParaRPr/>
          </a:p>
        </p:txBody>
      </p:sp>
      <p:sp>
        <p:nvSpPr>
          <p:cNvPr id="501" name="Google Shape;501;p36"/>
          <p:cNvSpPr txBox="1"/>
          <p:nvPr/>
        </p:nvSpPr>
        <p:spPr>
          <a:xfrm>
            <a:off x="8221920" y="779562"/>
            <a:ext cx="1255929"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Summary</a:t>
            </a:r>
            <a:endParaRPr/>
          </a:p>
        </p:txBody>
      </p:sp>
      <p:sp>
        <p:nvSpPr>
          <p:cNvPr id="502" name="Google Shape;502;p36"/>
          <p:cNvSpPr txBox="1"/>
          <p:nvPr/>
        </p:nvSpPr>
        <p:spPr>
          <a:xfrm>
            <a:off x="10712695" y="779562"/>
            <a:ext cx="973380"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Clients</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Review</a:t>
            </a:r>
            <a:endParaRPr/>
          </a:p>
        </p:txBody>
      </p:sp>
      <p:pic>
        <p:nvPicPr>
          <p:cNvPr descr="pasted-image.pdf" id="503" name="Google Shape;503;p36"/>
          <p:cNvPicPr preferRelativeResize="0"/>
          <p:nvPr/>
        </p:nvPicPr>
        <p:blipFill rotWithShape="1">
          <a:blip r:embed="rId3">
            <a:alphaModFix/>
          </a:blip>
          <a:srcRect b="0" l="0" r="0" t="0"/>
          <a:stretch/>
        </p:blipFill>
        <p:spPr>
          <a:xfrm>
            <a:off x="1366409" y="4249737"/>
            <a:ext cx="4502151" cy="4860926"/>
          </a:xfrm>
          <a:prstGeom prst="rect">
            <a:avLst/>
          </a:prstGeom>
          <a:noFill/>
          <a:ln>
            <a:noFill/>
          </a:ln>
        </p:spPr>
      </p:pic>
      <p:pic>
        <p:nvPicPr>
          <p:cNvPr descr="beautiful-eyes-beautiful-woman-bloom-1986075.jpg" id="504" name="Google Shape;504;p36"/>
          <p:cNvPicPr preferRelativeResize="0"/>
          <p:nvPr/>
        </p:nvPicPr>
        <p:blipFill rotWithShape="1">
          <a:blip r:embed="rId4">
            <a:alphaModFix/>
          </a:blip>
          <a:srcRect b="27803" l="26424" r="26425" t="40721"/>
          <a:stretch/>
        </p:blipFill>
        <p:spPr>
          <a:xfrm>
            <a:off x="2553845" y="2505050"/>
            <a:ext cx="2127229" cy="2127240"/>
          </a:xfrm>
          <a:custGeom>
            <a:rect b="b" l="l" r="r" t="t"/>
            <a:pathLst>
              <a:path extrusionOk="0" h="20595" w="19679">
                <a:moveTo>
                  <a:pt x="9839" y="0"/>
                </a:moveTo>
                <a:cubicBezTo>
                  <a:pt x="7321" y="0"/>
                  <a:pt x="4803" y="1005"/>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5"/>
                  <a:pt x="12357" y="0"/>
                  <a:pt x="9839" y="0"/>
                </a:cubicBezTo>
                <a:close/>
              </a:path>
            </a:pathLst>
          </a:custGeom>
          <a:noFill/>
          <a:ln cap="flat" cmpd="sng" w="63500">
            <a:solidFill>
              <a:srgbClr val="FFFFFF"/>
            </a:solidFill>
            <a:prstDash val="solid"/>
            <a:miter lim="400000"/>
            <a:headEnd len="sm" w="sm" type="none"/>
            <a:tailEnd len="sm" w="sm" type="none"/>
          </a:ln>
        </p:spPr>
      </p:pic>
      <p:sp>
        <p:nvSpPr>
          <p:cNvPr id="505" name="Google Shape;505;p36"/>
          <p:cNvSpPr txBox="1"/>
          <p:nvPr/>
        </p:nvSpPr>
        <p:spPr>
          <a:xfrm>
            <a:off x="2040144" y="4888012"/>
            <a:ext cx="3154681" cy="5715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Montserrat ExtraBold"/>
              <a:buNone/>
            </a:pPr>
            <a:r>
              <a:rPr b="0" i="0" lang="en-US" sz="3000" u="none" cap="none" strike="noStrike">
                <a:solidFill>
                  <a:srgbClr val="FFFFFF"/>
                </a:solidFill>
                <a:latin typeface="Montserrat ExtraBold"/>
                <a:ea typeface="Montserrat ExtraBold"/>
                <a:cs typeface="Montserrat ExtraBold"/>
                <a:sym typeface="Montserrat ExtraBold"/>
              </a:rPr>
              <a:t>Celeste Wright</a:t>
            </a:r>
            <a:endParaRPr/>
          </a:p>
        </p:txBody>
      </p:sp>
      <p:sp>
        <p:nvSpPr>
          <p:cNvPr id="506" name="Google Shape;506;p36"/>
          <p:cNvSpPr txBox="1"/>
          <p:nvPr/>
        </p:nvSpPr>
        <p:spPr>
          <a:xfrm>
            <a:off x="1623203" y="5465862"/>
            <a:ext cx="3988563"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Medium"/>
              <a:buNone/>
            </a:pPr>
            <a:r>
              <a:rPr b="0" i="1" lang="en-US" sz="2000" u="none" cap="none" strike="noStrike">
                <a:solidFill>
                  <a:srgbClr val="FFFFFF"/>
                </a:solidFill>
                <a:latin typeface="Montserrat Medium"/>
                <a:ea typeface="Montserrat Medium"/>
                <a:cs typeface="Montserrat Medium"/>
                <a:sym typeface="Montserrat Medium"/>
              </a:rPr>
              <a:t>CEO of Entertainment Snacks</a:t>
            </a:r>
            <a:endParaRPr/>
          </a:p>
        </p:txBody>
      </p:sp>
      <p:sp>
        <p:nvSpPr>
          <p:cNvPr id="507" name="Google Shape;507;p36"/>
          <p:cNvSpPr txBox="1"/>
          <p:nvPr/>
        </p:nvSpPr>
        <p:spPr>
          <a:xfrm>
            <a:off x="1730080" y="6445646"/>
            <a:ext cx="3774810" cy="1790701"/>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FFFFFF"/>
              </a:buClr>
              <a:buSzPts val="1500"/>
              <a:buFont typeface="Montserrat Medium"/>
              <a:buNone/>
            </a:pPr>
            <a:r>
              <a:rPr b="0" i="0" lang="en-US" sz="1500" u="none" cap="none" strike="noStrike">
                <a:solidFill>
                  <a:srgbClr val="FFFFFF"/>
                </a:solidFill>
                <a:latin typeface="Montserrat Medium"/>
                <a:ea typeface="Montserrat Medium"/>
                <a:cs typeface="Montserrat Medium"/>
                <a:sym typeface="Montserrat Medium"/>
              </a:rPr>
              <a:t>“Despite having difficulty with funds in the beginning of operating my business, S&amp;A managed to iron out my struggles &amp; helped me build the business that I have today.”</a:t>
            </a:r>
            <a:endParaRPr/>
          </a:p>
        </p:txBody>
      </p:sp>
      <p:pic>
        <p:nvPicPr>
          <p:cNvPr descr="pasted-image.pdf" id="508" name="Google Shape;508;p36"/>
          <p:cNvPicPr preferRelativeResize="0"/>
          <p:nvPr/>
        </p:nvPicPr>
        <p:blipFill rotWithShape="1">
          <a:blip r:embed="rId3">
            <a:alphaModFix/>
          </a:blip>
          <a:srcRect b="0" l="0" r="0" t="0"/>
          <a:stretch/>
        </p:blipFill>
        <p:spPr>
          <a:xfrm>
            <a:off x="7134225" y="4249737"/>
            <a:ext cx="4502150" cy="4860926"/>
          </a:xfrm>
          <a:prstGeom prst="rect">
            <a:avLst/>
          </a:prstGeom>
          <a:noFill/>
          <a:ln>
            <a:noFill/>
          </a:ln>
        </p:spPr>
      </p:pic>
      <p:pic>
        <p:nvPicPr>
          <p:cNvPr descr="adult-beautiful-blur-1066331.jpg" id="509" name="Google Shape;509;p36"/>
          <p:cNvPicPr preferRelativeResize="0"/>
          <p:nvPr/>
        </p:nvPicPr>
        <p:blipFill rotWithShape="1">
          <a:blip r:embed="rId5">
            <a:alphaModFix/>
          </a:blip>
          <a:srcRect b="37528" l="19290" r="28163" t="27439"/>
          <a:stretch/>
        </p:blipFill>
        <p:spPr>
          <a:xfrm>
            <a:off x="8321661" y="2505050"/>
            <a:ext cx="2127229" cy="2127240"/>
          </a:xfrm>
          <a:custGeom>
            <a:rect b="b" l="l" r="r" t="t"/>
            <a:pathLst>
              <a:path extrusionOk="0" h="20595" w="19679">
                <a:moveTo>
                  <a:pt x="9839" y="0"/>
                </a:moveTo>
                <a:cubicBezTo>
                  <a:pt x="7321" y="0"/>
                  <a:pt x="4803" y="1005"/>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5"/>
                  <a:pt x="12357" y="0"/>
                  <a:pt x="9839" y="0"/>
                </a:cubicBezTo>
                <a:close/>
              </a:path>
            </a:pathLst>
          </a:custGeom>
          <a:noFill/>
          <a:ln cap="flat" cmpd="sng" w="63500">
            <a:solidFill>
              <a:srgbClr val="FFFFFF"/>
            </a:solidFill>
            <a:prstDash val="solid"/>
            <a:miter lim="400000"/>
            <a:headEnd len="sm" w="sm" type="none"/>
            <a:tailEnd len="sm" w="sm" type="none"/>
          </a:ln>
        </p:spPr>
      </p:pic>
      <p:sp>
        <p:nvSpPr>
          <p:cNvPr id="510" name="Google Shape;510;p36"/>
          <p:cNvSpPr txBox="1"/>
          <p:nvPr/>
        </p:nvSpPr>
        <p:spPr>
          <a:xfrm>
            <a:off x="8059801" y="4888012"/>
            <a:ext cx="2650999" cy="5715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Montserrat ExtraBold"/>
              <a:buNone/>
            </a:pPr>
            <a:r>
              <a:rPr b="0" i="0" lang="en-US" sz="3000" u="none" cap="none" strike="noStrike">
                <a:solidFill>
                  <a:srgbClr val="FFFFFF"/>
                </a:solidFill>
                <a:latin typeface="Montserrat ExtraBold"/>
                <a:ea typeface="Montserrat ExtraBold"/>
                <a:cs typeface="Montserrat ExtraBold"/>
                <a:sym typeface="Montserrat ExtraBold"/>
              </a:rPr>
              <a:t>Jenny Wang</a:t>
            </a:r>
            <a:endParaRPr/>
          </a:p>
        </p:txBody>
      </p:sp>
      <p:sp>
        <p:nvSpPr>
          <p:cNvPr id="511" name="Google Shape;511;p36"/>
          <p:cNvSpPr txBox="1"/>
          <p:nvPr/>
        </p:nvSpPr>
        <p:spPr>
          <a:xfrm>
            <a:off x="7835646" y="5465862"/>
            <a:ext cx="3099309"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Medium"/>
              <a:buNone/>
            </a:pPr>
            <a:r>
              <a:rPr b="0" i="1" lang="en-US" sz="2000" u="none" cap="none" strike="noStrike">
                <a:solidFill>
                  <a:srgbClr val="FFFFFF"/>
                </a:solidFill>
                <a:latin typeface="Montserrat Medium"/>
                <a:ea typeface="Montserrat Medium"/>
                <a:cs typeface="Montserrat Medium"/>
                <a:sym typeface="Montserrat Medium"/>
              </a:rPr>
              <a:t>CEO of Yellow Bags Co.</a:t>
            </a:r>
            <a:endParaRPr/>
          </a:p>
        </p:txBody>
      </p:sp>
      <p:sp>
        <p:nvSpPr>
          <p:cNvPr id="512" name="Google Shape;512;p36"/>
          <p:cNvSpPr txBox="1"/>
          <p:nvPr/>
        </p:nvSpPr>
        <p:spPr>
          <a:xfrm>
            <a:off x="7497895" y="6445646"/>
            <a:ext cx="3774810" cy="1790701"/>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FFFFFF"/>
              </a:buClr>
              <a:buSzPts val="1500"/>
              <a:buFont typeface="Montserrat Medium"/>
              <a:buNone/>
            </a:pPr>
            <a:r>
              <a:rPr b="0" i="0" lang="en-US" sz="1500" u="none" cap="none" strike="noStrike">
                <a:solidFill>
                  <a:srgbClr val="FFFFFF"/>
                </a:solidFill>
                <a:latin typeface="Montserrat Medium"/>
                <a:ea typeface="Montserrat Medium"/>
                <a:cs typeface="Montserrat Medium"/>
                <a:sym typeface="Montserrat Medium"/>
              </a:rPr>
              <a:t>“If you are looking to build a brand or business but don’t have the resources for your capital, then look into utilizing the services of S&amp;A Business Investments Solutions.”</a:t>
            </a:r>
            <a:endParaRPr/>
          </a:p>
        </p:txBody>
      </p:sp>
      <p:grpSp>
        <p:nvGrpSpPr>
          <p:cNvPr id="513" name="Google Shape;513;p36"/>
          <p:cNvGrpSpPr/>
          <p:nvPr/>
        </p:nvGrpSpPr>
        <p:grpSpPr>
          <a:xfrm>
            <a:off x="2864777" y="6028431"/>
            <a:ext cx="1515460" cy="213242"/>
            <a:chOff x="5769" y="0"/>
            <a:chExt cx="1515459" cy="213241"/>
          </a:xfrm>
        </p:grpSpPr>
        <p:sp>
          <p:nvSpPr>
            <p:cNvPr id="514" name="Google Shape;514;p36"/>
            <p:cNvSpPr/>
            <p:nvPr/>
          </p:nvSpPr>
          <p:spPr>
            <a:xfrm>
              <a:off x="5769" y="0"/>
              <a:ext cx="224215" cy="213241"/>
            </a:xfrm>
            <a:prstGeom prst="star5">
              <a:avLst>
                <a:gd fmla="val 19100" name="adj"/>
                <a:gd fmla="val 105146" name="hf"/>
                <a:gd fmla="val 110557" name="vf"/>
              </a:avLst>
            </a:prstGeom>
            <a:solidFill>
              <a:schemeClr val="accent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15" name="Google Shape;515;p36"/>
            <p:cNvSpPr/>
            <p:nvPr/>
          </p:nvSpPr>
          <p:spPr>
            <a:xfrm>
              <a:off x="328707" y="0"/>
              <a:ext cx="224215" cy="213241"/>
            </a:xfrm>
            <a:prstGeom prst="star5">
              <a:avLst>
                <a:gd fmla="val 19100" name="adj"/>
                <a:gd fmla="val 105146" name="hf"/>
                <a:gd fmla="val 110557" name="vf"/>
              </a:avLst>
            </a:prstGeom>
            <a:solidFill>
              <a:schemeClr val="accent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16" name="Google Shape;516;p36"/>
            <p:cNvSpPr/>
            <p:nvPr/>
          </p:nvSpPr>
          <p:spPr>
            <a:xfrm>
              <a:off x="651137" y="0"/>
              <a:ext cx="224215" cy="213241"/>
            </a:xfrm>
            <a:prstGeom prst="star5">
              <a:avLst>
                <a:gd fmla="val 19100" name="adj"/>
                <a:gd fmla="val 105146" name="hf"/>
                <a:gd fmla="val 110557" name="vf"/>
              </a:avLst>
            </a:prstGeom>
            <a:solidFill>
              <a:schemeClr val="accent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17" name="Google Shape;517;p36"/>
            <p:cNvSpPr/>
            <p:nvPr/>
          </p:nvSpPr>
          <p:spPr>
            <a:xfrm>
              <a:off x="974075" y="0"/>
              <a:ext cx="224215" cy="213241"/>
            </a:xfrm>
            <a:prstGeom prst="star5">
              <a:avLst>
                <a:gd fmla="val 19100" name="adj"/>
                <a:gd fmla="val 105146" name="hf"/>
                <a:gd fmla="val 110557" name="vf"/>
              </a:avLst>
            </a:prstGeom>
            <a:solidFill>
              <a:schemeClr val="accent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18" name="Google Shape;518;p36"/>
            <p:cNvSpPr/>
            <p:nvPr/>
          </p:nvSpPr>
          <p:spPr>
            <a:xfrm>
              <a:off x="1297013" y="0"/>
              <a:ext cx="224215" cy="213241"/>
            </a:xfrm>
            <a:prstGeom prst="star5">
              <a:avLst>
                <a:gd fmla="val 19100" name="adj"/>
                <a:gd fmla="val 105146" name="hf"/>
                <a:gd fmla="val 110557" name="vf"/>
              </a:avLst>
            </a:prstGeom>
            <a:solidFill>
              <a:schemeClr val="accent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grpSp>
        <p:nvGrpSpPr>
          <p:cNvPr id="519" name="Google Shape;519;p36"/>
          <p:cNvGrpSpPr/>
          <p:nvPr/>
        </p:nvGrpSpPr>
        <p:grpSpPr>
          <a:xfrm>
            <a:off x="8627570" y="6028431"/>
            <a:ext cx="1515461" cy="213242"/>
            <a:chOff x="5769" y="0"/>
            <a:chExt cx="1515459" cy="213241"/>
          </a:xfrm>
        </p:grpSpPr>
        <p:sp>
          <p:nvSpPr>
            <p:cNvPr id="520" name="Google Shape;520;p36"/>
            <p:cNvSpPr/>
            <p:nvPr/>
          </p:nvSpPr>
          <p:spPr>
            <a:xfrm>
              <a:off x="5769" y="0"/>
              <a:ext cx="224215" cy="213241"/>
            </a:xfrm>
            <a:prstGeom prst="star5">
              <a:avLst>
                <a:gd fmla="val 19100" name="adj"/>
                <a:gd fmla="val 105146" name="hf"/>
                <a:gd fmla="val 110557" name="vf"/>
              </a:avLst>
            </a:prstGeom>
            <a:solidFill>
              <a:schemeClr val="accent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21" name="Google Shape;521;p36"/>
            <p:cNvSpPr/>
            <p:nvPr/>
          </p:nvSpPr>
          <p:spPr>
            <a:xfrm>
              <a:off x="328707" y="0"/>
              <a:ext cx="224215" cy="213241"/>
            </a:xfrm>
            <a:prstGeom prst="star5">
              <a:avLst>
                <a:gd fmla="val 19100" name="adj"/>
                <a:gd fmla="val 105146" name="hf"/>
                <a:gd fmla="val 110557" name="vf"/>
              </a:avLst>
            </a:prstGeom>
            <a:solidFill>
              <a:schemeClr val="accent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22" name="Google Shape;522;p36"/>
            <p:cNvSpPr/>
            <p:nvPr/>
          </p:nvSpPr>
          <p:spPr>
            <a:xfrm>
              <a:off x="651137" y="0"/>
              <a:ext cx="224215" cy="213241"/>
            </a:xfrm>
            <a:prstGeom prst="star5">
              <a:avLst>
                <a:gd fmla="val 19100" name="adj"/>
                <a:gd fmla="val 105146" name="hf"/>
                <a:gd fmla="val 110557" name="vf"/>
              </a:avLst>
            </a:prstGeom>
            <a:solidFill>
              <a:schemeClr val="accent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23" name="Google Shape;523;p36"/>
            <p:cNvSpPr/>
            <p:nvPr/>
          </p:nvSpPr>
          <p:spPr>
            <a:xfrm>
              <a:off x="974075" y="0"/>
              <a:ext cx="224215" cy="213241"/>
            </a:xfrm>
            <a:prstGeom prst="star5">
              <a:avLst>
                <a:gd fmla="val 19100" name="adj"/>
                <a:gd fmla="val 105146" name="hf"/>
                <a:gd fmla="val 110557" name="vf"/>
              </a:avLst>
            </a:prstGeom>
            <a:solidFill>
              <a:schemeClr val="accent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24" name="Google Shape;524;p36"/>
            <p:cNvSpPr/>
            <p:nvPr/>
          </p:nvSpPr>
          <p:spPr>
            <a:xfrm>
              <a:off x="1297013" y="0"/>
              <a:ext cx="224215" cy="213241"/>
            </a:xfrm>
            <a:prstGeom prst="star5">
              <a:avLst>
                <a:gd fmla="val 19100" name="adj"/>
                <a:gd fmla="val 105146" name="hf"/>
                <a:gd fmla="val 110557" name="vf"/>
              </a:avLst>
            </a:prstGeom>
            <a:solidFill>
              <a:schemeClr val="accent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8" name="Shape 528"/>
        <p:cNvGrpSpPr/>
        <p:nvPr/>
      </p:nvGrpSpPr>
      <p:grpSpPr>
        <a:xfrm>
          <a:off x="0" y="0"/>
          <a:ext cx="0" cy="0"/>
          <a:chOff x="0" y="0"/>
          <a:chExt cx="0" cy="0"/>
        </a:xfrm>
      </p:grpSpPr>
      <p:sp>
        <p:nvSpPr>
          <p:cNvPr id="529" name="Google Shape;529;p37"/>
          <p:cNvSpPr/>
          <p:nvPr/>
        </p:nvSpPr>
        <p:spPr>
          <a:xfrm>
            <a:off x="-290463" y="2220192"/>
            <a:ext cx="13585726" cy="3480817"/>
          </a:xfrm>
          <a:prstGeom prst="rect">
            <a:avLst/>
          </a:prstGeom>
          <a:solidFill>
            <a:schemeClr val="accent5">
              <a:alpha val="89803"/>
            </a:scheme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30" name="Google Shape;530;p37"/>
          <p:cNvSpPr txBox="1"/>
          <p:nvPr/>
        </p:nvSpPr>
        <p:spPr>
          <a:xfrm>
            <a:off x="7191528" y="1063158"/>
            <a:ext cx="2361591" cy="46105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4D5C79"/>
              </a:buClr>
              <a:buSzPts val="2400"/>
              <a:buFont typeface="Helvetica Neue"/>
              <a:buNone/>
            </a:pPr>
            <a:r>
              <a:rPr b="1" i="0" lang="en-US" sz="2400" u="none" cap="none" strike="noStrike">
                <a:solidFill>
                  <a:srgbClr val="4D5C79"/>
                </a:solidFill>
                <a:latin typeface="Helvetica Neue"/>
                <a:ea typeface="Helvetica Neue"/>
                <a:cs typeface="Helvetica Neue"/>
                <a:sym typeface="Helvetica Neue"/>
              </a:rPr>
              <a:t>S&amp;A BUSINESS</a:t>
            </a:r>
            <a:endParaRPr/>
          </a:p>
        </p:txBody>
      </p:sp>
      <p:sp>
        <p:nvSpPr>
          <p:cNvPr id="531" name="Google Shape;531;p37"/>
          <p:cNvSpPr txBox="1"/>
          <p:nvPr/>
        </p:nvSpPr>
        <p:spPr>
          <a:xfrm>
            <a:off x="7377990" y="1432260"/>
            <a:ext cx="1988668" cy="28768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4D5C79"/>
              </a:buClr>
              <a:buSzPts val="1200"/>
              <a:buFont typeface="Helvetica Neue"/>
              <a:buNone/>
            </a:pPr>
            <a:r>
              <a:rPr b="0" i="0" lang="en-US" sz="1200" u="none" cap="none" strike="noStrike">
                <a:solidFill>
                  <a:srgbClr val="4D5C79"/>
                </a:solidFill>
                <a:latin typeface="Helvetica Neue"/>
                <a:ea typeface="Helvetica Neue"/>
                <a:cs typeface="Helvetica Neue"/>
                <a:sym typeface="Helvetica Neue"/>
              </a:rPr>
              <a:t>INVESTMENT SOLUTIONS</a:t>
            </a:r>
            <a:endParaRPr/>
          </a:p>
        </p:txBody>
      </p:sp>
      <p:pic>
        <p:nvPicPr>
          <p:cNvPr descr="pasted-image.pdf" id="532" name="Google Shape;532;p37"/>
          <p:cNvPicPr preferRelativeResize="0"/>
          <p:nvPr/>
        </p:nvPicPr>
        <p:blipFill rotWithShape="1">
          <a:blip r:embed="rId3">
            <a:alphaModFix/>
          </a:blip>
          <a:srcRect b="0" l="0" r="0" t="0"/>
          <a:stretch/>
        </p:blipFill>
        <p:spPr>
          <a:xfrm>
            <a:off x="6515529" y="933882"/>
            <a:ext cx="616707" cy="719611"/>
          </a:xfrm>
          <a:prstGeom prst="rect">
            <a:avLst/>
          </a:prstGeom>
          <a:noFill/>
          <a:ln>
            <a:noFill/>
          </a:ln>
        </p:spPr>
      </p:pic>
      <p:sp>
        <p:nvSpPr>
          <p:cNvPr id="533" name="Google Shape;533;p37"/>
          <p:cNvSpPr txBox="1"/>
          <p:nvPr/>
        </p:nvSpPr>
        <p:spPr>
          <a:xfrm>
            <a:off x="6469457" y="2423900"/>
            <a:ext cx="5019142" cy="30734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9600"/>
              <a:buFont typeface="Montserrat"/>
              <a:buNone/>
            </a:pPr>
            <a:r>
              <a:rPr b="1" i="0" lang="en-US" sz="9600" u="none" cap="none" strike="noStrike">
                <a:solidFill>
                  <a:srgbClr val="FFFFFF"/>
                </a:solidFill>
                <a:latin typeface="Montserrat"/>
                <a:ea typeface="Montserrat"/>
                <a:cs typeface="Montserrat"/>
                <a:sym typeface="Montserrat"/>
              </a:rPr>
              <a:t>THANK</a:t>
            </a:r>
            <a:endParaRPr/>
          </a:p>
          <a:p>
            <a:pPr indent="0" lvl="0" marL="0" marR="0" rtl="0" algn="l">
              <a:lnSpc>
                <a:spcPct val="100000"/>
              </a:lnSpc>
              <a:spcBef>
                <a:spcPts val="0"/>
              </a:spcBef>
              <a:spcAft>
                <a:spcPts val="0"/>
              </a:spcAft>
              <a:buClr>
                <a:srgbClr val="FFFFFF"/>
              </a:buClr>
              <a:buSzPts val="9600"/>
              <a:buFont typeface="Montserrat"/>
              <a:buNone/>
            </a:pPr>
            <a:r>
              <a:rPr b="1" i="0" lang="en-US" sz="9600" u="none" cap="none" strike="noStrike">
                <a:solidFill>
                  <a:srgbClr val="FFFFFF"/>
                </a:solidFill>
                <a:latin typeface="Montserrat"/>
                <a:ea typeface="Montserrat"/>
                <a:cs typeface="Montserrat"/>
                <a:sym typeface="Montserrat"/>
              </a:rPr>
              <a:t>YOU!</a:t>
            </a:r>
            <a:endParaRPr/>
          </a:p>
        </p:txBody>
      </p:sp>
      <p:sp>
        <p:nvSpPr>
          <p:cNvPr id="534" name="Google Shape;534;p37"/>
          <p:cNvSpPr txBox="1"/>
          <p:nvPr/>
        </p:nvSpPr>
        <p:spPr>
          <a:xfrm>
            <a:off x="8452625" y="7520940"/>
            <a:ext cx="3914090" cy="1722121"/>
          </a:xfrm>
          <a:prstGeom prst="rect">
            <a:avLst/>
          </a:prstGeom>
          <a:noFill/>
          <a:ln>
            <a:noFill/>
          </a:ln>
        </p:spPr>
        <p:txBody>
          <a:bodyPr anchorCtr="0" anchor="ctr" bIns="50800" lIns="50800" spcFirstLastPara="1" rIns="50800" wrap="square" tIns="50800">
            <a:noAutofit/>
          </a:bodyPr>
          <a:lstStyle/>
          <a:p>
            <a:pPr indent="0" lvl="0" marL="0" marR="0" rtl="0" algn="r">
              <a:lnSpc>
                <a:spcPct val="120000"/>
              </a:lnSpc>
              <a:spcBef>
                <a:spcPts val="0"/>
              </a:spcBef>
              <a:spcAft>
                <a:spcPts val="0"/>
              </a:spcAft>
              <a:buClr>
                <a:srgbClr val="5E5E5E"/>
              </a:buClr>
              <a:buSzPts val="1800"/>
              <a:buFont typeface="Montserrat Medium"/>
              <a:buNone/>
            </a:pPr>
            <a:r>
              <a:rPr b="0" i="0" lang="en-US" sz="1800" u="none" cap="none" strike="noStrike">
                <a:solidFill>
                  <a:srgbClr val="5E5E5E"/>
                </a:solidFill>
                <a:latin typeface="Montserrat Medium"/>
                <a:ea typeface="Montserrat Medium"/>
                <a:cs typeface="Montserrat Medium"/>
                <a:sym typeface="Montserrat Medium"/>
              </a:rPr>
              <a:t>414-323-6096</a:t>
            </a:r>
            <a:endParaRPr/>
          </a:p>
          <a:p>
            <a:pPr indent="0" lvl="0" marL="0" marR="0" rtl="0" algn="r">
              <a:lnSpc>
                <a:spcPct val="120000"/>
              </a:lnSpc>
              <a:spcBef>
                <a:spcPts val="0"/>
              </a:spcBef>
              <a:spcAft>
                <a:spcPts val="0"/>
              </a:spcAft>
              <a:buClr>
                <a:srgbClr val="5E5E5E"/>
              </a:buClr>
              <a:buSzPts val="1800"/>
              <a:buFont typeface="Montserrat Medium"/>
              <a:buNone/>
            </a:pPr>
            <a:r>
              <a:rPr b="0" i="0" lang="en-US" sz="1800" u="none" cap="none" strike="noStrike">
                <a:solidFill>
                  <a:srgbClr val="5E5E5E"/>
                </a:solidFill>
                <a:latin typeface="Montserrat Medium"/>
                <a:ea typeface="Montserrat Medium"/>
                <a:cs typeface="Montserrat Medium"/>
                <a:sym typeface="Montserrat Medium"/>
              </a:rPr>
              <a:t>634  Rockford Mountain Ln.,</a:t>
            </a:r>
            <a:endParaRPr/>
          </a:p>
          <a:p>
            <a:pPr indent="0" lvl="0" marL="0" marR="0" rtl="0" algn="r">
              <a:lnSpc>
                <a:spcPct val="120000"/>
              </a:lnSpc>
              <a:spcBef>
                <a:spcPts val="0"/>
              </a:spcBef>
              <a:spcAft>
                <a:spcPts val="0"/>
              </a:spcAft>
              <a:buClr>
                <a:srgbClr val="5E5E5E"/>
              </a:buClr>
              <a:buSzPts val="1800"/>
              <a:buFont typeface="Montserrat Medium"/>
              <a:buNone/>
            </a:pPr>
            <a:r>
              <a:rPr b="0" i="0" lang="en-US" sz="1800" u="none" cap="none" strike="noStrike">
                <a:solidFill>
                  <a:srgbClr val="5E5E5E"/>
                </a:solidFill>
                <a:latin typeface="Montserrat Medium"/>
                <a:ea typeface="Montserrat Medium"/>
                <a:cs typeface="Montserrat Medium"/>
                <a:sym typeface="Montserrat Medium"/>
              </a:rPr>
              <a:t>Sheboygan Falls, WI, 53085, USA</a:t>
            </a:r>
            <a:endParaRPr/>
          </a:p>
          <a:p>
            <a:pPr indent="0" lvl="0" marL="0" marR="0" rtl="0" algn="r">
              <a:lnSpc>
                <a:spcPct val="120000"/>
              </a:lnSpc>
              <a:spcBef>
                <a:spcPts val="0"/>
              </a:spcBef>
              <a:spcAft>
                <a:spcPts val="0"/>
              </a:spcAft>
              <a:buClr>
                <a:srgbClr val="5E5E5E"/>
              </a:buClr>
              <a:buSzPts val="1800"/>
              <a:buFont typeface="Montserrat Medium"/>
              <a:buNone/>
            </a:pPr>
            <a:r>
              <a:rPr b="0" i="0" lang="en-US" sz="1800" u="none" cap="none" strike="noStrike">
                <a:solidFill>
                  <a:srgbClr val="5E5E5E"/>
                </a:solidFill>
                <a:latin typeface="Montserrat Medium"/>
                <a:ea typeface="Montserrat Medium"/>
                <a:cs typeface="Montserrat Medium"/>
                <a:sym typeface="Montserrat Medium"/>
              </a:rPr>
              <a:t>yourname@youremail.com</a:t>
            </a:r>
            <a:endParaRPr/>
          </a:p>
          <a:p>
            <a:pPr indent="0" lvl="0" marL="0" marR="0" rtl="0" algn="r">
              <a:lnSpc>
                <a:spcPct val="120000"/>
              </a:lnSpc>
              <a:spcBef>
                <a:spcPts val="0"/>
              </a:spcBef>
              <a:spcAft>
                <a:spcPts val="0"/>
              </a:spcAft>
              <a:buClr>
                <a:srgbClr val="5E5E5E"/>
              </a:buClr>
              <a:buSzPts val="1800"/>
              <a:buFont typeface="Montserrat Medium"/>
              <a:buNone/>
            </a:pPr>
            <a:r>
              <a:rPr b="0" i="0" lang="en-US" sz="1800" u="none" cap="none" strike="noStrike">
                <a:solidFill>
                  <a:srgbClr val="5E5E5E"/>
                </a:solidFill>
                <a:latin typeface="Montserrat Medium"/>
                <a:ea typeface="Montserrat Medium"/>
                <a:cs typeface="Montserrat Medium"/>
                <a:sym typeface="Montserrat Medium"/>
              </a:rPr>
              <a:t>companywebsite.com</a:t>
            </a:r>
            <a:endParaRPr/>
          </a:p>
        </p:txBody>
      </p:sp>
      <p:pic>
        <p:nvPicPr>
          <p:cNvPr descr="20-fenchurch-street-architecture-buildings-34092.jpg" id="535" name="Google Shape;535;p37"/>
          <p:cNvPicPr preferRelativeResize="0"/>
          <p:nvPr/>
        </p:nvPicPr>
        <p:blipFill rotWithShape="1">
          <a:blip r:embed="rId4">
            <a:alphaModFix/>
          </a:blip>
          <a:srcRect b="2543" l="49207" r="22670" t="20746"/>
          <a:stretch/>
        </p:blipFill>
        <p:spPr>
          <a:xfrm flipH="1" rot="-53661">
            <a:off x="553445" y="-40428"/>
            <a:ext cx="5407814" cy="9834456"/>
          </a:xfrm>
          <a:custGeom>
            <a:rect b="b" l="l" r="r" t="t"/>
            <a:pathLst>
              <a:path extrusionOk="0" h="21600" w="21600">
                <a:moveTo>
                  <a:pt x="0" y="180"/>
                </a:moveTo>
                <a:lnTo>
                  <a:pt x="608" y="21600"/>
                </a:lnTo>
                <a:lnTo>
                  <a:pt x="21600" y="21420"/>
                </a:lnTo>
                <a:lnTo>
                  <a:pt x="20992" y="0"/>
                </a:lnTo>
                <a:lnTo>
                  <a:pt x="0" y="180"/>
                </a:lnTo>
                <a:close/>
              </a:path>
            </a:pathLst>
          </a:cu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pic>
        <p:nvPicPr>
          <p:cNvPr descr="action-adult-advice-1120344.jpg" id="92" name="Google Shape;92;p16"/>
          <p:cNvPicPr preferRelativeResize="0"/>
          <p:nvPr/>
        </p:nvPicPr>
        <p:blipFill rotWithShape="1">
          <a:blip r:embed="rId3">
            <a:alphaModFix/>
          </a:blip>
          <a:srcRect b="10370" l="7302" r="54709" t="798"/>
          <a:stretch/>
        </p:blipFill>
        <p:spPr>
          <a:xfrm>
            <a:off x="635000" y="2253952"/>
            <a:ext cx="4422180" cy="6891934"/>
          </a:xfrm>
          <a:prstGeom prst="rect">
            <a:avLst/>
          </a:prstGeom>
          <a:noFill/>
          <a:ln>
            <a:noFill/>
          </a:ln>
        </p:spPr>
      </p:pic>
      <p:sp>
        <p:nvSpPr>
          <p:cNvPr id="93" name="Google Shape;93;p16"/>
          <p:cNvSpPr/>
          <p:nvPr/>
        </p:nvSpPr>
        <p:spPr>
          <a:xfrm>
            <a:off x="4131567" y="3087587"/>
            <a:ext cx="6363235" cy="962226"/>
          </a:xfrm>
          <a:prstGeom prst="rect">
            <a:avLst/>
          </a:prstGeom>
          <a:solidFill>
            <a:schemeClr val="accent5">
              <a:alpha val="89803"/>
            </a:scheme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94" name="Google Shape;94;p16"/>
          <p:cNvSpPr/>
          <p:nvPr/>
        </p:nvSpPr>
        <p:spPr>
          <a:xfrm>
            <a:off x="625475" y="628650"/>
            <a:ext cx="2351820" cy="962225"/>
          </a:xfrm>
          <a:prstGeom prst="rect">
            <a:avLst/>
          </a:prstGeom>
          <a:solidFill>
            <a:schemeClr val="accent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95" name="Google Shape;95;p16"/>
          <p:cNvSpPr/>
          <p:nvPr/>
        </p:nvSpPr>
        <p:spPr>
          <a:xfrm>
            <a:off x="2974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96" name="Google Shape;96;p16"/>
          <p:cNvSpPr/>
          <p:nvPr/>
        </p:nvSpPr>
        <p:spPr>
          <a:xfrm>
            <a:off x="5324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97" name="Google Shape;97;p16"/>
          <p:cNvSpPr/>
          <p:nvPr/>
        </p:nvSpPr>
        <p:spPr>
          <a:xfrm>
            <a:off x="7673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98" name="Google Shape;98;p16"/>
          <p:cNvSpPr/>
          <p:nvPr/>
        </p:nvSpPr>
        <p:spPr>
          <a:xfrm>
            <a:off x="10023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99" name="Google Shape;99;p16"/>
          <p:cNvSpPr txBox="1"/>
          <p:nvPr/>
        </p:nvSpPr>
        <p:spPr>
          <a:xfrm>
            <a:off x="1167133" y="779562"/>
            <a:ext cx="1268503"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The</a:t>
            </a:r>
            <a:endParaRPr/>
          </a:p>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Company</a:t>
            </a:r>
            <a:endParaRPr/>
          </a:p>
        </p:txBody>
      </p:sp>
      <p:sp>
        <p:nvSpPr>
          <p:cNvPr id="100" name="Google Shape;100;p16"/>
          <p:cNvSpPr txBox="1"/>
          <p:nvPr/>
        </p:nvSpPr>
        <p:spPr>
          <a:xfrm>
            <a:off x="3604302" y="779562"/>
            <a:ext cx="1093166"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Offers &amp;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Services</a:t>
            </a:r>
            <a:endParaRPr/>
          </a:p>
        </p:txBody>
      </p:sp>
      <p:sp>
        <p:nvSpPr>
          <p:cNvPr id="101" name="Google Shape;101;p16"/>
          <p:cNvSpPr txBox="1"/>
          <p:nvPr/>
        </p:nvSpPr>
        <p:spPr>
          <a:xfrm>
            <a:off x="5970489" y="919262"/>
            <a:ext cx="1059791" cy="3810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Delivery</a:t>
            </a:r>
            <a:endParaRPr/>
          </a:p>
        </p:txBody>
      </p:sp>
      <p:sp>
        <p:nvSpPr>
          <p:cNvPr id="102" name="Google Shape;102;p16"/>
          <p:cNvSpPr txBox="1"/>
          <p:nvPr/>
        </p:nvSpPr>
        <p:spPr>
          <a:xfrm>
            <a:off x="8221920" y="779562"/>
            <a:ext cx="1255929"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Summary</a:t>
            </a:r>
            <a:endParaRPr/>
          </a:p>
        </p:txBody>
      </p:sp>
      <p:sp>
        <p:nvSpPr>
          <p:cNvPr id="103" name="Google Shape;103;p16"/>
          <p:cNvSpPr txBox="1"/>
          <p:nvPr/>
        </p:nvSpPr>
        <p:spPr>
          <a:xfrm>
            <a:off x="10712695" y="779562"/>
            <a:ext cx="973380"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Clients</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Review</a:t>
            </a:r>
            <a:endParaRPr/>
          </a:p>
        </p:txBody>
      </p:sp>
      <p:sp>
        <p:nvSpPr>
          <p:cNvPr id="104" name="Google Shape;104;p16"/>
          <p:cNvSpPr txBox="1"/>
          <p:nvPr/>
        </p:nvSpPr>
        <p:spPr>
          <a:xfrm>
            <a:off x="4591015" y="3200400"/>
            <a:ext cx="5444400" cy="660300"/>
          </a:xfrm>
          <a:prstGeom prst="rect">
            <a:avLst/>
          </a:prstGeom>
          <a:noFill/>
          <a:ln>
            <a:noFill/>
          </a:ln>
        </p:spPr>
        <p:txBody>
          <a:bodyPr anchorCtr="0" anchor="t" bIns="50800" lIns="50800" spcFirstLastPara="1" rIns="50800" wrap="square" tIns="50800">
            <a:noAutofit/>
          </a:bodyPr>
          <a:lstStyle/>
          <a:p>
            <a:pPr indent="0" lvl="0" marL="0" marR="0" rtl="0" algn="ctr">
              <a:lnSpc>
                <a:spcPct val="208333"/>
              </a:lnSpc>
              <a:spcBef>
                <a:spcPts val="0"/>
              </a:spcBef>
              <a:spcAft>
                <a:spcPts val="0"/>
              </a:spcAft>
              <a:buClr>
                <a:srgbClr val="FFFFFF"/>
              </a:buClr>
              <a:buSzPts val="3600"/>
              <a:buFont typeface="Montserrat"/>
              <a:buNone/>
            </a:pPr>
            <a:r>
              <a:rPr b="1" i="0" lang="en-US" sz="3600" u="none" cap="none" strike="noStrike">
                <a:solidFill>
                  <a:srgbClr val="FFFFFF"/>
                </a:solidFill>
                <a:latin typeface="Montserrat"/>
                <a:ea typeface="Montserrat"/>
                <a:cs typeface="Montserrat"/>
                <a:sym typeface="Montserrat"/>
              </a:rPr>
              <a:t>EXECUTIVE SUMMARY</a:t>
            </a:r>
            <a:endParaRPr/>
          </a:p>
        </p:txBody>
      </p:sp>
      <p:sp>
        <p:nvSpPr>
          <p:cNvPr id="105" name="Google Shape;105;p16"/>
          <p:cNvSpPr txBox="1"/>
          <p:nvPr/>
        </p:nvSpPr>
        <p:spPr>
          <a:xfrm>
            <a:off x="6504468" y="4819650"/>
            <a:ext cx="5869169" cy="28956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S&amp;A Business Investment Solutions is a company that provides financing for other small businesses in terms of debt &amp; equity. The business is based in Wisconsin &amp; was founded by Frank Beecham.  It has been an active business since 2024 that has financed businesses such as SYL Entertainment, Ad Sin Inc., J&amp;J Enterprise among others.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pic>
        <p:nvPicPr>
          <p:cNvPr descr="adult-brainstorming-caucasian-1437908.jpg" id="110" name="Google Shape;110;p17"/>
          <p:cNvPicPr preferRelativeResize="0"/>
          <p:nvPr/>
        </p:nvPicPr>
        <p:blipFill rotWithShape="1">
          <a:blip r:embed="rId3">
            <a:alphaModFix/>
          </a:blip>
          <a:srcRect b="9435" l="24566" r="45580" t="32313"/>
          <a:stretch/>
        </p:blipFill>
        <p:spPr>
          <a:xfrm>
            <a:off x="7075670" y="2257276"/>
            <a:ext cx="5289235" cy="6878738"/>
          </a:xfrm>
          <a:prstGeom prst="rect">
            <a:avLst/>
          </a:prstGeom>
          <a:noFill/>
          <a:ln>
            <a:noFill/>
          </a:ln>
        </p:spPr>
      </p:pic>
      <p:sp>
        <p:nvSpPr>
          <p:cNvPr id="111" name="Google Shape;111;p17"/>
          <p:cNvSpPr/>
          <p:nvPr/>
        </p:nvSpPr>
        <p:spPr>
          <a:xfrm>
            <a:off x="1798913" y="4281845"/>
            <a:ext cx="6231974" cy="4847510"/>
          </a:xfrm>
          <a:prstGeom prst="rect">
            <a:avLst/>
          </a:prstGeom>
          <a:solidFill>
            <a:srgbClr val="F4F3F3">
              <a:alpha val="8980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12" name="Google Shape;112;p17"/>
          <p:cNvSpPr/>
          <p:nvPr/>
        </p:nvSpPr>
        <p:spPr>
          <a:xfrm>
            <a:off x="625475" y="628650"/>
            <a:ext cx="2351820" cy="962225"/>
          </a:xfrm>
          <a:prstGeom prst="rect">
            <a:avLst/>
          </a:prstGeom>
          <a:solidFill>
            <a:schemeClr val="accent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13" name="Google Shape;113;p17"/>
          <p:cNvSpPr/>
          <p:nvPr/>
        </p:nvSpPr>
        <p:spPr>
          <a:xfrm>
            <a:off x="2974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14" name="Google Shape;114;p17"/>
          <p:cNvSpPr/>
          <p:nvPr/>
        </p:nvSpPr>
        <p:spPr>
          <a:xfrm>
            <a:off x="5324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15" name="Google Shape;115;p17"/>
          <p:cNvSpPr/>
          <p:nvPr/>
        </p:nvSpPr>
        <p:spPr>
          <a:xfrm>
            <a:off x="7673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16" name="Google Shape;116;p17"/>
          <p:cNvSpPr/>
          <p:nvPr/>
        </p:nvSpPr>
        <p:spPr>
          <a:xfrm>
            <a:off x="10023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17" name="Google Shape;117;p17"/>
          <p:cNvSpPr txBox="1"/>
          <p:nvPr/>
        </p:nvSpPr>
        <p:spPr>
          <a:xfrm>
            <a:off x="1167133" y="779562"/>
            <a:ext cx="1268503"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The</a:t>
            </a:r>
            <a:endParaRPr/>
          </a:p>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Company</a:t>
            </a:r>
            <a:endParaRPr/>
          </a:p>
        </p:txBody>
      </p:sp>
      <p:sp>
        <p:nvSpPr>
          <p:cNvPr id="118" name="Google Shape;118;p17"/>
          <p:cNvSpPr txBox="1"/>
          <p:nvPr/>
        </p:nvSpPr>
        <p:spPr>
          <a:xfrm>
            <a:off x="3604302" y="779562"/>
            <a:ext cx="1093166"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Offers &amp;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Services</a:t>
            </a:r>
            <a:endParaRPr/>
          </a:p>
        </p:txBody>
      </p:sp>
      <p:sp>
        <p:nvSpPr>
          <p:cNvPr id="119" name="Google Shape;119;p17"/>
          <p:cNvSpPr txBox="1"/>
          <p:nvPr/>
        </p:nvSpPr>
        <p:spPr>
          <a:xfrm>
            <a:off x="5970489" y="919262"/>
            <a:ext cx="1059791" cy="3810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Delivery</a:t>
            </a:r>
            <a:endParaRPr/>
          </a:p>
        </p:txBody>
      </p:sp>
      <p:sp>
        <p:nvSpPr>
          <p:cNvPr id="120" name="Google Shape;120;p17"/>
          <p:cNvSpPr txBox="1"/>
          <p:nvPr/>
        </p:nvSpPr>
        <p:spPr>
          <a:xfrm>
            <a:off x="8221920" y="779562"/>
            <a:ext cx="1255929"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Summary</a:t>
            </a:r>
            <a:endParaRPr/>
          </a:p>
        </p:txBody>
      </p:sp>
      <p:sp>
        <p:nvSpPr>
          <p:cNvPr id="121" name="Google Shape;121;p17"/>
          <p:cNvSpPr txBox="1"/>
          <p:nvPr/>
        </p:nvSpPr>
        <p:spPr>
          <a:xfrm>
            <a:off x="10712695" y="779562"/>
            <a:ext cx="973380"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Clients</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Review</a:t>
            </a:r>
            <a:endParaRPr/>
          </a:p>
        </p:txBody>
      </p:sp>
      <p:sp>
        <p:nvSpPr>
          <p:cNvPr id="122" name="Google Shape;122;p17"/>
          <p:cNvSpPr txBox="1"/>
          <p:nvPr/>
        </p:nvSpPr>
        <p:spPr>
          <a:xfrm>
            <a:off x="2477873" y="4838700"/>
            <a:ext cx="4874055" cy="37338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S&amp;A Business Investment Solutions assists their clients with financial assistance, especially those who are beginning a startup.  The business is equipped with smart, business savvy financial advisers &amp; managers.  Through the satisfaction of our successful clients, we are able to gain traction in the finance industry.</a:t>
            </a:r>
            <a:endParaRPr/>
          </a:p>
        </p:txBody>
      </p:sp>
      <p:sp>
        <p:nvSpPr>
          <p:cNvPr id="123" name="Google Shape;123;p17"/>
          <p:cNvSpPr txBox="1"/>
          <p:nvPr/>
        </p:nvSpPr>
        <p:spPr>
          <a:xfrm>
            <a:off x="539715" y="3238500"/>
            <a:ext cx="5444339"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208333"/>
              </a:lnSpc>
              <a:spcBef>
                <a:spcPts val="0"/>
              </a:spcBef>
              <a:spcAft>
                <a:spcPts val="0"/>
              </a:spcAft>
              <a:buClr>
                <a:schemeClr val="accent5"/>
              </a:buClr>
              <a:buSzPts val="3600"/>
              <a:buFont typeface="Montserrat"/>
              <a:buNone/>
            </a:pPr>
            <a:r>
              <a:rPr b="1" i="0" lang="en-US" sz="3600" u="none" cap="none" strike="noStrike">
                <a:solidFill>
                  <a:schemeClr val="accent5"/>
                </a:solidFill>
                <a:latin typeface="Montserrat"/>
                <a:ea typeface="Montserrat"/>
                <a:cs typeface="Montserrat"/>
                <a:sym typeface="Montserrat"/>
              </a:rPr>
              <a:t>EXECUTIVE SUMMARY</a:t>
            </a:r>
            <a:endParaRPr/>
          </a:p>
        </p:txBody>
      </p:sp>
      <p:sp>
        <p:nvSpPr>
          <p:cNvPr id="124" name="Google Shape;124;p17"/>
          <p:cNvSpPr/>
          <p:nvPr/>
        </p:nvSpPr>
        <p:spPr>
          <a:xfrm>
            <a:off x="7547867" y="8645449"/>
            <a:ext cx="973380" cy="962226"/>
          </a:xfrm>
          <a:prstGeom prst="rect">
            <a:avLst/>
          </a:prstGeom>
          <a:solidFill>
            <a:schemeClr val="accent5">
              <a:alpha val="89803"/>
            </a:scheme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18"/>
          <p:cNvSpPr/>
          <p:nvPr/>
        </p:nvSpPr>
        <p:spPr>
          <a:xfrm>
            <a:off x="-4019395" y="1596876"/>
            <a:ext cx="5874544" cy="8187433"/>
          </a:xfrm>
          <a:prstGeom prst="rect">
            <a:avLst/>
          </a:prstGeom>
          <a:solidFill>
            <a:srgbClr val="F4F3F3"/>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30" name="Google Shape;130;p18"/>
          <p:cNvSpPr/>
          <p:nvPr/>
        </p:nvSpPr>
        <p:spPr>
          <a:xfrm>
            <a:off x="625475" y="628650"/>
            <a:ext cx="2351820" cy="962225"/>
          </a:xfrm>
          <a:prstGeom prst="rect">
            <a:avLst/>
          </a:prstGeom>
          <a:solidFill>
            <a:schemeClr val="accent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31" name="Google Shape;131;p18"/>
          <p:cNvSpPr/>
          <p:nvPr/>
        </p:nvSpPr>
        <p:spPr>
          <a:xfrm>
            <a:off x="2974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32" name="Google Shape;132;p18"/>
          <p:cNvSpPr/>
          <p:nvPr/>
        </p:nvSpPr>
        <p:spPr>
          <a:xfrm>
            <a:off x="5324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33" name="Google Shape;133;p18"/>
          <p:cNvSpPr/>
          <p:nvPr/>
        </p:nvSpPr>
        <p:spPr>
          <a:xfrm>
            <a:off x="7673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34" name="Google Shape;134;p18"/>
          <p:cNvSpPr/>
          <p:nvPr/>
        </p:nvSpPr>
        <p:spPr>
          <a:xfrm>
            <a:off x="10023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35" name="Google Shape;135;p18"/>
          <p:cNvSpPr txBox="1"/>
          <p:nvPr/>
        </p:nvSpPr>
        <p:spPr>
          <a:xfrm>
            <a:off x="1167133" y="779562"/>
            <a:ext cx="1268503"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The</a:t>
            </a:r>
            <a:endParaRPr/>
          </a:p>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Company</a:t>
            </a:r>
            <a:endParaRPr/>
          </a:p>
        </p:txBody>
      </p:sp>
      <p:sp>
        <p:nvSpPr>
          <p:cNvPr id="136" name="Google Shape;136;p18"/>
          <p:cNvSpPr txBox="1"/>
          <p:nvPr/>
        </p:nvSpPr>
        <p:spPr>
          <a:xfrm>
            <a:off x="3604302" y="779562"/>
            <a:ext cx="1093166"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Offers &amp;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Services</a:t>
            </a:r>
            <a:endParaRPr/>
          </a:p>
        </p:txBody>
      </p:sp>
      <p:sp>
        <p:nvSpPr>
          <p:cNvPr id="137" name="Google Shape;137;p18"/>
          <p:cNvSpPr txBox="1"/>
          <p:nvPr/>
        </p:nvSpPr>
        <p:spPr>
          <a:xfrm>
            <a:off x="5970489" y="919262"/>
            <a:ext cx="1059791" cy="3810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Delivery</a:t>
            </a:r>
            <a:endParaRPr/>
          </a:p>
        </p:txBody>
      </p:sp>
      <p:sp>
        <p:nvSpPr>
          <p:cNvPr id="138" name="Google Shape;138;p18"/>
          <p:cNvSpPr txBox="1"/>
          <p:nvPr/>
        </p:nvSpPr>
        <p:spPr>
          <a:xfrm>
            <a:off x="8221920" y="779562"/>
            <a:ext cx="1255929"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Summary</a:t>
            </a:r>
            <a:endParaRPr/>
          </a:p>
        </p:txBody>
      </p:sp>
      <p:sp>
        <p:nvSpPr>
          <p:cNvPr id="139" name="Google Shape;139;p18"/>
          <p:cNvSpPr txBox="1"/>
          <p:nvPr/>
        </p:nvSpPr>
        <p:spPr>
          <a:xfrm>
            <a:off x="10712695" y="779562"/>
            <a:ext cx="973380"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Clients</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Review</a:t>
            </a:r>
            <a:endParaRPr/>
          </a:p>
        </p:txBody>
      </p:sp>
      <p:pic>
        <p:nvPicPr>
          <p:cNvPr descr="adult-analyzing-brainstorming-1080865.jpg" id="140" name="Google Shape;140;p18"/>
          <p:cNvPicPr preferRelativeResize="0"/>
          <p:nvPr/>
        </p:nvPicPr>
        <p:blipFill rotWithShape="1">
          <a:blip r:embed="rId3">
            <a:alphaModFix/>
          </a:blip>
          <a:srcRect b="10084" l="1071" r="1070" t="3668"/>
          <a:stretch/>
        </p:blipFill>
        <p:spPr>
          <a:xfrm>
            <a:off x="628277" y="2247900"/>
            <a:ext cx="5874458" cy="3451674"/>
          </a:xfrm>
          <a:prstGeom prst="rect">
            <a:avLst/>
          </a:prstGeom>
          <a:noFill/>
          <a:ln>
            <a:noFill/>
          </a:ln>
        </p:spPr>
      </p:pic>
      <p:pic>
        <p:nvPicPr>
          <p:cNvPr descr="adults-analysis-brainstorming-1661004.jpg" id="141" name="Google Shape;141;p18"/>
          <p:cNvPicPr preferRelativeResize="0"/>
          <p:nvPr/>
        </p:nvPicPr>
        <p:blipFill rotWithShape="1">
          <a:blip r:embed="rId4">
            <a:alphaModFix/>
          </a:blip>
          <a:srcRect b="7343" l="5791" r="8446" t="658"/>
          <a:stretch/>
        </p:blipFill>
        <p:spPr>
          <a:xfrm>
            <a:off x="628277" y="5689600"/>
            <a:ext cx="5874458" cy="3451674"/>
          </a:xfrm>
          <a:prstGeom prst="rect">
            <a:avLst/>
          </a:prstGeom>
          <a:noFill/>
          <a:ln>
            <a:noFill/>
          </a:ln>
        </p:spPr>
      </p:pic>
      <p:sp>
        <p:nvSpPr>
          <p:cNvPr id="142" name="Google Shape;142;p18"/>
          <p:cNvSpPr txBox="1"/>
          <p:nvPr/>
        </p:nvSpPr>
        <p:spPr>
          <a:xfrm>
            <a:off x="7021279" y="7231286"/>
            <a:ext cx="4874055" cy="16383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To assist small businesses in building their start-up with the needed finances &amp; become the most reliable &amp; trusted business investor in the state.</a:t>
            </a:r>
            <a:endParaRPr/>
          </a:p>
        </p:txBody>
      </p:sp>
      <p:sp>
        <p:nvSpPr>
          <p:cNvPr id="143" name="Google Shape;143;p18"/>
          <p:cNvSpPr txBox="1"/>
          <p:nvPr/>
        </p:nvSpPr>
        <p:spPr>
          <a:xfrm>
            <a:off x="7021279" y="3808574"/>
            <a:ext cx="4874055" cy="16383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We aim to provide financial assistance to improve the business processes of startup companies in the greater Wisconsin area.</a:t>
            </a:r>
            <a:endParaRPr/>
          </a:p>
        </p:txBody>
      </p:sp>
      <p:sp>
        <p:nvSpPr>
          <p:cNvPr id="144" name="Google Shape;144;p18"/>
          <p:cNvSpPr/>
          <p:nvPr/>
        </p:nvSpPr>
        <p:spPr>
          <a:xfrm>
            <a:off x="5689004" y="2477987"/>
            <a:ext cx="3400761" cy="962226"/>
          </a:xfrm>
          <a:prstGeom prst="rect">
            <a:avLst/>
          </a:prstGeom>
          <a:solidFill>
            <a:schemeClr val="accent5">
              <a:alpha val="89803"/>
            </a:scheme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45" name="Google Shape;145;p18"/>
          <p:cNvSpPr txBox="1"/>
          <p:nvPr/>
        </p:nvSpPr>
        <p:spPr>
          <a:xfrm>
            <a:off x="6294619" y="2571750"/>
            <a:ext cx="2189531" cy="660401"/>
          </a:xfrm>
          <a:prstGeom prst="rect">
            <a:avLst/>
          </a:prstGeom>
          <a:noFill/>
          <a:ln>
            <a:noFill/>
          </a:ln>
        </p:spPr>
        <p:txBody>
          <a:bodyPr anchorCtr="0" anchor="t" bIns="50800" lIns="50800" spcFirstLastPara="1" rIns="50800" wrap="square" tIns="50800">
            <a:noAutofit/>
          </a:bodyPr>
          <a:lstStyle/>
          <a:p>
            <a:pPr indent="0" lvl="0" marL="0" marR="0" rtl="0" algn="ctr">
              <a:lnSpc>
                <a:spcPct val="208333"/>
              </a:lnSpc>
              <a:spcBef>
                <a:spcPts val="0"/>
              </a:spcBef>
              <a:spcAft>
                <a:spcPts val="0"/>
              </a:spcAft>
              <a:buClr>
                <a:srgbClr val="FFFFFF"/>
              </a:buClr>
              <a:buSzPts val="3600"/>
              <a:buFont typeface="Montserrat"/>
              <a:buNone/>
            </a:pPr>
            <a:r>
              <a:rPr b="1" i="0" lang="en-US" sz="3600" u="none" cap="none" strike="noStrike">
                <a:solidFill>
                  <a:srgbClr val="FFFFFF"/>
                </a:solidFill>
                <a:latin typeface="Montserrat"/>
                <a:ea typeface="Montserrat"/>
                <a:cs typeface="Montserrat"/>
                <a:sym typeface="Montserrat"/>
              </a:rPr>
              <a:t>MISSION</a:t>
            </a:r>
            <a:endParaRPr/>
          </a:p>
        </p:txBody>
      </p:sp>
      <p:sp>
        <p:nvSpPr>
          <p:cNvPr id="146" name="Google Shape;146;p18"/>
          <p:cNvSpPr/>
          <p:nvPr/>
        </p:nvSpPr>
        <p:spPr>
          <a:xfrm>
            <a:off x="5689004" y="5895391"/>
            <a:ext cx="3400761" cy="962226"/>
          </a:xfrm>
          <a:prstGeom prst="rect">
            <a:avLst/>
          </a:prstGeom>
          <a:solidFill>
            <a:schemeClr val="accent5">
              <a:alpha val="89803"/>
            </a:scheme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47" name="Google Shape;147;p18"/>
          <p:cNvSpPr txBox="1"/>
          <p:nvPr/>
        </p:nvSpPr>
        <p:spPr>
          <a:xfrm>
            <a:off x="6491672" y="5989154"/>
            <a:ext cx="1795425" cy="660401"/>
          </a:xfrm>
          <a:prstGeom prst="rect">
            <a:avLst/>
          </a:prstGeom>
          <a:noFill/>
          <a:ln>
            <a:noFill/>
          </a:ln>
        </p:spPr>
        <p:txBody>
          <a:bodyPr anchorCtr="0" anchor="t" bIns="50800" lIns="50800" spcFirstLastPara="1" rIns="50800" wrap="square" tIns="50800">
            <a:noAutofit/>
          </a:bodyPr>
          <a:lstStyle/>
          <a:p>
            <a:pPr indent="0" lvl="0" marL="0" marR="0" rtl="0" algn="ctr">
              <a:lnSpc>
                <a:spcPct val="208333"/>
              </a:lnSpc>
              <a:spcBef>
                <a:spcPts val="0"/>
              </a:spcBef>
              <a:spcAft>
                <a:spcPts val="0"/>
              </a:spcAft>
              <a:buClr>
                <a:srgbClr val="FFFFFF"/>
              </a:buClr>
              <a:buSzPts val="3600"/>
              <a:buFont typeface="Montserrat"/>
              <a:buNone/>
            </a:pPr>
            <a:r>
              <a:rPr b="1" i="0" lang="en-US" sz="3600" u="none" cap="none" strike="noStrike">
                <a:solidFill>
                  <a:srgbClr val="FFFFFF"/>
                </a:solidFill>
                <a:latin typeface="Montserrat"/>
                <a:ea typeface="Montserrat"/>
                <a:cs typeface="Montserrat"/>
                <a:sym typeface="Montserrat"/>
              </a:rPr>
              <a:t>VISION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19"/>
          <p:cNvSpPr/>
          <p:nvPr/>
        </p:nvSpPr>
        <p:spPr>
          <a:xfrm>
            <a:off x="-290463" y="2728565"/>
            <a:ext cx="13585726" cy="5744270"/>
          </a:xfrm>
          <a:prstGeom prst="rect">
            <a:avLst/>
          </a:prstGeom>
          <a:solidFill>
            <a:srgbClr val="F4F3F3"/>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pic>
        <p:nvPicPr>
          <p:cNvPr descr="businessmen-businesspeople-businesswomen-1249158.jpg" id="153" name="Google Shape;153;p19"/>
          <p:cNvPicPr preferRelativeResize="0"/>
          <p:nvPr/>
        </p:nvPicPr>
        <p:blipFill rotWithShape="1">
          <a:blip r:embed="rId3">
            <a:alphaModFix/>
          </a:blip>
          <a:srcRect b="3811" l="20148" r="29796" t="16807"/>
          <a:stretch/>
        </p:blipFill>
        <p:spPr>
          <a:xfrm>
            <a:off x="6505978" y="2256135"/>
            <a:ext cx="6509346" cy="6882160"/>
          </a:xfrm>
          <a:prstGeom prst="rect">
            <a:avLst/>
          </a:prstGeom>
          <a:noFill/>
          <a:ln>
            <a:noFill/>
          </a:ln>
        </p:spPr>
      </p:pic>
      <p:sp>
        <p:nvSpPr>
          <p:cNvPr id="154" name="Google Shape;154;p19"/>
          <p:cNvSpPr/>
          <p:nvPr/>
        </p:nvSpPr>
        <p:spPr>
          <a:xfrm>
            <a:off x="625475" y="628650"/>
            <a:ext cx="2351820" cy="962225"/>
          </a:xfrm>
          <a:prstGeom prst="rect">
            <a:avLst/>
          </a:prstGeom>
          <a:solidFill>
            <a:schemeClr val="accent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55" name="Google Shape;155;p19"/>
          <p:cNvSpPr/>
          <p:nvPr/>
        </p:nvSpPr>
        <p:spPr>
          <a:xfrm>
            <a:off x="2974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56" name="Google Shape;156;p19"/>
          <p:cNvSpPr/>
          <p:nvPr/>
        </p:nvSpPr>
        <p:spPr>
          <a:xfrm>
            <a:off x="5324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57" name="Google Shape;157;p19"/>
          <p:cNvSpPr/>
          <p:nvPr/>
        </p:nvSpPr>
        <p:spPr>
          <a:xfrm>
            <a:off x="7673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58" name="Google Shape;158;p19"/>
          <p:cNvSpPr/>
          <p:nvPr/>
        </p:nvSpPr>
        <p:spPr>
          <a:xfrm>
            <a:off x="10023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59" name="Google Shape;159;p19"/>
          <p:cNvSpPr txBox="1"/>
          <p:nvPr/>
        </p:nvSpPr>
        <p:spPr>
          <a:xfrm>
            <a:off x="1167133" y="779562"/>
            <a:ext cx="1268503"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The</a:t>
            </a:r>
            <a:endParaRPr/>
          </a:p>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Company</a:t>
            </a:r>
            <a:endParaRPr/>
          </a:p>
        </p:txBody>
      </p:sp>
      <p:sp>
        <p:nvSpPr>
          <p:cNvPr id="160" name="Google Shape;160;p19"/>
          <p:cNvSpPr txBox="1"/>
          <p:nvPr/>
        </p:nvSpPr>
        <p:spPr>
          <a:xfrm>
            <a:off x="3604302" y="779562"/>
            <a:ext cx="1093166"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Offers &amp;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Services</a:t>
            </a:r>
            <a:endParaRPr/>
          </a:p>
        </p:txBody>
      </p:sp>
      <p:sp>
        <p:nvSpPr>
          <p:cNvPr id="161" name="Google Shape;161;p19"/>
          <p:cNvSpPr txBox="1"/>
          <p:nvPr/>
        </p:nvSpPr>
        <p:spPr>
          <a:xfrm>
            <a:off x="5970489" y="919262"/>
            <a:ext cx="1059791" cy="3810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Delivery</a:t>
            </a:r>
            <a:endParaRPr/>
          </a:p>
        </p:txBody>
      </p:sp>
      <p:sp>
        <p:nvSpPr>
          <p:cNvPr id="162" name="Google Shape;162;p19"/>
          <p:cNvSpPr txBox="1"/>
          <p:nvPr/>
        </p:nvSpPr>
        <p:spPr>
          <a:xfrm>
            <a:off x="8221920" y="779562"/>
            <a:ext cx="1255929"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Summary</a:t>
            </a:r>
            <a:endParaRPr/>
          </a:p>
        </p:txBody>
      </p:sp>
      <p:sp>
        <p:nvSpPr>
          <p:cNvPr id="163" name="Google Shape;163;p19"/>
          <p:cNvSpPr txBox="1"/>
          <p:nvPr/>
        </p:nvSpPr>
        <p:spPr>
          <a:xfrm>
            <a:off x="10712695" y="779562"/>
            <a:ext cx="973380"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Clients</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Review</a:t>
            </a:r>
            <a:endParaRPr/>
          </a:p>
        </p:txBody>
      </p:sp>
      <p:sp>
        <p:nvSpPr>
          <p:cNvPr id="164" name="Google Shape;164;p19"/>
          <p:cNvSpPr/>
          <p:nvPr/>
        </p:nvSpPr>
        <p:spPr>
          <a:xfrm>
            <a:off x="628825" y="4229942"/>
            <a:ext cx="7145719" cy="2921300"/>
          </a:xfrm>
          <a:prstGeom prst="rect">
            <a:avLst/>
          </a:prstGeom>
          <a:solidFill>
            <a:schemeClr val="accent5">
              <a:alpha val="89803"/>
            </a:scheme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65" name="Google Shape;165;p19"/>
          <p:cNvSpPr txBox="1"/>
          <p:nvPr/>
        </p:nvSpPr>
        <p:spPr>
          <a:xfrm>
            <a:off x="1224697" y="4767981"/>
            <a:ext cx="3306471" cy="660401"/>
          </a:xfrm>
          <a:prstGeom prst="rect">
            <a:avLst/>
          </a:prstGeom>
          <a:noFill/>
          <a:ln>
            <a:noFill/>
          </a:ln>
        </p:spPr>
        <p:txBody>
          <a:bodyPr anchorCtr="0" anchor="ctr" bIns="50800" lIns="50800" spcFirstLastPara="1" rIns="50800" wrap="square" tIns="50800">
            <a:noAutofit/>
          </a:bodyPr>
          <a:lstStyle/>
          <a:p>
            <a:pPr indent="0" lvl="0" marL="0" marR="0" rtl="0" algn="r">
              <a:lnSpc>
                <a:spcPct val="208333"/>
              </a:lnSpc>
              <a:spcBef>
                <a:spcPts val="0"/>
              </a:spcBef>
              <a:spcAft>
                <a:spcPts val="0"/>
              </a:spcAft>
              <a:buClr>
                <a:srgbClr val="FFFFFF"/>
              </a:buClr>
              <a:buSzPts val="3600"/>
              <a:buFont typeface="Montserrat"/>
              <a:buNone/>
            </a:pPr>
            <a:r>
              <a:rPr b="1" i="0" lang="en-US" sz="3600" u="none" cap="none" strike="noStrike">
                <a:solidFill>
                  <a:srgbClr val="FFFFFF"/>
                </a:solidFill>
                <a:latin typeface="Montserrat"/>
                <a:ea typeface="Montserrat"/>
                <a:cs typeface="Montserrat"/>
                <a:sym typeface="Montserrat"/>
              </a:rPr>
              <a:t>PHILOSOPHY</a:t>
            </a:r>
            <a:endParaRPr/>
          </a:p>
        </p:txBody>
      </p:sp>
      <p:sp>
        <p:nvSpPr>
          <p:cNvPr id="166" name="Google Shape;166;p19"/>
          <p:cNvSpPr txBox="1"/>
          <p:nvPr/>
        </p:nvSpPr>
        <p:spPr>
          <a:xfrm>
            <a:off x="1267100" y="5633317"/>
            <a:ext cx="5869169" cy="8001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The company believes that financial assistance for startups may be difficult, but isn’t impossible.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pic>
        <p:nvPicPr>
          <p:cNvPr descr="action-adult-advice-1120344.jpg" id="171" name="Google Shape;171;p20"/>
          <p:cNvPicPr preferRelativeResize="0"/>
          <p:nvPr/>
        </p:nvPicPr>
        <p:blipFill rotWithShape="1">
          <a:blip r:embed="rId3">
            <a:alphaModFix amt="90000"/>
          </a:blip>
          <a:srcRect b="1327" l="16943" r="27274" t="887"/>
          <a:stretch/>
        </p:blipFill>
        <p:spPr>
          <a:xfrm flipH="1">
            <a:off x="6492900" y="2253963"/>
            <a:ext cx="5882426" cy="6875392"/>
          </a:xfrm>
          <a:prstGeom prst="rect">
            <a:avLst/>
          </a:prstGeom>
          <a:noFill/>
          <a:ln>
            <a:noFill/>
          </a:ln>
        </p:spPr>
      </p:pic>
      <p:sp>
        <p:nvSpPr>
          <p:cNvPr id="172" name="Google Shape;172;p20"/>
          <p:cNvSpPr/>
          <p:nvPr/>
        </p:nvSpPr>
        <p:spPr>
          <a:xfrm>
            <a:off x="632981" y="3033761"/>
            <a:ext cx="7162807" cy="5023869"/>
          </a:xfrm>
          <a:prstGeom prst="rect">
            <a:avLst/>
          </a:prstGeom>
          <a:solidFill>
            <a:srgbClr val="F4F3F3">
              <a:alpha val="8980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73" name="Google Shape;173;p20"/>
          <p:cNvSpPr/>
          <p:nvPr/>
        </p:nvSpPr>
        <p:spPr>
          <a:xfrm>
            <a:off x="625475" y="628650"/>
            <a:ext cx="2351820" cy="962225"/>
          </a:xfrm>
          <a:prstGeom prst="rect">
            <a:avLst/>
          </a:prstGeom>
          <a:solidFill>
            <a:schemeClr val="accent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74" name="Google Shape;174;p20"/>
          <p:cNvSpPr/>
          <p:nvPr/>
        </p:nvSpPr>
        <p:spPr>
          <a:xfrm>
            <a:off x="2974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75" name="Google Shape;175;p20"/>
          <p:cNvSpPr/>
          <p:nvPr/>
        </p:nvSpPr>
        <p:spPr>
          <a:xfrm>
            <a:off x="5324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76" name="Google Shape;176;p20"/>
          <p:cNvSpPr/>
          <p:nvPr/>
        </p:nvSpPr>
        <p:spPr>
          <a:xfrm>
            <a:off x="7673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77" name="Google Shape;177;p20"/>
          <p:cNvSpPr/>
          <p:nvPr/>
        </p:nvSpPr>
        <p:spPr>
          <a:xfrm>
            <a:off x="10023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78" name="Google Shape;178;p20"/>
          <p:cNvSpPr txBox="1"/>
          <p:nvPr/>
        </p:nvSpPr>
        <p:spPr>
          <a:xfrm>
            <a:off x="1167133" y="779562"/>
            <a:ext cx="1268503"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The</a:t>
            </a:r>
            <a:endParaRPr/>
          </a:p>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Company</a:t>
            </a:r>
            <a:endParaRPr/>
          </a:p>
        </p:txBody>
      </p:sp>
      <p:sp>
        <p:nvSpPr>
          <p:cNvPr id="179" name="Google Shape;179;p20"/>
          <p:cNvSpPr txBox="1"/>
          <p:nvPr/>
        </p:nvSpPr>
        <p:spPr>
          <a:xfrm>
            <a:off x="3604302" y="779562"/>
            <a:ext cx="1093166"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Offers &amp;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Services</a:t>
            </a:r>
            <a:endParaRPr/>
          </a:p>
        </p:txBody>
      </p:sp>
      <p:sp>
        <p:nvSpPr>
          <p:cNvPr id="180" name="Google Shape;180;p20"/>
          <p:cNvSpPr txBox="1"/>
          <p:nvPr/>
        </p:nvSpPr>
        <p:spPr>
          <a:xfrm>
            <a:off x="5970489" y="919262"/>
            <a:ext cx="1059791" cy="3810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Delivery</a:t>
            </a:r>
            <a:endParaRPr/>
          </a:p>
        </p:txBody>
      </p:sp>
      <p:sp>
        <p:nvSpPr>
          <p:cNvPr id="181" name="Google Shape;181;p20"/>
          <p:cNvSpPr txBox="1"/>
          <p:nvPr/>
        </p:nvSpPr>
        <p:spPr>
          <a:xfrm>
            <a:off x="8221920" y="779562"/>
            <a:ext cx="1255929"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Summary</a:t>
            </a:r>
            <a:endParaRPr/>
          </a:p>
        </p:txBody>
      </p:sp>
      <p:sp>
        <p:nvSpPr>
          <p:cNvPr id="182" name="Google Shape;182;p20"/>
          <p:cNvSpPr txBox="1"/>
          <p:nvPr/>
        </p:nvSpPr>
        <p:spPr>
          <a:xfrm>
            <a:off x="10712695" y="779562"/>
            <a:ext cx="973380"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Clients</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Review</a:t>
            </a:r>
            <a:endParaRPr/>
          </a:p>
        </p:txBody>
      </p:sp>
      <p:sp>
        <p:nvSpPr>
          <p:cNvPr id="183" name="Google Shape;183;p20"/>
          <p:cNvSpPr/>
          <p:nvPr/>
        </p:nvSpPr>
        <p:spPr>
          <a:xfrm>
            <a:off x="2430" y="3899643"/>
            <a:ext cx="3648709" cy="962226"/>
          </a:xfrm>
          <a:prstGeom prst="rect">
            <a:avLst/>
          </a:prstGeom>
          <a:solidFill>
            <a:schemeClr val="accent5">
              <a:alpha val="89803"/>
            </a:scheme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84" name="Google Shape;184;p20"/>
          <p:cNvSpPr txBox="1"/>
          <p:nvPr/>
        </p:nvSpPr>
        <p:spPr>
          <a:xfrm>
            <a:off x="567655" y="4050556"/>
            <a:ext cx="2518259" cy="660401"/>
          </a:xfrm>
          <a:prstGeom prst="rect">
            <a:avLst/>
          </a:prstGeom>
          <a:noFill/>
          <a:ln>
            <a:noFill/>
          </a:ln>
        </p:spPr>
        <p:txBody>
          <a:bodyPr anchorCtr="0" anchor="t" bIns="50800" lIns="50800" spcFirstLastPara="1" rIns="50800" wrap="square" tIns="50800">
            <a:noAutofit/>
          </a:bodyPr>
          <a:lstStyle/>
          <a:p>
            <a:pPr indent="0" lvl="0" marL="0" marR="0" rtl="0" algn="ctr">
              <a:lnSpc>
                <a:spcPct val="208333"/>
              </a:lnSpc>
              <a:spcBef>
                <a:spcPts val="0"/>
              </a:spcBef>
              <a:spcAft>
                <a:spcPts val="0"/>
              </a:spcAft>
              <a:buClr>
                <a:srgbClr val="FFFFFF"/>
              </a:buClr>
              <a:buSzPts val="3600"/>
              <a:buFont typeface="Montserrat"/>
              <a:buNone/>
            </a:pPr>
            <a:r>
              <a:rPr b="1" i="0" lang="en-US" sz="3600" u="none" cap="none" strike="noStrike">
                <a:solidFill>
                  <a:srgbClr val="FFFFFF"/>
                </a:solidFill>
                <a:latin typeface="Montserrat"/>
                <a:ea typeface="Montserrat"/>
                <a:cs typeface="Montserrat"/>
                <a:sym typeface="Montserrat"/>
              </a:rPr>
              <a:t>OUTLOOK</a:t>
            </a:r>
            <a:endParaRPr/>
          </a:p>
        </p:txBody>
      </p:sp>
      <p:sp>
        <p:nvSpPr>
          <p:cNvPr id="185" name="Google Shape;185;p20"/>
          <p:cNvSpPr txBox="1"/>
          <p:nvPr/>
        </p:nvSpPr>
        <p:spPr>
          <a:xfrm>
            <a:off x="1279800" y="5244356"/>
            <a:ext cx="5869169" cy="20574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Starting a business is quite intimidating especially for those who do not have the resources to begin operations.  With our company, we give clients a welcoming approach to financial assistance &amp; advice from an investor’s perspective.</a:t>
            </a:r>
            <a:endParaRPr/>
          </a:p>
        </p:txBody>
      </p:sp>
      <p:sp>
        <p:nvSpPr>
          <p:cNvPr id="186" name="Google Shape;186;p20"/>
          <p:cNvSpPr/>
          <p:nvPr/>
        </p:nvSpPr>
        <p:spPr>
          <a:xfrm>
            <a:off x="11885913" y="8645449"/>
            <a:ext cx="973380" cy="962226"/>
          </a:xfrm>
          <a:prstGeom prst="rect">
            <a:avLst/>
          </a:prstGeom>
          <a:solidFill>
            <a:schemeClr val="accent5">
              <a:alpha val="89803"/>
            </a:scheme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21"/>
          <p:cNvSpPr/>
          <p:nvPr/>
        </p:nvSpPr>
        <p:spPr>
          <a:xfrm>
            <a:off x="-290463" y="4347591"/>
            <a:ext cx="13585726" cy="4288137"/>
          </a:xfrm>
          <a:prstGeom prst="rect">
            <a:avLst/>
          </a:prstGeom>
          <a:solidFill>
            <a:srgbClr val="F4F3F3"/>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92" name="Google Shape;192;p21"/>
          <p:cNvSpPr/>
          <p:nvPr/>
        </p:nvSpPr>
        <p:spPr>
          <a:xfrm>
            <a:off x="625475" y="628650"/>
            <a:ext cx="2351820" cy="962225"/>
          </a:xfrm>
          <a:prstGeom prst="rect">
            <a:avLst/>
          </a:prstGeom>
          <a:solidFill>
            <a:schemeClr val="accent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93" name="Google Shape;193;p21"/>
          <p:cNvSpPr/>
          <p:nvPr/>
        </p:nvSpPr>
        <p:spPr>
          <a:xfrm>
            <a:off x="2974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94" name="Google Shape;194;p21"/>
          <p:cNvSpPr/>
          <p:nvPr/>
        </p:nvSpPr>
        <p:spPr>
          <a:xfrm>
            <a:off x="5324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95" name="Google Shape;195;p21"/>
          <p:cNvSpPr/>
          <p:nvPr/>
        </p:nvSpPr>
        <p:spPr>
          <a:xfrm>
            <a:off x="7673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96" name="Google Shape;196;p21"/>
          <p:cNvSpPr/>
          <p:nvPr/>
        </p:nvSpPr>
        <p:spPr>
          <a:xfrm>
            <a:off x="10023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97" name="Google Shape;197;p21"/>
          <p:cNvSpPr txBox="1"/>
          <p:nvPr/>
        </p:nvSpPr>
        <p:spPr>
          <a:xfrm>
            <a:off x="1167133" y="779562"/>
            <a:ext cx="1268503"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The</a:t>
            </a:r>
            <a:endParaRPr/>
          </a:p>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Company</a:t>
            </a:r>
            <a:endParaRPr/>
          </a:p>
        </p:txBody>
      </p:sp>
      <p:sp>
        <p:nvSpPr>
          <p:cNvPr id="198" name="Google Shape;198;p21"/>
          <p:cNvSpPr txBox="1"/>
          <p:nvPr/>
        </p:nvSpPr>
        <p:spPr>
          <a:xfrm>
            <a:off x="3604302" y="779562"/>
            <a:ext cx="1093166"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Offers &amp;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Services</a:t>
            </a:r>
            <a:endParaRPr/>
          </a:p>
        </p:txBody>
      </p:sp>
      <p:sp>
        <p:nvSpPr>
          <p:cNvPr id="199" name="Google Shape;199;p21"/>
          <p:cNvSpPr txBox="1"/>
          <p:nvPr/>
        </p:nvSpPr>
        <p:spPr>
          <a:xfrm>
            <a:off x="5970489" y="919262"/>
            <a:ext cx="1059791" cy="3810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Delivery</a:t>
            </a:r>
            <a:endParaRPr/>
          </a:p>
        </p:txBody>
      </p:sp>
      <p:sp>
        <p:nvSpPr>
          <p:cNvPr id="200" name="Google Shape;200;p21"/>
          <p:cNvSpPr txBox="1"/>
          <p:nvPr/>
        </p:nvSpPr>
        <p:spPr>
          <a:xfrm>
            <a:off x="8221920" y="779562"/>
            <a:ext cx="1255929"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Summary</a:t>
            </a:r>
            <a:endParaRPr/>
          </a:p>
        </p:txBody>
      </p:sp>
      <p:sp>
        <p:nvSpPr>
          <p:cNvPr id="201" name="Google Shape;201;p21"/>
          <p:cNvSpPr txBox="1"/>
          <p:nvPr/>
        </p:nvSpPr>
        <p:spPr>
          <a:xfrm>
            <a:off x="10712695" y="779562"/>
            <a:ext cx="973380"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Clients</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Review</a:t>
            </a:r>
            <a:endParaRPr/>
          </a:p>
        </p:txBody>
      </p:sp>
      <p:sp>
        <p:nvSpPr>
          <p:cNvPr id="202" name="Google Shape;202;p21"/>
          <p:cNvSpPr/>
          <p:nvPr/>
        </p:nvSpPr>
        <p:spPr>
          <a:xfrm>
            <a:off x="2430" y="2261343"/>
            <a:ext cx="8652509" cy="962226"/>
          </a:xfrm>
          <a:prstGeom prst="rect">
            <a:avLst/>
          </a:prstGeom>
          <a:solidFill>
            <a:schemeClr val="accent5">
              <a:alpha val="89803"/>
            </a:scheme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03" name="Google Shape;203;p21"/>
          <p:cNvSpPr txBox="1"/>
          <p:nvPr/>
        </p:nvSpPr>
        <p:spPr>
          <a:xfrm>
            <a:off x="568214" y="2412256"/>
            <a:ext cx="7520941" cy="660401"/>
          </a:xfrm>
          <a:prstGeom prst="rect">
            <a:avLst/>
          </a:prstGeom>
          <a:noFill/>
          <a:ln>
            <a:noFill/>
          </a:ln>
        </p:spPr>
        <p:txBody>
          <a:bodyPr anchorCtr="0" anchor="t" bIns="50800" lIns="50800" spcFirstLastPara="1" rIns="50800" wrap="square" tIns="50800">
            <a:noAutofit/>
          </a:bodyPr>
          <a:lstStyle/>
          <a:p>
            <a:pPr indent="0" lvl="0" marL="0" marR="0" rtl="0" algn="ctr">
              <a:lnSpc>
                <a:spcPct val="208333"/>
              </a:lnSpc>
              <a:spcBef>
                <a:spcPts val="0"/>
              </a:spcBef>
              <a:spcAft>
                <a:spcPts val="0"/>
              </a:spcAft>
              <a:buClr>
                <a:srgbClr val="FFFFFF"/>
              </a:buClr>
              <a:buSzPts val="3600"/>
              <a:buFont typeface="Montserrat"/>
              <a:buNone/>
            </a:pPr>
            <a:r>
              <a:rPr b="1" i="0" lang="en-US" sz="3600" u="none" cap="none" strike="noStrike">
                <a:solidFill>
                  <a:srgbClr val="FFFFFF"/>
                </a:solidFill>
                <a:latin typeface="Montserrat"/>
                <a:ea typeface="Montserrat"/>
                <a:cs typeface="Montserrat"/>
                <a:sym typeface="Montserrat"/>
              </a:rPr>
              <a:t>ORGANIZATIONAL STRUCTURE</a:t>
            </a:r>
            <a:endParaRPr/>
          </a:p>
        </p:txBody>
      </p:sp>
      <p:pic>
        <p:nvPicPr>
          <p:cNvPr descr="analyzing-brainstorming-businessmen-1080853.jpg" id="204" name="Google Shape;204;p21"/>
          <p:cNvPicPr preferRelativeResize="0"/>
          <p:nvPr/>
        </p:nvPicPr>
        <p:blipFill rotWithShape="1">
          <a:blip r:embed="rId3">
            <a:alphaModFix/>
          </a:blip>
          <a:srcRect b="26620" l="48446" r="325" t="45676"/>
          <a:stretch/>
        </p:blipFill>
        <p:spPr>
          <a:xfrm>
            <a:off x="-11841" y="3848645"/>
            <a:ext cx="6516540" cy="5286029"/>
          </a:xfrm>
          <a:prstGeom prst="rect">
            <a:avLst/>
          </a:prstGeom>
          <a:noFill/>
          <a:ln>
            <a:noFill/>
          </a:ln>
        </p:spPr>
      </p:pic>
      <p:sp>
        <p:nvSpPr>
          <p:cNvPr id="205" name="Google Shape;205;p21"/>
          <p:cNvSpPr txBox="1"/>
          <p:nvPr/>
        </p:nvSpPr>
        <p:spPr>
          <a:xfrm>
            <a:off x="7263133" y="5092700"/>
            <a:ext cx="2518259" cy="3810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4D5C79"/>
              </a:buClr>
              <a:buSzPts val="1800"/>
              <a:buFont typeface="Montserrat ExtraBold"/>
              <a:buNone/>
            </a:pPr>
            <a:r>
              <a:rPr b="0" i="0" lang="en-US" sz="1800" u="none" cap="none" strike="noStrike">
                <a:solidFill>
                  <a:srgbClr val="4D5C79"/>
                </a:solidFill>
                <a:latin typeface="Montserrat ExtraBold"/>
                <a:ea typeface="Montserrat ExtraBold"/>
                <a:cs typeface="Montserrat ExtraBold"/>
                <a:sym typeface="Montserrat ExtraBold"/>
              </a:rPr>
              <a:t>Type of Industry:</a:t>
            </a:r>
            <a:endParaRPr/>
          </a:p>
        </p:txBody>
      </p:sp>
      <p:sp>
        <p:nvSpPr>
          <p:cNvPr id="206" name="Google Shape;206;p21"/>
          <p:cNvSpPr txBox="1"/>
          <p:nvPr/>
        </p:nvSpPr>
        <p:spPr>
          <a:xfrm>
            <a:off x="8050534" y="5486399"/>
            <a:ext cx="2518258" cy="3810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4D5C79"/>
              </a:buClr>
              <a:buSzPts val="1800"/>
              <a:buFont typeface="Montserrat"/>
              <a:buNone/>
            </a:pPr>
            <a:r>
              <a:rPr b="0" i="0" lang="en-US" sz="1800" u="none" cap="none" strike="noStrike">
                <a:solidFill>
                  <a:srgbClr val="4D5C79"/>
                </a:solidFill>
                <a:latin typeface="Montserrat"/>
                <a:ea typeface="Montserrat"/>
                <a:cs typeface="Montserrat"/>
                <a:sym typeface="Montserrat"/>
              </a:rPr>
              <a:t>Finance</a:t>
            </a:r>
            <a:endParaRPr/>
          </a:p>
        </p:txBody>
      </p:sp>
      <p:sp>
        <p:nvSpPr>
          <p:cNvPr id="207" name="Google Shape;207;p21"/>
          <p:cNvSpPr txBox="1"/>
          <p:nvPr/>
        </p:nvSpPr>
        <p:spPr>
          <a:xfrm>
            <a:off x="7263134" y="6007099"/>
            <a:ext cx="2518258" cy="3810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4D5C79"/>
              </a:buClr>
              <a:buSzPts val="1800"/>
              <a:buFont typeface="Montserrat ExtraBold"/>
              <a:buNone/>
            </a:pPr>
            <a:r>
              <a:rPr b="0" i="0" lang="en-US" sz="1800" u="none" cap="none" strike="noStrike">
                <a:solidFill>
                  <a:srgbClr val="4D5C79"/>
                </a:solidFill>
                <a:latin typeface="Montserrat ExtraBold"/>
                <a:ea typeface="Montserrat ExtraBold"/>
                <a:cs typeface="Montserrat ExtraBold"/>
                <a:sym typeface="Montserrat ExtraBold"/>
              </a:rPr>
              <a:t>Business Structure:</a:t>
            </a:r>
            <a:endParaRPr/>
          </a:p>
        </p:txBody>
      </p:sp>
      <p:sp>
        <p:nvSpPr>
          <p:cNvPr id="208" name="Google Shape;208;p21"/>
          <p:cNvSpPr txBox="1"/>
          <p:nvPr/>
        </p:nvSpPr>
        <p:spPr>
          <a:xfrm>
            <a:off x="8050534" y="6400799"/>
            <a:ext cx="2518258" cy="3810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4D5C79"/>
              </a:buClr>
              <a:buSzPts val="1800"/>
              <a:buFont typeface="Montserrat"/>
              <a:buNone/>
            </a:pPr>
            <a:r>
              <a:rPr b="0" i="0" lang="en-US" sz="1800" u="none" cap="none" strike="noStrike">
                <a:solidFill>
                  <a:srgbClr val="4D5C79"/>
                </a:solidFill>
                <a:latin typeface="Montserrat"/>
                <a:ea typeface="Montserrat"/>
                <a:cs typeface="Montserrat"/>
                <a:sym typeface="Montserrat"/>
              </a:rPr>
              <a:t>Sole Proprietorship</a:t>
            </a:r>
            <a:endParaRPr/>
          </a:p>
        </p:txBody>
      </p:sp>
      <p:sp>
        <p:nvSpPr>
          <p:cNvPr id="209" name="Google Shape;209;p21"/>
          <p:cNvSpPr txBox="1"/>
          <p:nvPr/>
        </p:nvSpPr>
        <p:spPr>
          <a:xfrm>
            <a:off x="7263134" y="6921499"/>
            <a:ext cx="2518258" cy="3810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4D5C79"/>
              </a:buClr>
              <a:buSzPts val="1800"/>
              <a:buFont typeface="Montserrat ExtraBold"/>
              <a:buNone/>
            </a:pPr>
            <a:r>
              <a:rPr b="0" i="0" lang="en-US" sz="1800" u="none" cap="none" strike="noStrike">
                <a:solidFill>
                  <a:srgbClr val="4D5C79"/>
                </a:solidFill>
                <a:latin typeface="Montserrat ExtraBold"/>
                <a:ea typeface="Montserrat ExtraBold"/>
                <a:cs typeface="Montserrat ExtraBold"/>
                <a:sym typeface="Montserrat ExtraBold"/>
              </a:rPr>
              <a:t>Ownership:</a:t>
            </a:r>
            <a:endParaRPr/>
          </a:p>
        </p:txBody>
      </p:sp>
      <p:sp>
        <p:nvSpPr>
          <p:cNvPr id="210" name="Google Shape;210;p21"/>
          <p:cNvSpPr txBox="1"/>
          <p:nvPr/>
        </p:nvSpPr>
        <p:spPr>
          <a:xfrm>
            <a:off x="8050534" y="7312659"/>
            <a:ext cx="3648708" cy="71628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4D5C79"/>
              </a:buClr>
              <a:buSzPts val="1800"/>
              <a:buFont typeface="Montserrat"/>
              <a:buNone/>
            </a:pPr>
            <a:r>
              <a:rPr b="0" i="0" lang="en-US" sz="1800" u="none" cap="none" strike="noStrike">
                <a:solidFill>
                  <a:srgbClr val="4D5C79"/>
                </a:solidFill>
                <a:latin typeface="Montserrat"/>
                <a:ea typeface="Montserrat"/>
                <a:cs typeface="Montserrat"/>
                <a:sym typeface="Montserrat"/>
              </a:rPr>
              <a:t>Sole Proprietorship,</a:t>
            </a:r>
            <a:endParaRPr/>
          </a:p>
          <a:p>
            <a:pPr indent="0" lvl="0" marL="0" marR="0" rtl="0" algn="l">
              <a:lnSpc>
                <a:spcPct val="120000"/>
              </a:lnSpc>
              <a:spcBef>
                <a:spcPts val="0"/>
              </a:spcBef>
              <a:spcAft>
                <a:spcPts val="0"/>
              </a:spcAft>
              <a:buClr>
                <a:srgbClr val="4D5C79"/>
              </a:buClr>
              <a:buSzPts val="1800"/>
              <a:buFont typeface="Montserrat"/>
              <a:buNone/>
            </a:pPr>
            <a:r>
              <a:rPr b="0" i="0" lang="en-US" sz="1800" u="none" cap="none" strike="noStrike">
                <a:solidFill>
                  <a:srgbClr val="4D5C79"/>
                </a:solidFill>
                <a:latin typeface="Montserrat"/>
                <a:ea typeface="Montserrat"/>
                <a:cs typeface="Montserrat"/>
                <a:sym typeface="Montserrat"/>
              </a:rPr>
              <a:t>Frank B. Beecham</a:t>
            </a:r>
            <a:endParaRPr/>
          </a:p>
        </p:txBody>
      </p:sp>
      <p:sp>
        <p:nvSpPr>
          <p:cNvPr id="211" name="Google Shape;211;p21"/>
          <p:cNvSpPr/>
          <p:nvPr/>
        </p:nvSpPr>
        <p:spPr>
          <a:xfrm>
            <a:off x="6015710" y="8645449"/>
            <a:ext cx="973380" cy="962226"/>
          </a:xfrm>
          <a:prstGeom prst="rect">
            <a:avLst/>
          </a:prstGeom>
          <a:solidFill>
            <a:schemeClr val="accent5">
              <a:alpha val="89803"/>
            </a:scheme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22"/>
          <p:cNvSpPr/>
          <p:nvPr/>
        </p:nvSpPr>
        <p:spPr>
          <a:xfrm>
            <a:off x="625475" y="628650"/>
            <a:ext cx="2351820" cy="962225"/>
          </a:xfrm>
          <a:prstGeom prst="rect">
            <a:avLst/>
          </a:prstGeom>
          <a:solidFill>
            <a:schemeClr val="accent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17" name="Google Shape;217;p22"/>
          <p:cNvSpPr/>
          <p:nvPr/>
        </p:nvSpPr>
        <p:spPr>
          <a:xfrm>
            <a:off x="2974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18" name="Google Shape;218;p22"/>
          <p:cNvSpPr/>
          <p:nvPr/>
        </p:nvSpPr>
        <p:spPr>
          <a:xfrm>
            <a:off x="5324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19" name="Google Shape;219;p22"/>
          <p:cNvSpPr/>
          <p:nvPr/>
        </p:nvSpPr>
        <p:spPr>
          <a:xfrm>
            <a:off x="76739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20" name="Google Shape;220;p22"/>
          <p:cNvSpPr/>
          <p:nvPr/>
        </p:nvSpPr>
        <p:spPr>
          <a:xfrm>
            <a:off x="10023475" y="628650"/>
            <a:ext cx="2351820" cy="962225"/>
          </a:xfrm>
          <a:prstGeom prst="rect">
            <a:avLst/>
          </a:pr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21" name="Google Shape;221;p22"/>
          <p:cNvSpPr txBox="1"/>
          <p:nvPr/>
        </p:nvSpPr>
        <p:spPr>
          <a:xfrm>
            <a:off x="1167133" y="779562"/>
            <a:ext cx="1268503"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The</a:t>
            </a:r>
            <a:endParaRPr/>
          </a:p>
          <a:p>
            <a:pPr indent="0" lvl="0" marL="0" marR="0" rtl="0" algn="ctr">
              <a:lnSpc>
                <a:spcPct val="100000"/>
              </a:lnSpc>
              <a:spcBef>
                <a:spcPts val="0"/>
              </a:spcBef>
              <a:spcAft>
                <a:spcPts val="0"/>
              </a:spcAft>
              <a:buClr>
                <a:srgbClr val="FFFFFF"/>
              </a:buClr>
              <a:buSzPts val="1800"/>
              <a:buFont typeface="Montserrat ExtraBold"/>
              <a:buNone/>
            </a:pPr>
            <a:r>
              <a:rPr b="0" i="0" lang="en-US" sz="1800" u="none" cap="none" strike="noStrike">
                <a:solidFill>
                  <a:srgbClr val="FFFFFF"/>
                </a:solidFill>
                <a:latin typeface="Montserrat ExtraBold"/>
                <a:ea typeface="Montserrat ExtraBold"/>
                <a:cs typeface="Montserrat ExtraBold"/>
                <a:sym typeface="Montserrat ExtraBold"/>
              </a:rPr>
              <a:t>Company</a:t>
            </a:r>
            <a:endParaRPr/>
          </a:p>
        </p:txBody>
      </p:sp>
      <p:sp>
        <p:nvSpPr>
          <p:cNvPr id="222" name="Google Shape;222;p22"/>
          <p:cNvSpPr txBox="1"/>
          <p:nvPr/>
        </p:nvSpPr>
        <p:spPr>
          <a:xfrm>
            <a:off x="3604302" y="779562"/>
            <a:ext cx="1093166"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Offers &amp;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Services</a:t>
            </a:r>
            <a:endParaRPr/>
          </a:p>
        </p:txBody>
      </p:sp>
      <p:sp>
        <p:nvSpPr>
          <p:cNvPr id="223" name="Google Shape;223;p22"/>
          <p:cNvSpPr txBox="1"/>
          <p:nvPr/>
        </p:nvSpPr>
        <p:spPr>
          <a:xfrm>
            <a:off x="5970489" y="919262"/>
            <a:ext cx="1059791" cy="3810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Delivery</a:t>
            </a:r>
            <a:endParaRPr/>
          </a:p>
        </p:txBody>
      </p:sp>
      <p:sp>
        <p:nvSpPr>
          <p:cNvPr id="224" name="Google Shape;224;p22"/>
          <p:cNvSpPr txBox="1"/>
          <p:nvPr/>
        </p:nvSpPr>
        <p:spPr>
          <a:xfrm>
            <a:off x="8221920" y="779562"/>
            <a:ext cx="1255929"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Summary</a:t>
            </a:r>
            <a:endParaRPr/>
          </a:p>
        </p:txBody>
      </p:sp>
      <p:sp>
        <p:nvSpPr>
          <p:cNvPr id="225" name="Google Shape;225;p22"/>
          <p:cNvSpPr txBox="1"/>
          <p:nvPr/>
        </p:nvSpPr>
        <p:spPr>
          <a:xfrm>
            <a:off x="10712695" y="779562"/>
            <a:ext cx="973380"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Clients</a:t>
            </a:r>
            <a:endParaRPr/>
          </a:p>
          <a:p>
            <a:pPr indent="0" lvl="0" marL="0" marR="0" rtl="0" algn="ctr">
              <a:lnSpc>
                <a:spcPct val="10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Review</a:t>
            </a:r>
            <a:endParaRPr/>
          </a:p>
        </p:txBody>
      </p:sp>
      <p:sp>
        <p:nvSpPr>
          <p:cNvPr id="226" name="Google Shape;226;p22"/>
          <p:cNvSpPr/>
          <p:nvPr/>
        </p:nvSpPr>
        <p:spPr>
          <a:xfrm>
            <a:off x="2176146" y="2261343"/>
            <a:ext cx="8652508" cy="962226"/>
          </a:xfrm>
          <a:prstGeom prst="rect">
            <a:avLst/>
          </a:prstGeom>
          <a:solidFill>
            <a:schemeClr val="accent5">
              <a:alpha val="89803"/>
            </a:scheme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27" name="Google Shape;227;p22"/>
          <p:cNvSpPr txBox="1"/>
          <p:nvPr/>
        </p:nvSpPr>
        <p:spPr>
          <a:xfrm>
            <a:off x="2741930" y="2412256"/>
            <a:ext cx="7520941" cy="660401"/>
          </a:xfrm>
          <a:prstGeom prst="rect">
            <a:avLst/>
          </a:prstGeom>
          <a:noFill/>
          <a:ln>
            <a:noFill/>
          </a:ln>
        </p:spPr>
        <p:txBody>
          <a:bodyPr anchorCtr="0" anchor="t" bIns="50800" lIns="50800" spcFirstLastPara="1" rIns="50800" wrap="square" tIns="50800">
            <a:noAutofit/>
          </a:bodyPr>
          <a:lstStyle/>
          <a:p>
            <a:pPr indent="0" lvl="0" marL="0" marR="0" rtl="0" algn="ctr">
              <a:lnSpc>
                <a:spcPct val="208333"/>
              </a:lnSpc>
              <a:spcBef>
                <a:spcPts val="0"/>
              </a:spcBef>
              <a:spcAft>
                <a:spcPts val="0"/>
              </a:spcAft>
              <a:buClr>
                <a:srgbClr val="FFFFFF"/>
              </a:buClr>
              <a:buSzPts val="3600"/>
              <a:buFont typeface="Montserrat"/>
              <a:buNone/>
            </a:pPr>
            <a:r>
              <a:rPr b="1" i="0" lang="en-US" sz="3600" u="none" cap="none" strike="noStrike">
                <a:solidFill>
                  <a:srgbClr val="FFFFFF"/>
                </a:solidFill>
                <a:latin typeface="Montserrat"/>
                <a:ea typeface="Montserrat"/>
                <a:cs typeface="Montserrat"/>
                <a:sym typeface="Montserrat"/>
              </a:rPr>
              <a:t>ORGANIZATIONAL STRUCTURE</a:t>
            </a:r>
            <a:endParaRPr/>
          </a:p>
        </p:txBody>
      </p:sp>
      <p:sp>
        <p:nvSpPr>
          <p:cNvPr id="228" name="Google Shape;228;p22"/>
          <p:cNvSpPr txBox="1"/>
          <p:nvPr/>
        </p:nvSpPr>
        <p:spPr>
          <a:xfrm>
            <a:off x="9221895" y="6406406"/>
            <a:ext cx="3145565" cy="2476501"/>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The Creatives Director &amp; their team is in charge of creating designs that will engage potential &amp; current clients for their financial needs.</a:t>
            </a:r>
            <a:endParaRPr/>
          </a:p>
        </p:txBody>
      </p:sp>
      <p:sp>
        <p:nvSpPr>
          <p:cNvPr id="229" name="Google Shape;229;p22"/>
          <p:cNvSpPr txBox="1"/>
          <p:nvPr/>
        </p:nvSpPr>
        <p:spPr>
          <a:xfrm>
            <a:off x="4929618" y="6406406"/>
            <a:ext cx="3145564" cy="2476501"/>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The Client Management Director engages with possible clients &amp; promotes the company’s available services &amp; how they can help.</a:t>
            </a:r>
            <a:endParaRPr/>
          </a:p>
        </p:txBody>
      </p:sp>
      <p:sp>
        <p:nvSpPr>
          <p:cNvPr id="230" name="Google Shape;230;p22"/>
          <p:cNvSpPr txBox="1"/>
          <p:nvPr/>
        </p:nvSpPr>
        <p:spPr>
          <a:xfrm>
            <a:off x="624318" y="6406406"/>
            <a:ext cx="3145564" cy="2476501"/>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The company’s operations is headed by the CEO.  Under the CEO are the Client Management Director &amp; Creatives Director.</a:t>
            </a:r>
            <a:endParaRPr/>
          </a:p>
        </p:txBody>
      </p:sp>
      <p:sp>
        <p:nvSpPr>
          <p:cNvPr id="231" name="Google Shape;231;p22"/>
          <p:cNvSpPr/>
          <p:nvPr/>
        </p:nvSpPr>
        <p:spPr>
          <a:xfrm>
            <a:off x="3911183" y="4790331"/>
            <a:ext cx="877133" cy="660401"/>
          </a:xfrm>
          <a:custGeom>
            <a:rect b="b" l="l" r="r" t="t"/>
            <a:pathLst>
              <a:path extrusionOk="0" h="21600" w="2160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32" name="Google Shape;232;p22"/>
          <p:cNvSpPr/>
          <p:nvPr/>
        </p:nvSpPr>
        <p:spPr>
          <a:xfrm>
            <a:off x="8209972" y="4790331"/>
            <a:ext cx="877133" cy="660401"/>
          </a:xfrm>
          <a:custGeom>
            <a:rect b="b" l="l" r="r" t="t"/>
            <a:pathLst>
              <a:path extrusionOk="0" h="21600" w="2160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rgbClr val="4D5C7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pic>
        <p:nvPicPr>
          <p:cNvPr descr="pasted-image.pdf" id="233" name="Google Shape;233;p22"/>
          <p:cNvPicPr preferRelativeResize="0"/>
          <p:nvPr/>
        </p:nvPicPr>
        <p:blipFill rotWithShape="1">
          <a:blip r:embed="rId3">
            <a:alphaModFix/>
          </a:blip>
          <a:srcRect b="0" l="0" r="0" t="0"/>
          <a:stretch/>
        </p:blipFill>
        <p:spPr>
          <a:xfrm>
            <a:off x="1384622" y="4295031"/>
            <a:ext cx="1651001" cy="1651001"/>
          </a:xfrm>
          <a:prstGeom prst="rect">
            <a:avLst/>
          </a:prstGeom>
          <a:noFill/>
          <a:ln>
            <a:noFill/>
          </a:ln>
        </p:spPr>
      </p:pic>
      <p:pic>
        <p:nvPicPr>
          <p:cNvPr descr="pasted-image.pdf" id="234" name="Google Shape;234;p22"/>
          <p:cNvPicPr preferRelativeResize="0"/>
          <p:nvPr/>
        </p:nvPicPr>
        <p:blipFill rotWithShape="1">
          <a:blip r:embed="rId4">
            <a:alphaModFix/>
          </a:blip>
          <a:srcRect b="0" l="0" r="0" t="0"/>
          <a:stretch/>
        </p:blipFill>
        <p:spPr>
          <a:xfrm>
            <a:off x="5676900" y="4295031"/>
            <a:ext cx="1651000" cy="1651001"/>
          </a:xfrm>
          <a:prstGeom prst="rect">
            <a:avLst/>
          </a:prstGeom>
          <a:noFill/>
          <a:ln>
            <a:noFill/>
          </a:ln>
        </p:spPr>
      </p:pic>
      <p:pic>
        <p:nvPicPr>
          <p:cNvPr descr="pasted-image.pdf" id="235" name="Google Shape;235;p22"/>
          <p:cNvPicPr preferRelativeResize="0"/>
          <p:nvPr/>
        </p:nvPicPr>
        <p:blipFill rotWithShape="1">
          <a:blip r:embed="rId5">
            <a:alphaModFix/>
          </a:blip>
          <a:srcRect b="0" l="0" r="0" t="0"/>
          <a:stretch/>
        </p:blipFill>
        <p:spPr>
          <a:xfrm>
            <a:off x="9969177" y="4295031"/>
            <a:ext cx="1651001" cy="16510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