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9753600" cx="13004800"/>
  <p:notesSz cx="6858000" cy="9144000"/>
  <p:embeddedFontLst>
    <p:embeddedFont>
      <p:font typeface="Cabin SemiBold"/>
      <p:regular r:id="rId24"/>
      <p:bold r:id="rId25"/>
      <p:italic r:id="rId26"/>
      <p:boldItalic r:id="rId27"/>
    </p:embeddedFont>
    <p:embeddedFont>
      <p:font typeface="Montserrat SemiBold"/>
      <p:regular r:id="rId28"/>
      <p:bold r:id="rId29"/>
      <p:italic r:id="rId30"/>
      <p:boldItalic r:id="rId31"/>
    </p:embeddedFont>
    <p:embeddedFont>
      <p:font typeface="Montserrat"/>
      <p:regular r:id="rId32"/>
      <p:bold r:id="rId33"/>
      <p:italic r:id="rId34"/>
      <p:boldItalic r:id="rId35"/>
    </p:embeddedFont>
    <p:embeddedFont>
      <p:font typeface="Poppins"/>
      <p:regular r:id="rId36"/>
      <p:bold r:id="rId37"/>
      <p:italic r:id="rId38"/>
      <p:boldItalic r:id="rId39"/>
    </p:embeddedFont>
    <p:embeddedFont>
      <p:font typeface="Montserrat Medium"/>
      <p:regular r:id="rId40"/>
      <p:bold r:id="rId41"/>
      <p:italic r:id="rId42"/>
      <p:boldItalic r:id="rId43"/>
    </p:embeddedFont>
    <p:embeddedFont>
      <p:font typeface="Montserrat Light"/>
      <p:regular r:id="rId44"/>
      <p:bold r:id="rId45"/>
      <p:italic r:id="rId46"/>
      <p:boldItalic r:id="rId47"/>
    </p:embeddedFont>
    <p:embeddedFont>
      <p:font typeface="Helvetica Neue"/>
      <p:regular r:id="rId48"/>
      <p:bold r:id="rId49"/>
      <p:italic r:id="rId50"/>
      <p:boldItalic r:id="rId51"/>
    </p:embeddedFont>
    <p:embeddedFont>
      <p:font typeface="Helvetica Neue Light"/>
      <p:regular r:id="rId52"/>
      <p:bold r:id="rId53"/>
      <p:italic r:id="rId54"/>
      <p:boldItalic r:id="rId55"/>
    </p:embeddedFont>
    <p:embeddedFont>
      <p:font typeface="Cabin Medium"/>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B905E30-D46B-4F22-8788-748644B78684}">
  <a:tblStyle styleId="{1B905E30-D46B-4F22-8788-748644B78684}" styleName="Table_0">
    <a:wholeTbl>
      <a:tcTxStyle b="off" i="off">
        <a:font>
          <a:latin typeface="Helvetica Neue Light"/>
          <a:ea typeface="Helvetica Neue Light"/>
          <a:cs typeface="Helvetica Neue Light"/>
        </a:font>
        <a:srgbClr val="000000"/>
      </a:tcTxStyle>
      <a:tcStyle>
        <a:tcBdr>
          <a:left>
            <a:ln cap="flat" cmpd="sng" w="9525">
              <a:solidFill>
                <a:srgbClr val="5D5D5D"/>
              </a:solidFill>
              <a:prstDash val="dashDot"/>
              <a:round/>
              <a:headEnd len="sm" w="sm" type="none"/>
              <a:tailEnd len="sm" w="sm" type="none"/>
            </a:ln>
          </a:left>
          <a:right>
            <a:ln cap="flat" cmpd="sng" w="9525">
              <a:solidFill>
                <a:srgbClr val="5D5D5D"/>
              </a:solidFill>
              <a:prstDash val="dashDot"/>
              <a:round/>
              <a:headEnd len="sm" w="sm" type="none"/>
              <a:tailEnd len="sm" w="sm" type="none"/>
            </a:ln>
          </a:right>
          <a:top>
            <a:ln cap="flat" cmpd="sng" w="9525">
              <a:solidFill>
                <a:srgbClr val="5D5D5D"/>
              </a:solidFill>
              <a:prstDash val="dashDot"/>
              <a:round/>
              <a:headEnd len="sm" w="sm" type="none"/>
              <a:tailEnd len="sm" w="sm" type="none"/>
            </a:ln>
          </a:top>
          <a:bottom>
            <a:ln cap="flat" cmpd="sng" w="9525">
              <a:solidFill>
                <a:srgbClr val="5D5D5D"/>
              </a:solidFill>
              <a:prstDash val="dashDot"/>
              <a:round/>
              <a:headEnd len="sm" w="sm" type="none"/>
              <a:tailEnd len="sm" w="sm" type="none"/>
            </a:ln>
          </a:bottom>
          <a:insideH>
            <a:ln cap="flat" cmpd="sng" w="9525">
              <a:solidFill>
                <a:srgbClr val="5D5D5D"/>
              </a:solidFill>
              <a:prstDash val="dashDot"/>
              <a:round/>
              <a:headEnd len="sm" w="sm" type="none"/>
              <a:tailEnd len="sm" w="sm" type="none"/>
            </a:ln>
          </a:insideH>
          <a:insideV>
            <a:ln cap="flat" cmpd="sng" w="9525">
              <a:solidFill>
                <a:srgbClr val="5D5D5D"/>
              </a:solidFill>
              <a:prstDash val="dashDot"/>
              <a:round/>
              <a:headEnd len="sm" w="sm" type="none"/>
              <a:tailEnd len="sm" w="sm" type="none"/>
            </a:ln>
          </a:insideV>
        </a:tcBdr>
        <a:fill>
          <a:solidFill>
            <a:srgbClr val="FAF7E9"/>
          </a:solidFill>
        </a:fill>
      </a:tcStyle>
    </a:wholeTbl>
    <a:band1H>
      <a:tcTxStyle/>
    </a:band1H>
    <a:band2H>
      <a:tcTxStyle b="off" i="off"/>
      <a:tcStyle>
        <a:fill>
          <a:solidFill>
            <a:srgbClr val="EDEADD"/>
          </a:solidFill>
        </a:fill>
      </a:tcStyle>
    </a:band2H>
    <a:band1V>
      <a:tcTxStyle/>
    </a:band1V>
    <a:band2V>
      <a:tcTxStyle/>
    </a:band2V>
    <a:lastCol>
      <a:tcTxStyle/>
    </a:lastCol>
    <a:firstCol>
      <a:tcTxStyle b="off" i="off">
        <a:font>
          <a:latin typeface="Helvetica Neue Medium"/>
          <a:ea typeface="Helvetica Neue Medium"/>
          <a:cs typeface="Helvetica Neue Medium"/>
        </a:font>
        <a:srgbClr val="FFFFFF"/>
      </a:tcTxStyle>
      <a:tcStyle>
        <a:tcBdr>
          <a:left>
            <a:ln cap="flat" cmpd="sng" w="9525">
              <a:solidFill>
                <a:srgbClr val="5D5D5D"/>
              </a:solidFill>
              <a:prstDash val="solid"/>
              <a:round/>
              <a:headEnd len="sm" w="sm" type="none"/>
              <a:tailEnd len="sm" w="sm" type="none"/>
            </a:ln>
          </a:left>
          <a:right>
            <a:ln cap="flat" cmpd="sng" w="9525">
              <a:solidFill>
                <a:srgbClr val="5D5D5D"/>
              </a:solidFill>
              <a:prstDash val="solid"/>
              <a:round/>
              <a:headEnd len="sm" w="sm" type="none"/>
              <a:tailEnd len="sm" w="sm" type="none"/>
            </a:ln>
          </a:right>
          <a:top>
            <a:ln cap="flat" cmpd="sng" w="9525">
              <a:solidFill>
                <a:srgbClr val="5D5D5D"/>
              </a:solidFill>
              <a:prstDash val="solid"/>
              <a:round/>
              <a:headEnd len="sm" w="sm" type="none"/>
              <a:tailEnd len="sm" w="sm" type="none"/>
            </a:ln>
          </a:top>
          <a:bottom>
            <a:ln cap="flat" cmpd="sng" w="9525">
              <a:solidFill>
                <a:srgbClr val="5D5D5D"/>
              </a:solidFill>
              <a:prstDash val="solid"/>
              <a:round/>
              <a:headEnd len="sm" w="sm" type="none"/>
              <a:tailEnd len="sm" w="sm" type="none"/>
            </a:ln>
          </a:bottom>
          <a:insideH>
            <a:ln cap="flat" cmpd="sng" w="9525">
              <a:solidFill>
                <a:srgbClr val="5D5D5D"/>
              </a:solidFill>
              <a:prstDash val="solid"/>
              <a:round/>
              <a:headEnd len="sm" w="sm" type="none"/>
              <a:tailEnd len="sm" w="sm" type="none"/>
            </a:ln>
          </a:insideH>
          <a:insideV>
            <a:ln cap="flat" cmpd="sng" w="9525">
              <a:solidFill>
                <a:srgbClr val="5D5D5D"/>
              </a:solidFill>
              <a:prstDash val="solid"/>
              <a:round/>
              <a:headEnd len="sm" w="sm" type="none"/>
              <a:tailEnd len="sm" w="sm" type="none"/>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cap="flat" cmpd="sng" w="9525">
              <a:solidFill>
                <a:srgbClr val="5D5D5D"/>
              </a:solidFill>
              <a:prstDash val="solid"/>
              <a:round/>
              <a:headEnd len="sm" w="sm" type="none"/>
              <a:tailEnd len="sm" w="sm" type="none"/>
            </a:ln>
          </a:left>
          <a:right>
            <a:ln cap="flat" cmpd="sng" w="9525">
              <a:solidFill>
                <a:srgbClr val="5D5D5D"/>
              </a:solidFill>
              <a:prstDash val="solid"/>
              <a:round/>
              <a:headEnd len="sm" w="sm" type="none"/>
              <a:tailEnd len="sm" w="sm" type="none"/>
            </a:ln>
          </a:right>
          <a:top>
            <a:ln cap="flat" cmpd="sng" w="9525">
              <a:solidFill>
                <a:srgbClr val="5D5D5D"/>
              </a:solidFill>
              <a:prstDash val="solid"/>
              <a:round/>
              <a:headEnd len="sm" w="sm" type="none"/>
              <a:tailEnd len="sm" w="sm" type="none"/>
            </a:ln>
          </a:top>
          <a:bottom>
            <a:ln cap="flat" cmpd="sng" w="9525">
              <a:solidFill>
                <a:srgbClr val="5D5D5D"/>
              </a:solidFill>
              <a:prstDash val="solid"/>
              <a:round/>
              <a:headEnd len="sm" w="sm" type="none"/>
              <a:tailEnd len="sm" w="sm" type="none"/>
            </a:ln>
          </a:bottom>
          <a:insideH>
            <a:ln cap="flat" cmpd="sng" w="9525">
              <a:solidFill>
                <a:srgbClr val="5D5D5D"/>
              </a:solidFill>
              <a:prstDash val="solid"/>
              <a:round/>
              <a:headEnd len="sm" w="sm" type="none"/>
              <a:tailEnd len="sm" w="sm" type="none"/>
            </a:ln>
          </a:insideH>
          <a:insideV>
            <a:ln cap="flat" cmpd="sng" w="9525">
              <a:solidFill>
                <a:srgbClr val="5D5D5D"/>
              </a:solidFill>
              <a:prstDash val="solid"/>
              <a:round/>
              <a:headEnd len="sm" w="sm" type="none"/>
              <a:tailEnd len="sm" w="sm" type="none"/>
            </a:ln>
          </a:insideV>
        </a:tcBdr>
        <a:fill>
          <a:solidFill>
            <a:srgbClr val="FF9400"/>
          </a:solidFill>
        </a:fill>
      </a:tcStyle>
    </a:lastRow>
    <a:seCell>
      <a:tcTxStyle/>
    </a:seCell>
    <a:swCell>
      <a:tcTxStyle/>
    </a:swCell>
    <a:firstRow>
      <a:tcTxStyle b="off" i="off">
        <a:font>
          <a:latin typeface="Helvetica Neue Medium"/>
          <a:ea typeface="Helvetica Neue Medium"/>
          <a:cs typeface="Helvetica Neue Medium"/>
        </a:font>
        <a:srgbClr val="FFFFFF"/>
      </a:tcTxStyle>
      <a:tcStyle>
        <a:tcBdr>
          <a:left>
            <a:ln cap="flat" cmpd="sng" w="9525">
              <a:solidFill>
                <a:srgbClr val="5D5D5D"/>
              </a:solidFill>
              <a:prstDash val="solid"/>
              <a:round/>
              <a:headEnd len="sm" w="sm" type="none"/>
              <a:tailEnd len="sm" w="sm" type="none"/>
            </a:ln>
          </a:left>
          <a:right>
            <a:ln cap="flat" cmpd="sng" w="9525">
              <a:solidFill>
                <a:srgbClr val="5D5D5D"/>
              </a:solidFill>
              <a:prstDash val="solid"/>
              <a:round/>
              <a:headEnd len="sm" w="sm" type="none"/>
              <a:tailEnd len="sm" w="sm" type="none"/>
            </a:ln>
          </a:right>
          <a:top>
            <a:ln cap="flat" cmpd="sng" w="9525">
              <a:solidFill>
                <a:srgbClr val="5D5D5D"/>
              </a:solidFill>
              <a:prstDash val="solid"/>
              <a:round/>
              <a:headEnd len="sm" w="sm" type="none"/>
              <a:tailEnd len="sm" w="sm" type="none"/>
            </a:ln>
          </a:top>
          <a:bottom>
            <a:ln cap="flat" cmpd="sng" w="9525">
              <a:solidFill>
                <a:srgbClr val="5D5D5D"/>
              </a:solidFill>
              <a:prstDash val="solid"/>
              <a:round/>
              <a:headEnd len="sm" w="sm" type="none"/>
              <a:tailEnd len="sm" w="sm" type="none"/>
            </a:ln>
          </a:bottom>
          <a:insideH>
            <a:ln cap="flat" cmpd="sng" w="9525">
              <a:solidFill>
                <a:srgbClr val="5D5D5D"/>
              </a:solidFill>
              <a:prstDash val="solid"/>
              <a:round/>
              <a:headEnd len="sm" w="sm" type="none"/>
              <a:tailEnd len="sm" w="sm" type="none"/>
            </a:ln>
          </a:insideH>
          <a:insideV>
            <a:ln cap="flat" cmpd="sng" w="9525">
              <a:solidFill>
                <a:srgbClr val="5D5D5D"/>
              </a:solidFill>
              <a:prstDash val="solid"/>
              <a:round/>
              <a:headEnd len="sm" w="sm" type="none"/>
              <a:tailEnd len="sm" w="sm" type="none"/>
            </a:ln>
          </a:insideV>
        </a:tcBdr>
        <a:fill>
          <a:solidFill>
            <a:srgbClr val="FF940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Medium-regular.fntdata"/><Relationship Id="rId42" Type="http://schemas.openxmlformats.org/officeDocument/2006/relationships/font" Target="fonts/MontserratMedium-italic.fntdata"/><Relationship Id="rId41" Type="http://schemas.openxmlformats.org/officeDocument/2006/relationships/font" Target="fonts/MontserratMedium-bold.fntdata"/><Relationship Id="rId44" Type="http://schemas.openxmlformats.org/officeDocument/2006/relationships/font" Target="fonts/MontserratLight-regular.fntdata"/><Relationship Id="rId43" Type="http://schemas.openxmlformats.org/officeDocument/2006/relationships/font" Target="fonts/MontserratMedium-boldItalic.fntdata"/><Relationship Id="rId46" Type="http://schemas.openxmlformats.org/officeDocument/2006/relationships/font" Target="fonts/MontserratLight-italic.fntdata"/><Relationship Id="rId45" Type="http://schemas.openxmlformats.org/officeDocument/2006/relationships/font" Target="fonts/Montserrat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regular.fntdata"/><Relationship Id="rId47" Type="http://schemas.openxmlformats.org/officeDocument/2006/relationships/font" Target="fonts/MontserratLight-boldItalic.fntdata"/><Relationship Id="rId49"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boldItalic.fntdata"/><Relationship Id="rId30" Type="http://schemas.openxmlformats.org/officeDocument/2006/relationships/font" Target="fonts/MontserratSemiBold-italic.fntdata"/><Relationship Id="rId33" Type="http://schemas.openxmlformats.org/officeDocument/2006/relationships/font" Target="fonts/Montserrat-bold.fntdata"/><Relationship Id="rId32" Type="http://schemas.openxmlformats.org/officeDocument/2006/relationships/font" Target="fonts/Montserrat-regular.fntdata"/><Relationship Id="rId35" Type="http://schemas.openxmlformats.org/officeDocument/2006/relationships/font" Target="fonts/Montserrat-boldItalic.fntdata"/><Relationship Id="rId34" Type="http://schemas.openxmlformats.org/officeDocument/2006/relationships/font" Target="fonts/Montserrat-italic.fntdata"/><Relationship Id="rId37" Type="http://schemas.openxmlformats.org/officeDocument/2006/relationships/font" Target="fonts/Poppins-bold.fntdata"/><Relationship Id="rId36" Type="http://schemas.openxmlformats.org/officeDocument/2006/relationships/font" Target="fonts/Poppins-regular.fntdata"/><Relationship Id="rId39" Type="http://schemas.openxmlformats.org/officeDocument/2006/relationships/font" Target="fonts/Poppins-boldItalic.fntdata"/><Relationship Id="rId38" Type="http://schemas.openxmlformats.org/officeDocument/2006/relationships/font" Target="fonts/Poppins-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abinSemiBold-regular.fntdata"/><Relationship Id="rId23" Type="http://schemas.openxmlformats.org/officeDocument/2006/relationships/slide" Target="slides/slide18.xml"/><Relationship Id="rId26" Type="http://schemas.openxmlformats.org/officeDocument/2006/relationships/font" Target="fonts/CabinSemiBold-italic.fntdata"/><Relationship Id="rId25" Type="http://schemas.openxmlformats.org/officeDocument/2006/relationships/font" Target="fonts/CabinSemiBold-bold.fntdata"/><Relationship Id="rId28" Type="http://schemas.openxmlformats.org/officeDocument/2006/relationships/font" Target="fonts/MontserratSemiBold-regular.fntdata"/><Relationship Id="rId27" Type="http://schemas.openxmlformats.org/officeDocument/2006/relationships/font" Target="fonts/CabinSemiBold-boldItalic.fntdata"/><Relationship Id="rId29" Type="http://schemas.openxmlformats.org/officeDocument/2006/relationships/font" Target="fonts/MontserratSemiBold-bold.fntdata"/><Relationship Id="rId51" Type="http://schemas.openxmlformats.org/officeDocument/2006/relationships/font" Target="fonts/HelveticaNeue-boldItalic.fntdata"/><Relationship Id="rId50" Type="http://schemas.openxmlformats.org/officeDocument/2006/relationships/font" Target="fonts/HelveticaNeue-italic.fntdata"/><Relationship Id="rId53" Type="http://schemas.openxmlformats.org/officeDocument/2006/relationships/font" Target="fonts/HelveticaNeueLight-bold.fntdata"/><Relationship Id="rId52" Type="http://schemas.openxmlformats.org/officeDocument/2006/relationships/font" Target="fonts/HelveticaNeueLight-regular.fntdata"/><Relationship Id="rId11" Type="http://schemas.openxmlformats.org/officeDocument/2006/relationships/slide" Target="slides/slide6.xml"/><Relationship Id="rId55" Type="http://schemas.openxmlformats.org/officeDocument/2006/relationships/font" Target="fonts/HelveticaNeueLight-boldItalic.fntdata"/><Relationship Id="rId10" Type="http://schemas.openxmlformats.org/officeDocument/2006/relationships/slide" Target="slides/slide5.xml"/><Relationship Id="rId54" Type="http://schemas.openxmlformats.org/officeDocument/2006/relationships/font" Target="fonts/HelveticaNeueLight-italic.fntdata"/><Relationship Id="rId13" Type="http://schemas.openxmlformats.org/officeDocument/2006/relationships/slide" Target="slides/slide8.xml"/><Relationship Id="rId57" Type="http://schemas.openxmlformats.org/officeDocument/2006/relationships/font" Target="fonts/CabinMedium-bold.fntdata"/><Relationship Id="rId12" Type="http://schemas.openxmlformats.org/officeDocument/2006/relationships/slide" Target="slides/slide7.xml"/><Relationship Id="rId56" Type="http://schemas.openxmlformats.org/officeDocument/2006/relationships/font" Target="fonts/CabinMedium-regular.fntdata"/><Relationship Id="rId15" Type="http://schemas.openxmlformats.org/officeDocument/2006/relationships/slide" Target="slides/slide10.xml"/><Relationship Id="rId59" Type="http://schemas.openxmlformats.org/officeDocument/2006/relationships/font" Target="fonts/CabinMedium-boldItalic.fntdata"/><Relationship Id="rId14" Type="http://schemas.openxmlformats.org/officeDocument/2006/relationships/slide" Target="slides/slide9.xml"/><Relationship Id="rId58" Type="http://schemas.openxmlformats.org/officeDocument/2006/relationships/font" Target="fonts/CabinMedium-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900853" y="2898986"/>
            <a:ext cx="11203094" cy="4958081"/>
          </a:xfrm>
          <a:prstGeom prst="rect">
            <a:avLst/>
          </a:prstGeom>
          <a:noFill/>
          <a:ln>
            <a:noFill/>
          </a:ln>
        </p:spPr>
        <p:txBody>
          <a:bodyPr anchorCtr="0" anchor="ctr" bIns="27075" lIns="27075" spcFirstLastPara="1" rIns="27075" wrap="square" tIns="27075">
            <a:noAutofit/>
          </a:bodyPr>
          <a:lstStyle>
            <a:lvl1pPr indent="-498475" lvl="0" marL="457200" algn="l">
              <a:lnSpc>
                <a:spcPct val="100000"/>
              </a:lnSpc>
              <a:spcBef>
                <a:spcPts val="4100"/>
              </a:spcBef>
              <a:spcAft>
                <a:spcPts val="0"/>
              </a:spcAft>
              <a:buClr>
                <a:srgbClr val="000000"/>
              </a:buClr>
              <a:buSzPts val="4250"/>
              <a:buFont typeface="Helvetica Neue"/>
              <a:buChar char="•"/>
              <a:defRPr sz="3400"/>
            </a:lvl1pPr>
            <a:lvl2pPr indent="-498475" lvl="1" marL="914400" algn="l">
              <a:lnSpc>
                <a:spcPct val="100000"/>
              </a:lnSpc>
              <a:spcBef>
                <a:spcPts val="4100"/>
              </a:spcBef>
              <a:spcAft>
                <a:spcPts val="0"/>
              </a:spcAft>
              <a:buClr>
                <a:srgbClr val="000000"/>
              </a:buClr>
              <a:buSzPts val="4250"/>
              <a:buFont typeface="Helvetica Neue"/>
              <a:buChar char="•"/>
              <a:defRPr sz="3400"/>
            </a:lvl2pPr>
            <a:lvl3pPr indent="-498475" lvl="2" marL="1371600" algn="l">
              <a:lnSpc>
                <a:spcPct val="100000"/>
              </a:lnSpc>
              <a:spcBef>
                <a:spcPts val="4100"/>
              </a:spcBef>
              <a:spcAft>
                <a:spcPts val="0"/>
              </a:spcAft>
              <a:buClr>
                <a:srgbClr val="000000"/>
              </a:buClr>
              <a:buSzPts val="4250"/>
              <a:buFont typeface="Helvetica Neue"/>
              <a:buChar char="•"/>
              <a:defRPr sz="3400"/>
            </a:lvl3pPr>
            <a:lvl4pPr indent="-498475" lvl="3" marL="1828800" algn="l">
              <a:lnSpc>
                <a:spcPct val="100000"/>
              </a:lnSpc>
              <a:spcBef>
                <a:spcPts val="4100"/>
              </a:spcBef>
              <a:spcAft>
                <a:spcPts val="0"/>
              </a:spcAft>
              <a:buClr>
                <a:srgbClr val="000000"/>
              </a:buClr>
              <a:buSzPts val="4250"/>
              <a:buFont typeface="Helvetica Neue"/>
              <a:buChar char="•"/>
              <a:defRPr sz="3400"/>
            </a:lvl4pPr>
            <a:lvl5pPr indent="-498475" lvl="4" marL="2286000" algn="l">
              <a:lnSpc>
                <a:spcPct val="100000"/>
              </a:lnSpc>
              <a:spcBef>
                <a:spcPts val="4100"/>
              </a:spcBef>
              <a:spcAft>
                <a:spcPts val="0"/>
              </a:spcAft>
              <a:buClr>
                <a:srgbClr val="000000"/>
              </a:buClr>
              <a:buSzPts val="4250"/>
              <a:buFont typeface="Helvetica Neue"/>
              <a:buChar char="•"/>
              <a:defRPr sz="34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12" name="Google Shape;12;p2"/>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46" name="Shape 46"/>
        <p:cNvGrpSpPr/>
        <p:nvPr/>
      </p:nvGrpSpPr>
      <p:grpSpPr>
        <a:xfrm>
          <a:off x="0" y="0"/>
          <a:ext cx="0" cy="0"/>
          <a:chOff x="0" y="0"/>
          <a:chExt cx="0" cy="0"/>
        </a:xfrm>
      </p:grpSpPr>
      <p:sp>
        <p:nvSpPr>
          <p:cNvPr id="47" name="Google Shape;47;p11"/>
          <p:cNvSpPr txBox="1"/>
          <p:nvPr>
            <p:ph idx="1" type="body"/>
          </p:nvPr>
        </p:nvSpPr>
        <p:spPr>
          <a:xfrm>
            <a:off x="1273386" y="5994400"/>
            <a:ext cx="10464802" cy="389264"/>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2200"/>
              <a:buFont typeface="Helvetica Neue"/>
              <a:buNone/>
              <a:defRPr i="1" sz="2200"/>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8" name="Google Shape;48;p11"/>
          <p:cNvSpPr txBox="1"/>
          <p:nvPr>
            <p:ph idx="2" type="body"/>
          </p:nvPr>
        </p:nvSpPr>
        <p:spPr>
          <a:xfrm>
            <a:off x="1273386" y="4399192"/>
            <a:ext cx="10464802" cy="562362"/>
          </a:xfrm>
          <a:prstGeom prst="rect">
            <a:avLst/>
          </a:prstGeom>
          <a:noFill/>
          <a:ln>
            <a:noFill/>
          </a:ln>
        </p:spPr>
        <p:txBody>
          <a:bodyPr anchorCtr="0" anchor="ctr"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3400"/>
              <a:buFont typeface="Helvetica Neue"/>
              <a:buNone/>
              <a:defRPr sz="3400">
                <a:latin typeface="Helvetica Neue"/>
                <a:ea typeface="Helvetica Neue"/>
                <a:cs typeface="Helvetica Neue"/>
                <a:sym typeface="Helvetica Neu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9" name="Google Shape;49;p11"/>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50" name="Shape 50"/>
        <p:cNvGrpSpPr/>
        <p:nvPr/>
      </p:nvGrpSpPr>
      <p:grpSpPr>
        <a:xfrm>
          <a:off x="0" y="0"/>
          <a:ext cx="0" cy="0"/>
          <a:chOff x="0" y="0"/>
          <a:chExt cx="0" cy="0"/>
        </a:xfrm>
      </p:grpSpPr>
      <p:sp>
        <p:nvSpPr>
          <p:cNvPr id="51" name="Google Shape;51;p12"/>
          <p:cNvSpPr/>
          <p:nvPr>
            <p:ph idx="2" type="pic"/>
          </p:nvPr>
        </p:nvSpPr>
        <p:spPr>
          <a:xfrm>
            <a:off x="-1" y="1219199"/>
            <a:ext cx="13004801" cy="7315201"/>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52" name="Google Shape;52;p12"/>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3" name="Shape 53"/>
        <p:cNvGrpSpPr/>
        <p:nvPr/>
      </p:nvGrpSpPr>
      <p:grpSpPr>
        <a:xfrm>
          <a:off x="0" y="0"/>
          <a:ext cx="0" cy="0"/>
          <a:chOff x="0" y="0"/>
          <a:chExt cx="0" cy="0"/>
        </a:xfrm>
      </p:grpSpPr>
      <p:sp>
        <p:nvSpPr>
          <p:cNvPr id="54" name="Google Shape;54;p13"/>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type="title">
  <p:cSld name="TITLE">
    <p:spTree>
      <p:nvGrpSpPr>
        <p:cNvPr id="13" name="Shape 13"/>
        <p:cNvGrpSpPr/>
        <p:nvPr/>
      </p:nvGrpSpPr>
      <p:grpSpPr>
        <a:xfrm>
          <a:off x="0" y="0"/>
          <a:ext cx="0" cy="0"/>
          <a:chOff x="0" y="0"/>
          <a:chExt cx="0" cy="0"/>
        </a:xfrm>
      </p:grpSpPr>
      <p:sp>
        <p:nvSpPr>
          <p:cNvPr id="14" name="Google Shape;14;p3"/>
          <p:cNvSpPr txBox="1"/>
          <p:nvPr>
            <p:ph type="title"/>
          </p:nvPr>
        </p:nvSpPr>
        <p:spPr>
          <a:xfrm>
            <a:off x="948266" y="2445173"/>
            <a:ext cx="11108268" cy="2479041"/>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
          <p:cNvSpPr txBox="1"/>
          <p:nvPr>
            <p:ph idx="1" type="body"/>
          </p:nvPr>
        </p:nvSpPr>
        <p:spPr>
          <a:xfrm>
            <a:off x="948266" y="4991946"/>
            <a:ext cx="11108268" cy="846668"/>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16" name="Google Shape;16;p3"/>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p:cSld name="Photo - Horizontal">
    <p:spTree>
      <p:nvGrpSpPr>
        <p:cNvPr id="17" name="Shape 17"/>
        <p:cNvGrpSpPr/>
        <p:nvPr/>
      </p:nvGrpSpPr>
      <p:grpSpPr>
        <a:xfrm>
          <a:off x="0" y="0"/>
          <a:ext cx="0" cy="0"/>
          <a:chOff x="0" y="0"/>
          <a:chExt cx="0" cy="0"/>
        </a:xfrm>
      </p:grpSpPr>
      <p:sp>
        <p:nvSpPr>
          <p:cNvPr id="18" name="Google Shape;18;p4"/>
          <p:cNvSpPr/>
          <p:nvPr>
            <p:ph idx="2" type="pic"/>
          </p:nvPr>
        </p:nvSpPr>
        <p:spPr>
          <a:xfrm>
            <a:off x="1667183" y="1578186"/>
            <a:ext cx="9672321" cy="466005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19" name="Google Shape;19;p4"/>
          <p:cNvSpPr txBox="1"/>
          <p:nvPr>
            <p:ph type="title"/>
          </p:nvPr>
        </p:nvSpPr>
        <p:spPr>
          <a:xfrm>
            <a:off x="338666" y="6292426"/>
            <a:ext cx="12327468" cy="1070188"/>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4"/>
          <p:cNvSpPr txBox="1"/>
          <p:nvPr>
            <p:ph idx="1" type="body"/>
          </p:nvPr>
        </p:nvSpPr>
        <p:spPr>
          <a:xfrm>
            <a:off x="338666" y="7321973"/>
            <a:ext cx="12327468" cy="846667"/>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21" name="Google Shape;21;p4"/>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22" name="Shape 22"/>
        <p:cNvGrpSpPr/>
        <p:nvPr/>
      </p:nvGrpSpPr>
      <p:grpSpPr>
        <a:xfrm>
          <a:off x="0" y="0"/>
          <a:ext cx="0" cy="0"/>
          <a:chOff x="0" y="0"/>
          <a:chExt cx="0" cy="0"/>
        </a:xfrm>
      </p:grpSpPr>
      <p:sp>
        <p:nvSpPr>
          <p:cNvPr id="23" name="Google Shape;23;p5"/>
          <p:cNvSpPr txBox="1"/>
          <p:nvPr>
            <p:ph type="title"/>
          </p:nvPr>
        </p:nvSpPr>
        <p:spPr>
          <a:xfrm>
            <a:off x="948266" y="3637279"/>
            <a:ext cx="11108268" cy="2479042"/>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5"/>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5" name="Shape 25"/>
        <p:cNvGrpSpPr/>
        <p:nvPr/>
      </p:nvGrpSpPr>
      <p:grpSpPr>
        <a:xfrm>
          <a:off x="0" y="0"/>
          <a:ext cx="0" cy="0"/>
          <a:chOff x="0" y="0"/>
          <a:chExt cx="0" cy="0"/>
        </a:xfrm>
      </p:grpSpPr>
      <p:sp>
        <p:nvSpPr>
          <p:cNvPr id="26" name="Google Shape;26;p6"/>
          <p:cNvSpPr/>
          <p:nvPr>
            <p:ph idx="2" type="pic"/>
          </p:nvPr>
        </p:nvSpPr>
        <p:spPr>
          <a:xfrm>
            <a:off x="7021856" y="1727199"/>
            <a:ext cx="5080002" cy="611632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27" name="Google Shape;27;p6"/>
          <p:cNvSpPr txBox="1"/>
          <p:nvPr>
            <p:ph type="title"/>
          </p:nvPr>
        </p:nvSpPr>
        <p:spPr>
          <a:xfrm>
            <a:off x="880533" y="1727199"/>
            <a:ext cx="5452534" cy="2959948"/>
          </a:xfrm>
          <a:prstGeom prst="rect">
            <a:avLst/>
          </a:prstGeom>
          <a:noFill/>
          <a:ln>
            <a:noFill/>
          </a:ln>
        </p:spPr>
        <p:txBody>
          <a:bodyPr anchorCtr="0" anchor="b" bIns="27075" lIns="27075" spcFirstLastPara="1" rIns="27075" wrap="square" tIns="27075">
            <a:noAutofit/>
          </a:bodyPr>
          <a:lstStyle>
            <a:lvl1pPr lvl="0" algn="ctr">
              <a:lnSpc>
                <a:spcPct val="100000"/>
              </a:lnSpc>
              <a:spcBef>
                <a:spcPts val="0"/>
              </a:spcBef>
              <a:spcAft>
                <a:spcPts val="0"/>
              </a:spcAft>
              <a:buClr>
                <a:srgbClr val="000000"/>
              </a:buClr>
              <a:buSzPts val="5800"/>
              <a:buFont typeface="Helvetica Neue"/>
              <a:buNone/>
              <a:defRPr sz="58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6"/>
          <p:cNvSpPr txBox="1"/>
          <p:nvPr>
            <p:ph idx="1" type="body"/>
          </p:nvPr>
        </p:nvSpPr>
        <p:spPr>
          <a:xfrm>
            <a:off x="880533" y="4700693"/>
            <a:ext cx="5452534" cy="3054774"/>
          </a:xfrm>
          <a:prstGeom prst="rect">
            <a:avLst/>
          </a:prstGeom>
          <a:noFill/>
          <a:ln>
            <a:noFill/>
          </a:ln>
        </p:spPr>
        <p:txBody>
          <a:bodyPr anchorCtr="0" anchor="t" bIns="27075" lIns="27075" spcFirstLastPara="1" rIns="27075" wrap="square" tIns="27075">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29" name="Google Shape;29;p6"/>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30" name="Shape 30"/>
        <p:cNvGrpSpPr/>
        <p:nvPr/>
      </p:nvGrpSpPr>
      <p:grpSpPr>
        <a:xfrm>
          <a:off x="0" y="0"/>
          <a:ext cx="0" cy="0"/>
          <a:chOff x="0" y="0"/>
          <a:chExt cx="0" cy="0"/>
        </a:xfrm>
      </p:grpSpPr>
      <p:sp>
        <p:nvSpPr>
          <p:cNvPr id="31" name="Google Shape;31;p7"/>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7"/>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33" name="Shape 33"/>
        <p:cNvGrpSpPr/>
        <p:nvPr/>
      </p:nvGrpSpPr>
      <p:grpSpPr>
        <a:xfrm>
          <a:off x="0" y="0"/>
          <a:ext cx="0" cy="0"/>
          <a:chOff x="0" y="0"/>
          <a:chExt cx="0" cy="0"/>
        </a:xfrm>
      </p:grpSpPr>
      <p:sp>
        <p:nvSpPr>
          <p:cNvPr id="34" name="Google Shape;34;p8"/>
          <p:cNvSpPr/>
          <p:nvPr>
            <p:ph idx="2" type="pic"/>
          </p:nvPr>
        </p:nvSpPr>
        <p:spPr>
          <a:xfrm>
            <a:off x="7023946" y="2898986"/>
            <a:ext cx="5080002" cy="4958081"/>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35" name="Google Shape;35;p8"/>
          <p:cNvSpPr txBox="1"/>
          <p:nvPr>
            <p:ph type="title"/>
          </p:nvPr>
        </p:nvSpPr>
        <p:spPr>
          <a:xfrm>
            <a:off x="900853" y="1408853"/>
            <a:ext cx="11203094" cy="1219201"/>
          </a:xfrm>
          <a:prstGeom prst="rect">
            <a:avLst/>
          </a:prstGeom>
          <a:noFill/>
          <a:ln>
            <a:noFill/>
          </a:ln>
        </p:spPr>
        <p:txBody>
          <a:bodyPr anchorCtr="0" anchor="ctr" bIns="27075" lIns="27075" spcFirstLastPara="1" rIns="27075" wrap="square" tIns="2707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8"/>
          <p:cNvSpPr txBox="1"/>
          <p:nvPr>
            <p:ph idx="1" type="body"/>
          </p:nvPr>
        </p:nvSpPr>
        <p:spPr>
          <a:xfrm>
            <a:off x="900853" y="2898986"/>
            <a:ext cx="5452534" cy="4958081"/>
          </a:xfrm>
          <a:prstGeom prst="rect">
            <a:avLst/>
          </a:prstGeom>
          <a:noFill/>
          <a:ln>
            <a:noFill/>
          </a:ln>
        </p:spPr>
        <p:txBody>
          <a:bodyPr anchorCtr="0" anchor="ctr" bIns="27075" lIns="27075" spcFirstLastPara="1" rIns="27075" wrap="square" tIns="27075">
            <a:noAutofit/>
          </a:bodyPr>
          <a:lstStyle>
            <a:lvl1pPr indent="-434975" lvl="0" marL="457200" algn="l">
              <a:lnSpc>
                <a:spcPct val="100000"/>
              </a:lnSpc>
              <a:spcBef>
                <a:spcPts val="3200"/>
              </a:spcBef>
              <a:spcAft>
                <a:spcPts val="0"/>
              </a:spcAft>
              <a:buClr>
                <a:srgbClr val="000000"/>
              </a:buClr>
              <a:buSzPts val="3250"/>
              <a:buFont typeface="Helvetica Neue"/>
              <a:buChar char="•"/>
              <a:defRPr sz="2600"/>
            </a:lvl1pPr>
            <a:lvl2pPr indent="-434975" lvl="1" marL="914400" algn="l">
              <a:lnSpc>
                <a:spcPct val="100000"/>
              </a:lnSpc>
              <a:spcBef>
                <a:spcPts val="3200"/>
              </a:spcBef>
              <a:spcAft>
                <a:spcPts val="0"/>
              </a:spcAft>
              <a:buClr>
                <a:srgbClr val="000000"/>
              </a:buClr>
              <a:buSzPts val="3250"/>
              <a:buFont typeface="Helvetica Neue"/>
              <a:buChar char="•"/>
              <a:defRPr sz="2600"/>
            </a:lvl2pPr>
            <a:lvl3pPr indent="-434975" lvl="2" marL="1371600" algn="l">
              <a:lnSpc>
                <a:spcPct val="100000"/>
              </a:lnSpc>
              <a:spcBef>
                <a:spcPts val="3200"/>
              </a:spcBef>
              <a:spcAft>
                <a:spcPts val="0"/>
              </a:spcAft>
              <a:buClr>
                <a:srgbClr val="000000"/>
              </a:buClr>
              <a:buSzPts val="3250"/>
              <a:buFont typeface="Helvetica Neue"/>
              <a:buChar char="•"/>
              <a:defRPr sz="2600"/>
            </a:lvl3pPr>
            <a:lvl4pPr indent="-434975" lvl="3" marL="1828800" algn="l">
              <a:lnSpc>
                <a:spcPct val="100000"/>
              </a:lnSpc>
              <a:spcBef>
                <a:spcPts val="3200"/>
              </a:spcBef>
              <a:spcAft>
                <a:spcPts val="0"/>
              </a:spcAft>
              <a:buClr>
                <a:srgbClr val="000000"/>
              </a:buClr>
              <a:buSzPts val="3250"/>
              <a:buFont typeface="Helvetica Neue"/>
              <a:buChar char="•"/>
              <a:defRPr sz="2600"/>
            </a:lvl4pPr>
            <a:lvl5pPr indent="-434975" lvl="4" marL="2286000" algn="l">
              <a:lnSpc>
                <a:spcPct val="100000"/>
              </a:lnSpc>
              <a:spcBef>
                <a:spcPts val="3200"/>
              </a:spcBef>
              <a:spcAft>
                <a:spcPts val="0"/>
              </a:spcAft>
              <a:buClr>
                <a:srgbClr val="000000"/>
              </a:buClr>
              <a:buSzPts val="3250"/>
              <a:buFont typeface="Helvetica Neue"/>
              <a:buChar char="•"/>
              <a:defRPr sz="26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37" name="Google Shape;37;p8"/>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38" name="Shape 38"/>
        <p:cNvGrpSpPr/>
        <p:nvPr/>
      </p:nvGrpSpPr>
      <p:grpSpPr>
        <a:xfrm>
          <a:off x="0" y="0"/>
          <a:ext cx="0" cy="0"/>
          <a:chOff x="0" y="0"/>
          <a:chExt cx="0" cy="0"/>
        </a:xfrm>
      </p:grpSpPr>
      <p:sp>
        <p:nvSpPr>
          <p:cNvPr id="39" name="Google Shape;39;p9"/>
          <p:cNvSpPr txBox="1"/>
          <p:nvPr>
            <p:ph idx="1" type="body"/>
          </p:nvPr>
        </p:nvSpPr>
        <p:spPr>
          <a:xfrm>
            <a:off x="900853" y="2167466"/>
            <a:ext cx="11203094" cy="5418668"/>
          </a:xfrm>
          <a:prstGeom prst="rect">
            <a:avLst/>
          </a:prstGeom>
          <a:noFill/>
          <a:ln>
            <a:noFill/>
          </a:ln>
        </p:spPr>
        <p:txBody>
          <a:bodyPr anchorCtr="0" anchor="ctr" bIns="27075" lIns="27075" spcFirstLastPara="1" rIns="27075" wrap="square" tIns="27075">
            <a:noAutofit/>
          </a:bodyPr>
          <a:lstStyle>
            <a:lvl1pPr indent="-498475" lvl="0" marL="457200" algn="l">
              <a:lnSpc>
                <a:spcPct val="100000"/>
              </a:lnSpc>
              <a:spcBef>
                <a:spcPts val="4100"/>
              </a:spcBef>
              <a:spcAft>
                <a:spcPts val="0"/>
              </a:spcAft>
              <a:buClr>
                <a:srgbClr val="000000"/>
              </a:buClr>
              <a:buSzPts val="4250"/>
              <a:buFont typeface="Helvetica Neue"/>
              <a:buChar char="•"/>
              <a:defRPr sz="3400"/>
            </a:lvl1pPr>
            <a:lvl2pPr indent="-498475" lvl="1" marL="914400" algn="l">
              <a:lnSpc>
                <a:spcPct val="100000"/>
              </a:lnSpc>
              <a:spcBef>
                <a:spcPts val="4100"/>
              </a:spcBef>
              <a:spcAft>
                <a:spcPts val="0"/>
              </a:spcAft>
              <a:buClr>
                <a:srgbClr val="000000"/>
              </a:buClr>
              <a:buSzPts val="4250"/>
              <a:buFont typeface="Helvetica Neue"/>
              <a:buChar char="•"/>
              <a:defRPr sz="3400"/>
            </a:lvl2pPr>
            <a:lvl3pPr indent="-498475" lvl="2" marL="1371600" algn="l">
              <a:lnSpc>
                <a:spcPct val="100000"/>
              </a:lnSpc>
              <a:spcBef>
                <a:spcPts val="4100"/>
              </a:spcBef>
              <a:spcAft>
                <a:spcPts val="0"/>
              </a:spcAft>
              <a:buClr>
                <a:srgbClr val="000000"/>
              </a:buClr>
              <a:buSzPts val="4250"/>
              <a:buFont typeface="Helvetica Neue"/>
              <a:buChar char="•"/>
              <a:defRPr sz="3400"/>
            </a:lvl3pPr>
            <a:lvl4pPr indent="-498475" lvl="3" marL="1828800" algn="l">
              <a:lnSpc>
                <a:spcPct val="100000"/>
              </a:lnSpc>
              <a:spcBef>
                <a:spcPts val="4100"/>
              </a:spcBef>
              <a:spcAft>
                <a:spcPts val="0"/>
              </a:spcAft>
              <a:buClr>
                <a:srgbClr val="000000"/>
              </a:buClr>
              <a:buSzPts val="4250"/>
              <a:buFont typeface="Helvetica Neue"/>
              <a:buChar char="•"/>
              <a:defRPr sz="3400"/>
            </a:lvl4pPr>
            <a:lvl5pPr indent="-498475" lvl="4" marL="2286000" algn="l">
              <a:lnSpc>
                <a:spcPct val="100000"/>
              </a:lnSpc>
              <a:spcBef>
                <a:spcPts val="4100"/>
              </a:spcBef>
              <a:spcAft>
                <a:spcPts val="0"/>
              </a:spcAft>
              <a:buClr>
                <a:srgbClr val="000000"/>
              </a:buClr>
              <a:buSzPts val="4250"/>
              <a:buFont typeface="Helvetica Neue"/>
              <a:buChar char="•"/>
              <a:defRPr sz="34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0" name="Google Shape;40;p9"/>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41" name="Shape 41"/>
        <p:cNvGrpSpPr/>
        <p:nvPr/>
      </p:nvGrpSpPr>
      <p:grpSpPr>
        <a:xfrm>
          <a:off x="0" y="0"/>
          <a:ext cx="0" cy="0"/>
          <a:chOff x="0" y="0"/>
          <a:chExt cx="0" cy="0"/>
        </a:xfrm>
      </p:grpSpPr>
      <p:sp>
        <p:nvSpPr>
          <p:cNvPr id="42" name="Google Shape;42;p10"/>
          <p:cNvSpPr/>
          <p:nvPr>
            <p:ph idx="2" type="pic"/>
          </p:nvPr>
        </p:nvSpPr>
        <p:spPr>
          <a:xfrm>
            <a:off x="8405706" y="4978400"/>
            <a:ext cx="3948855" cy="2959947"/>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3" name="Google Shape;43;p10"/>
          <p:cNvSpPr/>
          <p:nvPr>
            <p:ph idx="3" type="pic"/>
          </p:nvPr>
        </p:nvSpPr>
        <p:spPr>
          <a:xfrm>
            <a:off x="8405707" y="1822026"/>
            <a:ext cx="3948854" cy="2959948"/>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4" name="Google Shape;44;p10"/>
          <p:cNvSpPr/>
          <p:nvPr>
            <p:ph idx="4" type="pic"/>
          </p:nvPr>
        </p:nvSpPr>
        <p:spPr>
          <a:xfrm>
            <a:off x="643466" y="1822026"/>
            <a:ext cx="7559041" cy="611632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45" name="Google Shape;45;p10"/>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600"/>
              <a:buFont typeface="Helvetica Neue Light"/>
              <a:buNone/>
              <a:defRPr b="0" sz="16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48266" y="2445173"/>
            <a:ext cx="11108268" cy="2479041"/>
          </a:xfrm>
          <a:prstGeom prst="rect">
            <a:avLst/>
          </a:prstGeom>
          <a:noFill/>
          <a:ln>
            <a:noFill/>
          </a:ln>
        </p:spPr>
        <p:txBody>
          <a:bodyPr anchorCtr="0" anchor="b" bIns="27075" lIns="27075" spcFirstLastPara="1" rIns="27075" wrap="square" tIns="27075">
            <a:noAutofit/>
          </a:bodyPr>
          <a:lstStyle>
            <a:lvl1pPr lvl="0"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948266" y="4991946"/>
            <a:ext cx="11108268" cy="846668"/>
          </a:xfrm>
          <a:prstGeom prst="rect">
            <a:avLst/>
          </a:prstGeom>
          <a:noFill/>
          <a:ln>
            <a:noFill/>
          </a:ln>
        </p:spPr>
        <p:txBody>
          <a:bodyPr anchorCtr="0" anchor="t" bIns="27075" lIns="27075" spcFirstLastPara="1" rIns="27075" wrap="square" tIns="27075">
            <a:noAutofit/>
          </a:bodyPr>
          <a:lstStyle>
            <a:lvl1pPr indent="-228600" lvl="0" marL="4572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5pPr>
            <a:lvl6pPr indent="-228600" lvl="5" marL="27432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6pPr>
            <a:lvl7pPr indent="-228600" lvl="6" marL="32004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7pPr>
            <a:lvl8pPr indent="-228600" lvl="7" marL="36576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8pPr>
            <a:lvl9pPr indent="-228600" lvl="8" marL="4114800" marR="0" rtl="0" algn="ctr">
              <a:lnSpc>
                <a:spcPct val="100000"/>
              </a:lnSpc>
              <a:spcBef>
                <a:spcPts val="0"/>
              </a:spcBef>
              <a:spcAft>
                <a:spcPts val="0"/>
              </a:spcAft>
              <a:buClr>
                <a:srgbClr val="000000"/>
              </a:buClr>
              <a:buSzPts val="3800"/>
              <a:buFont typeface="Helvetica Neue"/>
              <a:buNone/>
              <a:defRPr b="0" i="0" sz="3800" u="none" cap="none" strike="noStrike">
                <a:solidFill>
                  <a:srgbClr val="000000"/>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6352590" y="8195733"/>
            <a:ext cx="292846" cy="276894"/>
          </a:xfrm>
          <a:prstGeom prst="rect">
            <a:avLst/>
          </a:prstGeom>
          <a:noFill/>
          <a:ln>
            <a:noFill/>
          </a:ln>
        </p:spPr>
        <p:txBody>
          <a:bodyPr anchorCtr="0" anchor="t" bIns="27075" lIns="27075" spcFirstLastPara="1" rIns="27075" wrap="square" tIns="27075">
            <a:noAutofit/>
          </a:bodyPr>
          <a:lstStyle>
            <a:lvl1pPr indent="0" lvl="0"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600"/>
              <a:buFont typeface="Helvetica Neue Light"/>
              <a:buNone/>
              <a:defRPr b="0" i="0" sz="16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000">
        <p:push dir="r"/>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5.pn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4"/>
          <p:cNvSpPr/>
          <p:nvPr/>
        </p:nvSpPr>
        <p:spPr>
          <a:xfrm>
            <a:off x="4448648" y="6281279"/>
            <a:ext cx="4255901" cy="767422"/>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60" name="Google Shape;60;p14"/>
          <p:cNvSpPr/>
          <p:nvPr/>
        </p:nvSpPr>
        <p:spPr>
          <a:xfrm>
            <a:off x="3513308" y="4422172"/>
            <a:ext cx="6011692" cy="122426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2B2F39"/>
              </a:buClr>
              <a:buSzPts val="7600"/>
              <a:buFont typeface="Cabin SemiBold"/>
              <a:buNone/>
            </a:pPr>
            <a:r>
              <a:rPr b="0" i="0" lang="en-US" sz="7600" u="none" cap="none" strike="noStrike">
                <a:solidFill>
                  <a:srgbClr val="2B2F39"/>
                </a:solidFill>
                <a:latin typeface="Cabin SemiBold"/>
                <a:ea typeface="Cabin SemiBold"/>
                <a:cs typeface="Cabin SemiBold"/>
                <a:sym typeface="Cabin SemiBold"/>
              </a:rPr>
              <a:t>Digital Aide</a:t>
            </a:r>
            <a:endParaRPr/>
          </a:p>
        </p:txBody>
      </p:sp>
      <p:sp>
        <p:nvSpPr>
          <p:cNvPr id="61" name="Google Shape;61;p14"/>
          <p:cNvSpPr/>
          <p:nvPr/>
        </p:nvSpPr>
        <p:spPr>
          <a:xfrm>
            <a:off x="4633598" y="6465146"/>
            <a:ext cx="3956400" cy="321600"/>
          </a:xfrm>
          <a:prstGeom prst="rect">
            <a:avLst/>
          </a:prstGeom>
          <a:noFill/>
          <a:ln>
            <a:noFill/>
          </a:ln>
        </p:spPr>
        <p:txBody>
          <a:bodyPr anchorCtr="0" anchor="b"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Montserrat"/>
              <a:buNone/>
            </a:pPr>
            <a:r>
              <a:rPr b="0" baseline="-25000" i="0" lang="en-US" sz="2600" u="none" cap="none" strike="noStrike">
                <a:solidFill>
                  <a:srgbClr val="FFFFFF"/>
                </a:solidFill>
                <a:latin typeface="Montserrat"/>
                <a:ea typeface="Montserrat"/>
                <a:cs typeface="Montserrat"/>
                <a:sym typeface="Montserrat"/>
              </a:rPr>
              <a:t>Digitalaide.com</a:t>
            </a:r>
            <a:endParaRPr/>
          </a:p>
        </p:txBody>
      </p:sp>
      <p:sp>
        <p:nvSpPr>
          <p:cNvPr id="62" name="Google Shape;62;p14"/>
          <p:cNvSpPr/>
          <p:nvPr/>
        </p:nvSpPr>
        <p:spPr>
          <a:xfrm>
            <a:off x="6809557" y="7850468"/>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63" name="Google Shape;63;p14"/>
          <p:cNvSpPr/>
          <p:nvPr/>
        </p:nvSpPr>
        <p:spPr>
          <a:xfrm>
            <a:off x="6525923" y="7850468"/>
            <a:ext cx="152151"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64" name="Google Shape;64;p14"/>
          <p:cNvSpPr/>
          <p:nvPr/>
        </p:nvSpPr>
        <p:spPr>
          <a:xfrm>
            <a:off x="6242290" y="7850468"/>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65" name="Google Shape;65;p14"/>
          <p:cNvPicPr preferRelativeResize="0"/>
          <p:nvPr/>
        </p:nvPicPr>
        <p:blipFill rotWithShape="1">
          <a:blip r:embed="rId3">
            <a:alphaModFix/>
          </a:blip>
          <a:srcRect b="0" l="0" r="0" t="0"/>
          <a:stretch/>
        </p:blipFill>
        <p:spPr>
          <a:xfrm>
            <a:off x="5367416" y="1750982"/>
            <a:ext cx="2291365" cy="2138542"/>
          </a:xfrm>
          <a:prstGeom prst="rect">
            <a:avLst/>
          </a:prstGeom>
          <a:noFill/>
          <a:ln>
            <a:noFill/>
          </a:ln>
        </p:spPr>
      </p:pic>
      <p:sp>
        <p:nvSpPr>
          <p:cNvPr id="66" name="Google Shape;66;p14"/>
          <p:cNvSpPr/>
          <p:nvPr/>
        </p:nvSpPr>
        <p:spPr>
          <a:xfrm>
            <a:off x="11279633" y="698500"/>
            <a:ext cx="1001267"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67" name="Google Shape;67;p14"/>
          <p:cNvSpPr/>
          <p:nvPr/>
        </p:nvSpPr>
        <p:spPr>
          <a:xfrm>
            <a:off x="11562804" y="914400"/>
            <a:ext cx="7180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68" name="Google Shape;68;p14"/>
          <p:cNvSpPr/>
          <p:nvPr/>
        </p:nvSpPr>
        <p:spPr>
          <a:xfrm>
            <a:off x="11977904" y="1130300"/>
            <a:ext cx="3029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69" name="Google Shape;69;p14"/>
          <p:cNvSpPr/>
          <p:nvPr/>
        </p:nvSpPr>
        <p:spPr>
          <a:xfrm>
            <a:off x="-75937" y="9439899"/>
            <a:ext cx="13178071" cy="1222587"/>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3"/>
          <p:cNvSpPr/>
          <p:nvPr/>
        </p:nvSpPr>
        <p:spPr>
          <a:xfrm>
            <a:off x="1124563" y="5597567"/>
            <a:ext cx="2576155" cy="676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4000"/>
              <a:buFont typeface="Cabin SemiBold"/>
              <a:buNone/>
            </a:pPr>
            <a:r>
              <a:rPr b="0" i="0" lang="en-US" sz="4000" u="none" cap="none" strike="noStrike">
                <a:solidFill>
                  <a:srgbClr val="2B2F39"/>
                </a:solidFill>
                <a:latin typeface="Cabin SemiBold"/>
                <a:ea typeface="Cabin SemiBold"/>
                <a:cs typeface="Cabin SemiBold"/>
                <a:sym typeface="Cabin SemiBold"/>
              </a:rPr>
              <a:t>Description</a:t>
            </a:r>
            <a:endParaRPr/>
          </a:p>
        </p:txBody>
      </p:sp>
      <p:sp>
        <p:nvSpPr>
          <p:cNvPr id="237" name="Google Shape;237;p23"/>
          <p:cNvSpPr/>
          <p:nvPr/>
        </p:nvSpPr>
        <p:spPr>
          <a:xfrm>
            <a:off x="1133257" y="6457241"/>
            <a:ext cx="8869174" cy="1367895"/>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Digital Aide’s innovative features include itinerary makers, quick contact, daily reminders &amp; location                              sharing created for emergency situations. It also presents a simple, fully customizable interface                               designed for its target audience &amp; consumers. The app can also be synced &amp; connected to another                             phone, which allows any family member to keep track of the information stored by the main user.</a:t>
            </a:r>
            <a:endParaRPr/>
          </a:p>
        </p:txBody>
      </p:sp>
      <p:pic>
        <p:nvPicPr>
          <p:cNvPr id="238" name="Google Shape;238;p23"/>
          <p:cNvPicPr preferRelativeResize="0"/>
          <p:nvPr/>
        </p:nvPicPr>
        <p:blipFill rotWithShape="1">
          <a:blip r:embed="rId3">
            <a:alphaModFix/>
          </a:blip>
          <a:srcRect b="32856" l="0" r="11617" t="8859"/>
          <a:stretch/>
        </p:blipFill>
        <p:spPr>
          <a:xfrm>
            <a:off x="-54601" y="-86685"/>
            <a:ext cx="9763090" cy="4292694"/>
          </a:xfrm>
          <a:prstGeom prst="rect">
            <a:avLst/>
          </a:prstGeom>
          <a:noFill/>
          <a:ln>
            <a:noFill/>
          </a:ln>
        </p:spPr>
      </p:pic>
      <p:sp>
        <p:nvSpPr>
          <p:cNvPr id="239" name="Google Shape;239;p23"/>
          <p:cNvSpPr/>
          <p:nvPr/>
        </p:nvSpPr>
        <p:spPr>
          <a:xfrm>
            <a:off x="11180288" y="8726242"/>
            <a:ext cx="1151490" cy="282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500"/>
              <a:buFont typeface="Cabin SemiBold"/>
              <a:buNone/>
            </a:pPr>
            <a:r>
              <a:rPr b="0" i="0" lang="en-US" sz="1500" u="none" cap="none" strike="noStrike">
                <a:solidFill>
                  <a:srgbClr val="FFFFFF"/>
                </a:solidFill>
                <a:latin typeface="Cabin SemiBold"/>
                <a:ea typeface="Cabin SemiBold"/>
                <a:cs typeface="Cabin SemiBold"/>
                <a:sym typeface="Cabin SemiBold"/>
              </a:rPr>
              <a:t>Digital Aide</a:t>
            </a:r>
            <a:endParaRPr/>
          </a:p>
        </p:txBody>
      </p:sp>
      <p:pic>
        <p:nvPicPr>
          <p:cNvPr id="240" name="Google Shape;240;p23"/>
          <p:cNvPicPr preferRelativeResize="0"/>
          <p:nvPr/>
        </p:nvPicPr>
        <p:blipFill rotWithShape="1">
          <a:blip r:embed="rId4">
            <a:alphaModFix/>
          </a:blip>
          <a:srcRect b="0" l="0" r="0" t="0"/>
          <a:stretch/>
        </p:blipFill>
        <p:spPr>
          <a:xfrm>
            <a:off x="10826986" y="8726242"/>
            <a:ext cx="302996" cy="282788"/>
          </a:xfrm>
          <a:prstGeom prst="rect">
            <a:avLst/>
          </a:prstGeom>
          <a:noFill/>
          <a:ln>
            <a:noFill/>
          </a:ln>
        </p:spPr>
      </p:pic>
      <p:sp>
        <p:nvSpPr>
          <p:cNvPr id="241" name="Google Shape;241;p23"/>
          <p:cNvSpPr/>
          <p:nvPr/>
        </p:nvSpPr>
        <p:spPr>
          <a:xfrm>
            <a:off x="729218" y="707588"/>
            <a:ext cx="2917177" cy="550943"/>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42" name="Google Shape;242;p23"/>
          <p:cNvSpPr/>
          <p:nvPr/>
        </p:nvSpPr>
        <p:spPr>
          <a:xfrm>
            <a:off x="1110437" y="828966"/>
            <a:ext cx="2284915" cy="3081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700"/>
              <a:buFont typeface="Cabin Medium"/>
              <a:buNone/>
            </a:pPr>
            <a:r>
              <a:rPr b="0" i="0" lang="en-US" sz="1700" u="none" cap="none" strike="noStrike">
                <a:solidFill>
                  <a:srgbClr val="FFFFFF"/>
                </a:solidFill>
                <a:latin typeface="Cabin Medium"/>
                <a:ea typeface="Cabin Medium"/>
                <a:cs typeface="Cabin Medium"/>
                <a:sym typeface="Cabin Medium"/>
              </a:rPr>
              <a:t>Product &amp; Services</a:t>
            </a:r>
            <a:endParaRPr/>
          </a:p>
        </p:txBody>
      </p:sp>
      <p:pic>
        <p:nvPicPr>
          <p:cNvPr id="243" name="Google Shape;243;p23"/>
          <p:cNvPicPr preferRelativeResize="0"/>
          <p:nvPr/>
        </p:nvPicPr>
        <p:blipFill rotWithShape="1">
          <a:blip r:embed="rId5">
            <a:alphaModFix/>
          </a:blip>
          <a:srcRect b="0" l="0" r="0" t="0"/>
          <a:stretch/>
        </p:blipFill>
        <p:spPr>
          <a:xfrm>
            <a:off x="10852377" y="8738942"/>
            <a:ext cx="302996" cy="282788"/>
          </a:xfrm>
          <a:prstGeom prst="rect">
            <a:avLst/>
          </a:prstGeom>
          <a:noFill/>
          <a:ln>
            <a:noFill/>
          </a:ln>
        </p:spPr>
      </p:pic>
      <p:sp>
        <p:nvSpPr>
          <p:cNvPr id="244" name="Google Shape;244;p23"/>
          <p:cNvSpPr/>
          <p:nvPr/>
        </p:nvSpPr>
        <p:spPr>
          <a:xfrm>
            <a:off x="11197949" y="8764342"/>
            <a:ext cx="1151490" cy="282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1500"/>
              <a:buFont typeface="Cabin SemiBold"/>
              <a:buNone/>
            </a:pPr>
            <a:r>
              <a:rPr b="0" i="0" lang="en-US" sz="1500" u="none" cap="none" strike="noStrike">
                <a:solidFill>
                  <a:srgbClr val="2B2F39"/>
                </a:solidFill>
                <a:latin typeface="Cabin SemiBold"/>
                <a:ea typeface="Cabin SemiBold"/>
                <a:cs typeface="Cabin SemiBold"/>
                <a:sym typeface="Cabin SemiBold"/>
              </a:rPr>
              <a:t>Digital Aide</a:t>
            </a:r>
            <a:endParaRPr/>
          </a:p>
        </p:txBody>
      </p:sp>
      <p:sp>
        <p:nvSpPr>
          <p:cNvPr id="245" name="Google Shape;245;p23"/>
          <p:cNvSpPr/>
          <p:nvPr/>
        </p:nvSpPr>
        <p:spPr>
          <a:xfrm>
            <a:off x="11279633" y="723900"/>
            <a:ext cx="1001267"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46" name="Google Shape;246;p23"/>
          <p:cNvSpPr/>
          <p:nvPr/>
        </p:nvSpPr>
        <p:spPr>
          <a:xfrm>
            <a:off x="11562804" y="939800"/>
            <a:ext cx="7180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47" name="Google Shape;247;p23"/>
          <p:cNvSpPr/>
          <p:nvPr/>
        </p:nvSpPr>
        <p:spPr>
          <a:xfrm>
            <a:off x="11977904" y="1155700"/>
            <a:ext cx="3029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48" name="Google Shape;248;p23"/>
          <p:cNvSpPr/>
          <p:nvPr/>
        </p:nvSpPr>
        <p:spPr>
          <a:xfrm>
            <a:off x="1770452"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49" name="Google Shape;249;p23"/>
          <p:cNvSpPr/>
          <p:nvPr/>
        </p:nvSpPr>
        <p:spPr>
          <a:xfrm>
            <a:off x="1486819"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50" name="Google Shape;250;p23"/>
          <p:cNvSpPr/>
          <p:nvPr/>
        </p:nvSpPr>
        <p:spPr>
          <a:xfrm>
            <a:off x="1203185"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51" name="Google Shape;251;p23"/>
          <p:cNvSpPr/>
          <p:nvPr/>
        </p:nvSpPr>
        <p:spPr>
          <a:xfrm>
            <a:off x="8072527" y="3278634"/>
            <a:ext cx="4203230" cy="2078732"/>
          </a:xfrm>
          <a:prstGeom prst="roundRect">
            <a:avLst>
              <a:gd fmla="val 15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52" name="Google Shape;252;p23"/>
          <p:cNvSpPr/>
          <p:nvPr/>
        </p:nvSpPr>
        <p:spPr>
          <a:xfrm>
            <a:off x="8718497" y="4092532"/>
            <a:ext cx="3155130" cy="5240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3000"/>
              <a:buFont typeface="Cabin SemiBold"/>
              <a:buNone/>
            </a:pPr>
            <a:r>
              <a:rPr b="0" i="0" lang="en-US" sz="3000" u="none" cap="none" strike="noStrike">
                <a:solidFill>
                  <a:srgbClr val="FFFFFF"/>
                </a:solidFill>
                <a:latin typeface="Cabin SemiBold"/>
                <a:ea typeface="Cabin SemiBold"/>
                <a:cs typeface="Cabin SemiBold"/>
                <a:sym typeface="Cabin SemiBold"/>
              </a:rPr>
              <a:t>Latest in store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Google Shape;257;p24"/>
          <p:cNvPicPr preferRelativeResize="0"/>
          <p:nvPr/>
        </p:nvPicPr>
        <p:blipFill rotWithShape="1">
          <a:blip r:embed="rId3">
            <a:alphaModFix/>
          </a:blip>
          <a:srcRect b="11782" l="5603" r="5604" t="24371"/>
          <a:stretch/>
        </p:blipFill>
        <p:spPr>
          <a:xfrm>
            <a:off x="728794" y="1779323"/>
            <a:ext cx="11547079" cy="5536804"/>
          </a:xfrm>
          <a:custGeom>
            <a:rect b="b" l="l" r="r" t="t"/>
            <a:pathLst>
              <a:path extrusionOk="0" h="21600" w="21600">
                <a:moveTo>
                  <a:pt x="2665" y="0"/>
                </a:moveTo>
                <a:cubicBezTo>
                  <a:pt x="1898" y="0"/>
                  <a:pt x="1511" y="2"/>
                  <a:pt x="1101" y="272"/>
                </a:cubicBezTo>
                <a:cubicBezTo>
                  <a:pt x="650" y="615"/>
                  <a:pt x="295" y="1356"/>
                  <a:pt x="131" y="2296"/>
                </a:cubicBezTo>
                <a:cubicBezTo>
                  <a:pt x="0" y="3155"/>
                  <a:pt x="0" y="3965"/>
                  <a:pt x="0" y="5558"/>
                </a:cubicBezTo>
                <a:lnTo>
                  <a:pt x="0" y="16017"/>
                </a:lnTo>
                <a:cubicBezTo>
                  <a:pt x="0" y="17635"/>
                  <a:pt x="0" y="18445"/>
                  <a:pt x="131" y="19304"/>
                </a:cubicBezTo>
                <a:cubicBezTo>
                  <a:pt x="295" y="20244"/>
                  <a:pt x="650" y="20985"/>
                  <a:pt x="1101" y="21328"/>
                </a:cubicBezTo>
                <a:cubicBezTo>
                  <a:pt x="1513" y="21600"/>
                  <a:pt x="1901" y="21600"/>
                  <a:pt x="2665" y="21600"/>
                </a:cubicBezTo>
                <a:lnTo>
                  <a:pt x="18924" y="21600"/>
                </a:lnTo>
                <a:cubicBezTo>
                  <a:pt x="19700" y="21600"/>
                  <a:pt x="20087" y="21600"/>
                  <a:pt x="20499" y="21328"/>
                </a:cubicBezTo>
                <a:cubicBezTo>
                  <a:pt x="20950" y="20985"/>
                  <a:pt x="21305" y="20244"/>
                  <a:pt x="21469" y="19304"/>
                </a:cubicBezTo>
                <a:cubicBezTo>
                  <a:pt x="21600" y="18445"/>
                  <a:pt x="21600" y="17635"/>
                  <a:pt x="21600" y="16042"/>
                </a:cubicBezTo>
                <a:lnTo>
                  <a:pt x="21600" y="5583"/>
                </a:lnTo>
                <a:cubicBezTo>
                  <a:pt x="21600" y="3965"/>
                  <a:pt x="21600" y="3155"/>
                  <a:pt x="21469" y="2296"/>
                </a:cubicBezTo>
                <a:cubicBezTo>
                  <a:pt x="21305" y="1356"/>
                  <a:pt x="20950" y="615"/>
                  <a:pt x="20499" y="272"/>
                </a:cubicBezTo>
                <a:cubicBezTo>
                  <a:pt x="20087" y="0"/>
                  <a:pt x="19700" y="0"/>
                  <a:pt x="18936" y="0"/>
                </a:cubicBezTo>
                <a:lnTo>
                  <a:pt x="2677" y="0"/>
                </a:lnTo>
                <a:lnTo>
                  <a:pt x="2665" y="0"/>
                </a:lnTo>
                <a:close/>
              </a:path>
            </a:pathLst>
          </a:custGeom>
          <a:noFill/>
          <a:ln>
            <a:noFill/>
          </a:ln>
        </p:spPr>
      </p:pic>
      <p:sp>
        <p:nvSpPr>
          <p:cNvPr id="258" name="Google Shape;258;p24"/>
          <p:cNvSpPr/>
          <p:nvPr/>
        </p:nvSpPr>
        <p:spPr>
          <a:xfrm>
            <a:off x="6871493" y="4864100"/>
            <a:ext cx="5388704" cy="4144632"/>
          </a:xfrm>
          <a:prstGeom prst="roundRect">
            <a:avLst>
              <a:gd fmla="val 15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59" name="Google Shape;259;p24"/>
          <p:cNvSpPr/>
          <p:nvPr/>
        </p:nvSpPr>
        <p:spPr>
          <a:xfrm>
            <a:off x="707760" y="4864100"/>
            <a:ext cx="5388703" cy="4144632"/>
          </a:xfrm>
          <a:prstGeom prst="roundRect">
            <a:avLst>
              <a:gd fmla="val 15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60" name="Google Shape;260;p24"/>
          <p:cNvSpPr/>
          <p:nvPr/>
        </p:nvSpPr>
        <p:spPr>
          <a:xfrm>
            <a:off x="7902130" y="5598055"/>
            <a:ext cx="3480435" cy="6002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3500"/>
              <a:buFont typeface="Cabin SemiBold"/>
              <a:buNone/>
            </a:pPr>
            <a:r>
              <a:rPr b="0" i="0" lang="en-US" sz="3500" u="none" cap="none" strike="noStrike">
                <a:solidFill>
                  <a:srgbClr val="FFFFFF"/>
                </a:solidFill>
                <a:latin typeface="Cabin SemiBold"/>
                <a:ea typeface="Cabin SemiBold"/>
                <a:cs typeface="Cabin SemiBold"/>
                <a:sym typeface="Cabin SemiBold"/>
              </a:rPr>
              <a:t>Pricing Strategy</a:t>
            </a:r>
            <a:endParaRPr/>
          </a:p>
        </p:txBody>
      </p:sp>
      <p:sp>
        <p:nvSpPr>
          <p:cNvPr id="261" name="Google Shape;261;p24"/>
          <p:cNvSpPr/>
          <p:nvPr/>
        </p:nvSpPr>
        <p:spPr>
          <a:xfrm>
            <a:off x="7898338" y="6457103"/>
            <a:ext cx="3645240" cy="1367895"/>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Digital Aide uses a cost-plus pricing               strategy. The app is accessible &amp;                        affordable to more users in the target demographic.</a:t>
            </a:r>
            <a:endParaRPr/>
          </a:p>
        </p:txBody>
      </p:sp>
      <p:sp>
        <p:nvSpPr>
          <p:cNvPr id="262" name="Google Shape;262;p24"/>
          <p:cNvSpPr/>
          <p:nvPr/>
        </p:nvSpPr>
        <p:spPr>
          <a:xfrm>
            <a:off x="1363865" y="5585355"/>
            <a:ext cx="3934393" cy="6002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3500"/>
              <a:buFont typeface="Cabin SemiBold"/>
              <a:buNone/>
            </a:pPr>
            <a:r>
              <a:rPr b="0" i="0" lang="en-US" sz="3500" u="none" cap="none" strike="noStrike">
                <a:solidFill>
                  <a:srgbClr val="FFFFFF"/>
                </a:solidFill>
                <a:latin typeface="Cabin SemiBold"/>
                <a:ea typeface="Cabin SemiBold"/>
                <a:cs typeface="Cabin SemiBold"/>
                <a:sym typeface="Cabin SemiBold"/>
              </a:rPr>
              <a:t>Value Proposition</a:t>
            </a:r>
            <a:endParaRPr/>
          </a:p>
        </p:txBody>
      </p:sp>
      <p:sp>
        <p:nvSpPr>
          <p:cNvPr id="263" name="Google Shape;263;p24"/>
          <p:cNvSpPr/>
          <p:nvPr/>
        </p:nvSpPr>
        <p:spPr>
          <a:xfrm>
            <a:off x="1374085" y="6457103"/>
            <a:ext cx="4049686" cy="1696190"/>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Digital Aide’s interface &amp; features are tailored according to the health specifications of its                        target users. The features &amp; designs are                       based after the results of a series of                             consultations with medical professionals.</a:t>
            </a:r>
            <a:endParaRPr/>
          </a:p>
        </p:txBody>
      </p:sp>
      <p:sp>
        <p:nvSpPr>
          <p:cNvPr id="264" name="Google Shape;264;p24"/>
          <p:cNvSpPr/>
          <p:nvPr/>
        </p:nvSpPr>
        <p:spPr>
          <a:xfrm>
            <a:off x="1770452"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65" name="Google Shape;265;p24"/>
          <p:cNvSpPr/>
          <p:nvPr/>
        </p:nvSpPr>
        <p:spPr>
          <a:xfrm>
            <a:off x="1486819"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66" name="Google Shape;266;p24"/>
          <p:cNvSpPr/>
          <p:nvPr/>
        </p:nvSpPr>
        <p:spPr>
          <a:xfrm>
            <a:off x="1203185"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67" name="Google Shape;267;p24"/>
          <p:cNvSpPr/>
          <p:nvPr/>
        </p:nvSpPr>
        <p:spPr>
          <a:xfrm>
            <a:off x="729218" y="707588"/>
            <a:ext cx="2917177" cy="550943"/>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68" name="Google Shape;268;p24"/>
          <p:cNvSpPr/>
          <p:nvPr/>
        </p:nvSpPr>
        <p:spPr>
          <a:xfrm>
            <a:off x="1110437" y="828966"/>
            <a:ext cx="2284915" cy="3081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700"/>
              <a:buFont typeface="Cabin Medium"/>
              <a:buNone/>
            </a:pPr>
            <a:r>
              <a:rPr b="0" i="0" lang="en-US" sz="1700" u="none" cap="none" strike="noStrike">
                <a:solidFill>
                  <a:srgbClr val="FFFFFF"/>
                </a:solidFill>
                <a:latin typeface="Cabin Medium"/>
                <a:ea typeface="Cabin Medium"/>
                <a:cs typeface="Cabin Medium"/>
                <a:sym typeface="Cabin Medium"/>
              </a:rPr>
              <a:t>Product &amp; Services</a:t>
            </a:r>
            <a:endParaRPr/>
          </a:p>
        </p:txBody>
      </p:sp>
      <p:sp>
        <p:nvSpPr>
          <p:cNvPr id="269" name="Google Shape;269;p24"/>
          <p:cNvSpPr/>
          <p:nvPr/>
        </p:nvSpPr>
        <p:spPr>
          <a:xfrm>
            <a:off x="11279633" y="723900"/>
            <a:ext cx="1001267"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70" name="Google Shape;270;p24"/>
          <p:cNvSpPr/>
          <p:nvPr/>
        </p:nvSpPr>
        <p:spPr>
          <a:xfrm>
            <a:off x="11562804" y="939800"/>
            <a:ext cx="7180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71" name="Google Shape;271;p24"/>
          <p:cNvSpPr/>
          <p:nvPr/>
        </p:nvSpPr>
        <p:spPr>
          <a:xfrm>
            <a:off x="11977904" y="1155700"/>
            <a:ext cx="3029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25"/>
          <p:cNvSpPr/>
          <p:nvPr/>
        </p:nvSpPr>
        <p:spPr>
          <a:xfrm>
            <a:off x="0" y="-36266"/>
            <a:ext cx="13355639" cy="10031875"/>
          </a:xfrm>
          <a:prstGeom prst="rect">
            <a:avLst/>
          </a:prstGeom>
          <a:solidFill>
            <a:srgbClr val="2B2F3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277" name="Google Shape;277;p25"/>
          <p:cNvPicPr preferRelativeResize="0"/>
          <p:nvPr/>
        </p:nvPicPr>
        <p:blipFill rotWithShape="1">
          <a:blip r:embed="rId3">
            <a:alphaModFix/>
          </a:blip>
          <a:srcRect b="0" l="0" r="0" t="0"/>
          <a:stretch/>
        </p:blipFill>
        <p:spPr>
          <a:xfrm>
            <a:off x="7031319" y="2841673"/>
            <a:ext cx="4890533" cy="4086177"/>
          </a:xfrm>
          <a:prstGeom prst="rect">
            <a:avLst/>
          </a:prstGeom>
          <a:noFill/>
          <a:ln>
            <a:noFill/>
          </a:ln>
        </p:spPr>
      </p:pic>
      <p:sp>
        <p:nvSpPr>
          <p:cNvPr id="278" name="Google Shape;278;p25"/>
          <p:cNvSpPr/>
          <p:nvPr/>
        </p:nvSpPr>
        <p:spPr>
          <a:xfrm>
            <a:off x="1158048" y="4360327"/>
            <a:ext cx="3947351" cy="2681075"/>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The information technology industry is one                 of the major driving forces for economic                     growth on a global scale. This is due to the prevalence of the use of the Internet, apps,                  &amp; mobile gadgets. Since the preferences of consumers are diverse, the challenge for</a:t>
            </a:r>
            <a:r>
              <a:rPr baseline="30000" lang="en-US" sz="2000">
                <a:solidFill>
                  <a:srgbClr val="FFFFFF"/>
                </a:solidFill>
                <a:latin typeface="Montserrat"/>
                <a:ea typeface="Montserrat"/>
                <a:cs typeface="Montserrat"/>
                <a:sym typeface="Montserrat"/>
              </a:rPr>
              <a:t>                     </a:t>
            </a:r>
            <a:r>
              <a:rPr b="0" baseline="30000" i="0" lang="en-US" sz="2000" u="none" cap="none" strike="noStrike">
                <a:solidFill>
                  <a:srgbClr val="FFFFFF"/>
                </a:solidFill>
                <a:latin typeface="Montserrat"/>
                <a:ea typeface="Montserrat"/>
                <a:cs typeface="Montserrat"/>
                <a:sym typeface="Montserrat"/>
              </a:rPr>
              <a:t>app developers is to come up with solutions                        that suit their wants &amp; needs.</a:t>
            </a:r>
            <a:endParaRPr/>
          </a:p>
        </p:txBody>
      </p:sp>
      <p:sp>
        <p:nvSpPr>
          <p:cNvPr id="279" name="Google Shape;279;p25"/>
          <p:cNvSpPr/>
          <p:nvPr/>
        </p:nvSpPr>
        <p:spPr>
          <a:xfrm>
            <a:off x="1166101" y="2665447"/>
            <a:ext cx="2253810" cy="1298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000"/>
              <a:buFont typeface="Cabin SemiBold"/>
              <a:buNone/>
            </a:pPr>
            <a:r>
              <a:rPr b="0" i="0" lang="en-US" sz="4000" u="none" cap="none" strike="noStrike">
                <a:solidFill>
                  <a:srgbClr val="FFFFFF"/>
                </a:solidFill>
                <a:latin typeface="Cabin SemiBold"/>
                <a:ea typeface="Cabin SemiBold"/>
                <a:cs typeface="Cabin SemiBold"/>
                <a:sym typeface="Cabin SemiBold"/>
              </a:rPr>
              <a:t>Marketing Analysis</a:t>
            </a:r>
            <a:endParaRPr/>
          </a:p>
        </p:txBody>
      </p:sp>
      <p:sp>
        <p:nvSpPr>
          <p:cNvPr id="280" name="Google Shape;280;p25"/>
          <p:cNvSpPr/>
          <p:nvPr/>
        </p:nvSpPr>
        <p:spPr>
          <a:xfrm>
            <a:off x="729218" y="707588"/>
            <a:ext cx="1985834" cy="550943"/>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81" name="Google Shape;281;p25"/>
          <p:cNvSpPr/>
          <p:nvPr/>
        </p:nvSpPr>
        <p:spPr>
          <a:xfrm>
            <a:off x="1110437" y="828966"/>
            <a:ext cx="1223396" cy="3081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700"/>
              <a:buFont typeface="Cabin Medium"/>
              <a:buNone/>
            </a:pPr>
            <a:r>
              <a:rPr b="0" i="0" lang="en-US" sz="1700" u="none" cap="none" strike="noStrike">
                <a:solidFill>
                  <a:srgbClr val="FFFFFF"/>
                </a:solidFill>
                <a:latin typeface="Cabin Medium"/>
                <a:ea typeface="Cabin Medium"/>
                <a:cs typeface="Cabin Medium"/>
                <a:sym typeface="Cabin Medium"/>
              </a:rPr>
              <a:t>Execution</a:t>
            </a:r>
            <a:endParaRPr/>
          </a:p>
        </p:txBody>
      </p:sp>
      <p:sp>
        <p:nvSpPr>
          <p:cNvPr id="282" name="Google Shape;282;p25"/>
          <p:cNvSpPr/>
          <p:nvPr/>
        </p:nvSpPr>
        <p:spPr>
          <a:xfrm>
            <a:off x="11279633" y="723900"/>
            <a:ext cx="1001267"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83" name="Google Shape;283;p25"/>
          <p:cNvSpPr/>
          <p:nvPr/>
        </p:nvSpPr>
        <p:spPr>
          <a:xfrm>
            <a:off x="11562804" y="939800"/>
            <a:ext cx="7180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84" name="Google Shape;284;p25"/>
          <p:cNvSpPr/>
          <p:nvPr/>
        </p:nvSpPr>
        <p:spPr>
          <a:xfrm>
            <a:off x="11977904" y="1155700"/>
            <a:ext cx="3029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85" name="Google Shape;285;p25"/>
          <p:cNvSpPr/>
          <p:nvPr/>
        </p:nvSpPr>
        <p:spPr>
          <a:xfrm>
            <a:off x="1770452"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86" name="Google Shape;286;p25"/>
          <p:cNvSpPr/>
          <p:nvPr/>
        </p:nvSpPr>
        <p:spPr>
          <a:xfrm>
            <a:off x="1486819"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87" name="Google Shape;287;p25"/>
          <p:cNvSpPr/>
          <p:nvPr/>
        </p:nvSpPr>
        <p:spPr>
          <a:xfrm>
            <a:off x="1203185"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88" name="Google Shape;288;p25"/>
          <p:cNvSpPr/>
          <p:nvPr/>
        </p:nvSpPr>
        <p:spPr>
          <a:xfrm>
            <a:off x="11180288" y="8726242"/>
            <a:ext cx="1151490" cy="282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500"/>
              <a:buFont typeface="Cabin SemiBold"/>
              <a:buNone/>
            </a:pPr>
            <a:r>
              <a:rPr b="0" i="0" lang="en-US" sz="1500" u="none" cap="none" strike="noStrike">
                <a:solidFill>
                  <a:srgbClr val="FFFFFF"/>
                </a:solidFill>
                <a:latin typeface="Cabin SemiBold"/>
                <a:ea typeface="Cabin SemiBold"/>
                <a:cs typeface="Cabin SemiBold"/>
                <a:sym typeface="Cabin SemiBold"/>
              </a:rPr>
              <a:t>Digital Aide</a:t>
            </a:r>
            <a:endParaRPr/>
          </a:p>
        </p:txBody>
      </p:sp>
      <p:pic>
        <p:nvPicPr>
          <p:cNvPr id="289" name="Google Shape;289;p25"/>
          <p:cNvPicPr preferRelativeResize="0"/>
          <p:nvPr/>
        </p:nvPicPr>
        <p:blipFill rotWithShape="1">
          <a:blip r:embed="rId4">
            <a:alphaModFix/>
          </a:blip>
          <a:srcRect b="0" l="0" r="0" t="0"/>
          <a:stretch/>
        </p:blipFill>
        <p:spPr>
          <a:xfrm>
            <a:off x="10826986" y="8726242"/>
            <a:ext cx="302996" cy="2827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26"/>
          <p:cNvSpPr/>
          <p:nvPr/>
        </p:nvSpPr>
        <p:spPr>
          <a:xfrm>
            <a:off x="1124563" y="2202414"/>
            <a:ext cx="3180265" cy="1298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4000"/>
              <a:buFont typeface="Cabin SemiBold"/>
              <a:buNone/>
            </a:pPr>
            <a:r>
              <a:rPr b="0" i="0" lang="en-US" sz="4000" u="none" cap="none" strike="noStrike">
                <a:solidFill>
                  <a:srgbClr val="2B2F39"/>
                </a:solidFill>
                <a:latin typeface="Cabin SemiBold"/>
                <a:ea typeface="Cabin SemiBold"/>
                <a:cs typeface="Cabin SemiBold"/>
                <a:sym typeface="Cabin SemiBold"/>
              </a:rPr>
              <a:t>Market Segmentation</a:t>
            </a:r>
            <a:endParaRPr/>
          </a:p>
        </p:txBody>
      </p:sp>
      <p:sp>
        <p:nvSpPr>
          <p:cNvPr id="295" name="Google Shape;295;p26"/>
          <p:cNvSpPr/>
          <p:nvPr/>
        </p:nvSpPr>
        <p:spPr>
          <a:xfrm>
            <a:off x="1146704" y="3863909"/>
            <a:ext cx="8891266" cy="1039600"/>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JH Mobile will market Digital Aide mostly to customers who are between the ages of 50-90. That                                    said, the company will also be catering to customers between the ages of 30-55, who are most                                                likely to recommend the app to their parents &amp; older friends.</a:t>
            </a:r>
            <a:endParaRPr/>
          </a:p>
        </p:txBody>
      </p:sp>
      <p:sp>
        <p:nvSpPr>
          <p:cNvPr id="296" name="Google Shape;296;p26"/>
          <p:cNvSpPr/>
          <p:nvPr/>
        </p:nvSpPr>
        <p:spPr>
          <a:xfrm>
            <a:off x="1075266" y="5770033"/>
            <a:ext cx="2716114" cy="2716114"/>
          </a:xfrm>
          <a:prstGeom prst="ellipse">
            <a:avLst/>
          </a:prstGeom>
          <a:solidFill>
            <a:srgbClr val="2B2F3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97" name="Google Shape;297;p26"/>
          <p:cNvSpPr/>
          <p:nvPr/>
        </p:nvSpPr>
        <p:spPr>
          <a:xfrm>
            <a:off x="5144343" y="5770033"/>
            <a:ext cx="2716114" cy="2716114"/>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98" name="Google Shape;298;p26"/>
          <p:cNvSpPr/>
          <p:nvPr/>
        </p:nvSpPr>
        <p:spPr>
          <a:xfrm>
            <a:off x="9213420" y="5770033"/>
            <a:ext cx="2716114" cy="2716114"/>
          </a:xfrm>
          <a:prstGeom prst="ellipse">
            <a:avLst/>
          </a:prstGeom>
          <a:solidFill>
            <a:srgbClr val="2B2F3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99" name="Google Shape;299;p26"/>
          <p:cNvSpPr/>
          <p:nvPr/>
        </p:nvSpPr>
        <p:spPr>
          <a:xfrm>
            <a:off x="2127103" y="8890299"/>
            <a:ext cx="612437" cy="258938"/>
          </a:xfrm>
          <a:prstGeom prst="rect">
            <a:avLst/>
          </a:prstGeom>
          <a:noFill/>
          <a:ln>
            <a:noFill/>
          </a:ln>
        </p:spPr>
        <p:txBody>
          <a:bodyPr anchorCtr="0" anchor="ctr" bIns="27075" lIns="27075" spcFirstLastPara="1" rIns="27075" wrap="square" tIns="27075">
            <a:noAutofit/>
          </a:bodyPr>
          <a:lstStyle/>
          <a:p>
            <a:pPr indent="0" lvl="0" marL="0" marR="0" rtl="0" algn="ctr">
              <a:lnSpc>
                <a:spcPct val="12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21 - 30</a:t>
            </a:r>
            <a:endParaRPr/>
          </a:p>
        </p:txBody>
      </p:sp>
      <p:sp>
        <p:nvSpPr>
          <p:cNvPr id="300" name="Google Shape;300;p26"/>
          <p:cNvSpPr/>
          <p:nvPr/>
        </p:nvSpPr>
        <p:spPr>
          <a:xfrm>
            <a:off x="6167153" y="8890299"/>
            <a:ext cx="739338" cy="258938"/>
          </a:xfrm>
          <a:prstGeom prst="rect">
            <a:avLst/>
          </a:prstGeom>
          <a:noFill/>
          <a:ln>
            <a:noFill/>
          </a:ln>
        </p:spPr>
        <p:txBody>
          <a:bodyPr anchorCtr="0" anchor="ctr" bIns="27075" lIns="27075" spcFirstLastPara="1" rIns="27075" wrap="square" tIns="27075">
            <a:noAutofit/>
          </a:bodyPr>
          <a:lstStyle/>
          <a:p>
            <a:pPr indent="0" lvl="0" marL="0" marR="0" rtl="0" algn="ctr">
              <a:lnSpc>
                <a:spcPct val="12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30 - 55</a:t>
            </a:r>
            <a:endParaRPr/>
          </a:p>
        </p:txBody>
      </p:sp>
      <p:sp>
        <p:nvSpPr>
          <p:cNvPr id="301" name="Google Shape;301;p26"/>
          <p:cNvSpPr/>
          <p:nvPr/>
        </p:nvSpPr>
        <p:spPr>
          <a:xfrm>
            <a:off x="10243778" y="8890299"/>
            <a:ext cx="739338" cy="258938"/>
          </a:xfrm>
          <a:prstGeom prst="rect">
            <a:avLst/>
          </a:prstGeom>
          <a:noFill/>
          <a:ln>
            <a:noFill/>
          </a:ln>
        </p:spPr>
        <p:txBody>
          <a:bodyPr anchorCtr="0" anchor="ctr" bIns="27075" lIns="27075" spcFirstLastPara="1" rIns="27075" wrap="square" tIns="27075">
            <a:noAutofit/>
          </a:bodyPr>
          <a:lstStyle/>
          <a:p>
            <a:pPr indent="0" lvl="0" marL="0" marR="0" rtl="0" algn="ctr">
              <a:lnSpc>
                <a:spcPct val="120000"/>
              </a:lnSpc>
              <a:spcBef>
                <a:spcPts val="0"/>
              </a:spcBef>
              <a:spcAft>
                <a:spcPts val="0"/>
              </a:spcAft>
              <a:buClr>
                <a:srgbClr val="000000"/>
              </a:buClr>
              <a:buSzPts val="1800"/>
              <a:buFont typeface="Montserrat"/>
              <a:buNone/>
            </a:pPr>
            <a:r>
              <a:rPr b="0" baseline="30000" i="0" lang="en-US" sz="1800" u="none" cap="none" strike="noStrike">
                <a:solidFill>
                  <a:srgbClr val="000000"/>
                </a:solidFill>
                <a:latin typeface="Montserrat"/>
                <a:ea typeface="Montserrat"/>
                <a:cs typeface="Montserrat"/>
                <a:sym typeface="Montserrat"/>
              </a:rPr>
              <a:t>50 - 90</a:t>
            </a:r>
            <a:endParaRPr/>
          </a:p>
        </p:txBody>
      </p:sp>
      <p:sp>
        <p:nvSpPr>
          <p:cNvPr id="302" name="Google Shape;302;p26"/>
          <p:cNvSpPr/>
          <p:nvPr/>
        </p:nvSpPr>
        <p:spPr>
          <a:xfrm>
            <a:off x="1885037" y="6808134"/>
            <a:ext cx="1096572" cy="6764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000"/>
              <a:buFont typeface="Montserrat SemiBold"/>
              <a:buNone/>
            </a:pPr>
            <a:r>
              <a:rPr b="0" i="0" lang="en-US" sz="4000" u="none" cap="none" strike="noStrike">
                <a:solidFill>
                  <a:srgbClr val="FFFFFF"/>
                </a:solidFill>
                <a:latin typeface="Montserrat SemiBold"/>
                <a:ea typeface="Montserrat SemiBold"/>
                <a:cs typeface="Montserrat SemiBold"/>
                <a:sym typeface="Montserrat SemiBold"/>
              </a:rPr>
              <a:t>21%</a:t>
            </a:r>
            <a:endParaRPr/>
          </a:p>
        </p:txBody>
      </p:sp>
      <p:sp>
        <p:nvSpPr>
          <p:cNvPr id="303" name="Google Shape;303;p26"/>
          <p:cNvSpPr/>
          <p:nvPr/>
        </p:nvSpPr>
        <p:spPr>
          <a:xfrm>
            <a:off x="5890664" y="6808134"/>
            <a:ext cx="1223472" cy="6764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000"/>
              <a:buFont typeface="Montserrat SemiBold"/>
              <a:buNone/>
            </a:pPr>
            <a:r>
              <a:rPr b="0" i="0" lang="en-US" sz="4000" u="none" cap="none" strike="noStrike">
                <a:solidFill>
                  <a:srgbClr val="FFFFFF"/>
                </a:solidFill>
                <a:latin typeface="Montserrat SemiBold"/>
                <a:ea typeface="Montserrat SemiBold"/>
                <a:cs typeface="Montserrat SemiBold"/>
                <a:sym typeface="Montserrat SemiBold"/>
              </a:rPr>
              <a:t>54%</a:t>
            </a:r>
            <a:endParaRPr/>
          </a:p>
        </p:txBody>
      </p:sp>
      <p:sp>
        <p:nvSpPr>
          <p:cNvPr id="304" name="Google Shape;304;p26"/>
          <p:cNvSpPr/>
          <p:nvPr/>
        </p:nvSpPr>
        <p:spPr>
          <a:xfrm>
            <a:off x="10023191" y="6808134"/>
            <a:ext cx="1223472" cy="6764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000"/>
              <a:buFont typeface="Montserrat SemiBold"/>
              <a:buNone/>
            </a:pPr>
            <a:r>
              <a:rPr b="0" i="0" lang="en-US" sz="4000" u="none" cap="none" strike="noStrike">
                <a:solidFill>
                  <a:srgbClr val="FFFFFF"/>
                </a:solidFill>
                <a:latin typeface="Montserrat SemiBold"/>
                <a:ea typeface="Montserrat SemiBold"/>
                <a:cs typeface="Montserrat SemiBold"/>
                <a:sym typeface="Montserrat SemiBold"/>
              </a:rPr>
              <a:t>25%</a:t>
            </a:r>
            <a:endParaRPr/>
          </a:p>
        </p:txBody>
      </p:sp>
      <p:sp>
        <p:nvSpPr>
          <p:cNvPr id="305" name="Google Shape;305;p26"/>
          <p:cNvSpPr/>
          <p:nvPr/>
        </p:nvSpPr>
        <p:spPr>
          <a:xfrm>
            <a:off x="11279633" y="723900"/>
            <a:ext cx="1001267"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06" name="Google Shape;306;p26"/>
          <p:cNvSpPr/>
          <p:nvPr/>
        </p:nvSpPr>
        <p:spPr>
          <a:xfrm>
            <a:off x="11562804" y="939800"/>
            <a:ext cx="7180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07" name="Google Shape;307;p26"/>
          <p:cNvSpPr/>
          <p:nvPr/>
        </p:nvSpPr>
        <p:spPr>
          <a:xfrm>
            <a:off x="11977904" y="1155700"/>
            <a:ext cx="3029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08" name="Google Shape;308;p26"/>
          <p:cNvSpPr/>
          <p:nvPr/>
        </p:nvSpPr>
        <p:spPr>
          <a:xfrm>
            <a:off x="729218" y="707588"/>
            <a:ext cx="1985834" cy="550943"/>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09" name="Google Shape;309;p26"/>
          <p:cNvSpPr/>
          <p:nvPr/>
        </p:nvSpPr>
        <p:spPr>
          <a:xfrm>
            <a:off x="1110437" y="828966"/>
            <a:ext cx="1223396" cy="3081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700"/>
              <a:buFont typeface="Cabin Medium"/>
              <a:buNone/>
            </a:pPr>
            <a:r>
              <a:rPr b="0" i="0" lang="en-US" sz="1700" u="none" cap="none" strike="noStrike">
                <a:solidFill>
                  <a:srgbClr val="FFFFFF"/>
                </a:solidFill>
                <a:latin typeface="Cabin Medium"/>
                <a:ea typeface="Cabin Medium"/>
                <a:cs typeface="Cabin Medium"/>
                <a:sym typeface="Cabin Medium"/>
              </a:rPr>
              <a:t>Execution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pic>
        <p:nvPicPr>
          <p:cNvPr id="314" name="Google Shape;314;p27"/>
          <p:cNvPicPr preferRelativeResize="0"/>
          <p:nvPr/>
        </p:nvPicPr>
        <p:blipFill rotWithShape="1">
          <a:blip r:embed="rId3">
            <a:alphaModFix/>
          </a:blip>
          <a:srcRect b="0" l="0" r="0" t="0"/>
          <a:stretch/>
        </p:blipFill>
        <p:spPr>
          <a:xfrm>
            <a:off x="6797199" y="2264173"/>
            <a:ext cx="5463093" cy="5818814"/>
          </a:xfrm>
          <a:prstGeom prst="rect">
            <a:avLst/>
          </a:prstGeom>
          <a:noFill/>
          <a:ln>
            <a:noFill/>
          </a:ln>
        </p:spPr>
      </p:pic>
      <p:sp>
        <p:nvSpPr>
          <p:cNvPr id="315" name="Google Shape;315;p27"/>
          <p:cNvSpPr/>
          <p:nvPr/>
        </p:nvSpPr>
        <p:spPr>
          <a:xfrm>
            <a:off x="729218" y="727158"/>
            <a:ext cx="2399983" cy="550942"/>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16" name="Google Shape;316;p27"/>
          <p:cNvSpPr/>
          <p:nvPr/>
        </p:nvSpPr>
        <p:spPr>
          <a:xfrm>
            <a:off x="1110437" y="848535"/>
            <a:ext cx="2284915" cy="308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700"/>
              <a:buFont typeface="Cabin Medium"/>
              <a:buNone/>
            </a:pPr>
            <a:r>
              <a:rPr b="0" i="0" lang="en-US" sz="1700" u="none" cap="none" strike="noStrike">
                <a:solidFill>
                  <a:srgbClr val="FFFFFF"/>
                </a:solidFill>
                <a:latin typeface="Cabin Medium"/>
                <a:ea typeface="Cabin Medium"/>
                <a:cs typeface="Cabin Medium"/>
                <a:sym typeface="Cabin Medium"/>
              </a:rPr>
              <a:t>Marketing Plan</a:t>
            </a:r>
            <a:endParaRPr/>
          </a:p>
        </p:txBody>
      </p:sp>
      <p:sp>
        <p:nvSpPr>
          <p:cNvPr id="317" name="Google Shape;317;p27"/>
          <p:cNvSpPr/>
          <p:nvPr/>
        </p:nvSpPr>
        <p:spPr>
          <a:xfrm>
            <a:off x="1124562" y="3188225"/>
            <a:ext cx="4042523" cy="67026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4000"/>
              <a:buFont typeface="Cabin SemiBold"/>
              <a:buNone/>
            </a:pPr>
            <a:r>
              <a:rPr b="0" i="0" lang="en-US" sz="4000" u="none" cap="none" strike="noStrike">
                <a:solidFill>
                  <a:srgbClr val="2B2F39"/>
                </a:solidFill>
                <a:latin typeface="Cabin SemiBold"/>
                <a:ea typeface="Cabin SemiBold"/>
                <a:cs typeface="Cabin SemiBold"/>
                <a:sym typeface="Cabin SemiBold"/>
              </a:rPr>
              <a:t>Market Research</a:t>
            </a:r>
            <a:endParaRPr/>
          </a:p>
        </p:txBody>
      </p:sp>
      <p:sp>
        <p:nvSpPr>
          <p:cNvPr id="318" name="Google Shape;318;p27"/>
          <p:cNvSpPr/>
          <p:nvPr/>
        </p:nvSpPr>
        <p:spPr>
          <a:xfrm>
            <a:off x="1166057" y="4119199"/>
            <a:ext cx="4189714" cy="2352780"/>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Digital Aide will post promotional videos on                            its site &amp; social media accounts to create                         interest for the app. The videos will consist of advertisements in the form of short films                      featuring stories of the target clients using the               app, app reviews &amp; promotions pertaining to                                                                 the free, unique features of the app.</a:t>
            </a:r>
            <a:endParaRPr/>
          </a:p>
        </p:txBody>
      </p:sp>
      <p:pic>
        <p:nvPicPr>
          <p:cNvPr id="319" name="Google Shape;319;p27"/>
          <p:cNvPicPr preferRelativeResize="0"/>
          <p:nvPr/>
        </p:nvPicPr>
        <p:blipFill rotWithShape="1">
          <a:blip r:embed="rId4">
            <a:alphaModFix/>
          </a:blip>
          <a:srcRect b="0" l="0" r="0" t="0"/>
          <a:stretch/>
        </p:blipFill>
        <p:spPr>
          <a:xfrm>
            <a:off x="10852377" y="8738942"/>
            <a:ext cx="302996" cy="282788"/>
          </a:xfrm>
          <a:prstGeom prst="rect">
            <a:avLst/>
          </a:prstGeom>
          <a:noFill/>
          <a:ln>
            <a:noFill/>
          </a:ln>
        </p:spPr>
      </p:pic>
      <p:sp>
        <p:nvSpPr>
          <p:cNvPr id="320" name="Google Shape;320;p27"/>
          <p:cNvSpPr/>
          <p:nvPr/>
        </p:nvSpPr>
        <p:spPr>
          <a:xfrm>
            <a:off x="11197949" y="8764342"/>
            <a:ext cx="1151490" cy="282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1500"/>
              <a:buFont typeface="Cabin SemiBold"/>
              <a:buNone/>
            </a:pPr>
            <a:r>
              <a:rPr b="0" i="0" lang="en-US" sz="1500" u="none" cap="none" strike="noStrike">
                <a:solidFill>
                  <a:srgbClr val="2B2F39"/>
                </a:solidFill>
                <a:latin typeface="Cabin SemiBold"/>
                <a:ea typeface="Cabin SemiBold"/>
                <a:cs typeface="Cabin SemiBold"/>
                <a:sym typeface="Cabin SemiBold"/>
              </a:rPr>
              <a:t>Digital Aide</a:t>
            </a:r>
            <a:endParaRPr/>
          </a:p>
        </p:txBody>
      </p:sp>
      <p:sp>
        <p:nvSpPr>
          <p:cNvPr id="321" name="Google Shape;321;p27"/>
          <p:cNvSpPr/>
          <p:nvPr/>
        </p:nvSpPr>
        <p:spPr>
          <a:xfrm>
            <a:off x="1770452" y="7221562"/>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22" name="Google Shape;322;p27"/>
          <p:cNvSpPr/>
          <p:nvPr/>
        </p:nvSpPr>
        <p:spPr>
          <a:xfrm>
            <a:off x="1486819" y="7221562"/>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23" name="Google Shape;323;p27"/>
          <p:cNvSpPr/>
          <p:nvPr/>
        </p:nvSpPr>
        <p:spPr>
          <a:xfrm>
            <a:off x="1203185" y="7221562"/>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24" name="Google Shape;324;p27"/>
          <p:cNvSpPr/>
          <p:nvPr/>
        </p:nvSpPr>
        <p:spPr>
          <a:xfrm>
            <a:off x="11279633" y="723900"/>
            <a:ext cx="1001267"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25" name="Google Shape;325;p27"/>
          <p:cNvSpPr/>
          <p:nvPr/>
        </p:nvSpPr>
        <p:spPr>
          <a:xfrm>
            <a:off x="11562804" y="939800"/>
            <a:ext cx="7180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26" name="Google Shape;326;p27"/>
          <p:cNvSpPr/>
          <p:nvPr/>
        </p:nvSpPr>
        <p:spPr>
          <a:xfrm>
            <a:off x="11977904" y="1155700"/>
            <a:ext cx="3029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graphicFrame>
        <p:nvGraphicFramePr>
          <p:cNvPr id="331" name="Google Shape;331;p28"/>
          <p:cNvGraphicFramePr/>
          <p:nvPr/>
        </p:nvGraphicFramePr>
        <p:xfrm>
          <a:off x="742942" y="3112721"/>
          <a:ext cx="3000000" cy="3000000"/>
        </p:xfrm>
        <a:graphic>
          <a:graphicData uri="http://schemas.openxmlformats.org/drawingml/2006/table">
            <a:tbl>
              <a:tblPr firstRow="1">
                <a:noFill/>
                <a:tableStyleId>{1B905E30-D46B-4F22-8788-748644B78684}</a:tableStyleId>
              </a:tblPr>
              <a:tblGrid>
                <a:gridCol w="5759450"/>
                <a:gridCol w="5759450"/>
              </a:tblGrid>
              <a:tr h="931400">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Video Promotions</a:t>
                      </a:r>
                      <a:endParaRPr/>
                    </a:p>
                  </a:txBody>
                  <a:tcPr marT="50800" marB="50800" marR="50800" marL="50800" anchor="ctr">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solidFill>
                      <a:srgbClr val="1154DD"/>
                    </a:solidFill>
                  </a:tcPr>
                </a:tc>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Press releases</a:t>
                      </a:r>
                      <a:endParaRPr/>
                    </a:p>
                  </a:txBody>
                  <a:tcPr marT="50800" marB="50800" marR="50800" marL="50800" anchor="ctr">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1154DD"/>
                    </a:solidFill>
                  </a:tcPr>
                </a:tc>
              </a:tr>
              <a:tr h="931400">
                <a:tc>
                  <a:txBody>
                    <a:bodyPr/>
                    <a:lstStyle/>
                    <a:p>
                      <a:pPr indent="0" lvl="0" marL="0" marR="0" rtl="0" algn="ctr">
                        <a:lnSpc>
                          <a:spcPct val="100000"/>
                        </a:lnSpc>
                        <a:spcBef>
                          <a:spcPts val="0"/>
                        </a:spcBef>
                        <a:spcAft>
                          <a:spcPts val="0"/>
                        </a:spcAft>
                        <a:buClr>
                          <a:srgbClr val="FFFFFF"/>
                        </a:buClr>
                        <a:buSzPts val="1500"/>
                        <a:buFont typeface="Montserrat"/>
                        <a:buNone/>
                      </a:pPr>
                      <a:r>
                        <a:rPr lang="en-US" sz="1500" u="none" cap="none" strike="noStrike">
                          <a:solidFill>
                            <a:srgbClr val="FFFFFF"/>
                          </a:solidFill>
                          <a:latin typeface="Montserrat"/>
                          <a:ea typeface="Montserrat"/>
                          <a:cs typeface="Montserrat"/>
                          <a:sym typeface="Montserrat"/>
                        </a:rPr>
                        <a:t>Marketing team will create the promotional videos</a:t>
                      </a:r>
                      <a:endParaRPr/>
                    </a:p>
                  </a:txBody>
                  <a:tcPr marT="50800" marB="50800" marR="50800" marL="50800" anchor="ctr">
                    <a:lnL cap="flat" cmpd="sng" w="9525">
                      <a:solidFill>
                        <a:srgbClr val="000000"/>
                      </a:solidFill>
                      <a:prstDash val="solid"/>
                      <a:round/>
                      <a:headEnd len="sm" w="sm" type="none"/>
                      <a:tailEnd len="sm" w="sm" type="none"/>
                    </a:lnL>
                    <a:solidFill>
                      <a:srgbClr val="2B2F39"/>
                    </a:solidFill>
                  </a:tcPr>
                </a:tc>
                <a:tc>
                  <a:txBody>
                    <a:bodyPr/>
                    <a:lstStyle/>
                    <a:p>
                      <a:pPr indent="0" lvl="0" marL="0" marR="0" rtl="0" algn="ctr">
                        <a:lnSpc>
                          <a:spcPct val="100000"/>
                        </a:lnSpc>
                        <a:spcBef>
                          <a:spcPts val="0"/>
                        </a:spcBef>
                        <a:spcAft>
                          <a:spcPts val="0"/>
                        </a:spcAft>
                        <a:buClr>
                          <a:srgbClr val="FFFFFF"/>
                        </a:buClr>
                        <a:buSzPts val="1500"/>
                        <a:buFont typeface="Montserrat"/>
                        <a:buNone/>
                      </a:pPr>
                      <a:r>
                        <a:rPr lang="en-US" sz="1500" u="none" cap="none" strike="noStrike">
                          <a:solidFill>
                            <a:srgbClr val="FFFFFF"/>
                          </a:solidFill>
                          <a:latin typeface="Montserrat"/>
                          <a:ea typeface="Montserrat"/>
                          <a:cs typeface="Montserrat"/>
                          <a:sym typeface="Montserrat"/>
                        </a:rPr>
                        <a:t>Reached 50% of audience target.</a:t>
                      </a:r>
                      <a:endParaRPr/>
                    </a:p>
                  </a:txBody>
                  <a:tcPr marT="50800" marB="50800" marR="50800" marL="50800" anchor="ctr">
                    <a:lnR cap="flat" cmpd="sng" w="9525">
                      <a:solidFill>
                        <a:srgbClr val="000000"/>
                      </a:solidFill>
                      <a:prstDash val="solid"/>
                      <a:round/>
                      <a:headEnd len="sm" w="sm" type="none"/>
                      <a:tailEnd len="sm" w="sm" type="none"/>
                    </a:lnR>
                    <a:solidFill>
                      <a:srgbClr val="2B2F39"/>
                    </a:solidFill>
                  </a:tcPr>
                </a:tc>
              </a:tr>
              <a:tr h="931400">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The marketing team will write the press release</a:t>
                      </a:r>
                      <a:endParaRPr/>
                    </a:p>
                  </a:txBody>
                  <a:tcPr marT="50800" marB="50800" marR="50800" marL="50800" anchor="ctr">
                    <a:lnL cap="flat" cmpd="sng" w="9525">
                      <a:solidFill>
                        <a:srgbClr val="000000"/>
                      </a:solidFill>
                      <a:prstDash val="solid"/>
                      <a:round/>
                      <a:headEnd len="sm" w="sm" type="none"/>
                      <a:tailEnd len="sm" w="sm" type="none"/>
                    </a:lnL>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Publishing of app reviews &amp; press releases</a:t>
                      </a:r>
                      <a:endParaRPr/>
                    </a:p>
                  </a:txBody>
                  <a:tcPr marT="50800" marB="50800" marR="50800" marL="50800" anchor="ctr">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solidFill>
                      <a:srgbClr val="FFFFFF"/>
                    </a:solidFill>
                  </a:tcPr>
                </a:tc>
              </a:tr>
            </a:tbl>
          </a:graphicData>
        </a:graphic>
      </p:graphicFrame>
      <p:graphicFrame>
        <p:nvGraphicFramePr>
          <p:cNvPr id="332" name="Google Shape;332;p28"/>
          <p:cNvGraphicFramePr/>
          <p:nvPr/>
        </p:nvGraphicFramePr>
        <p:xfrm>
          <a:off x="717542" y="5864387"/>
          <a:ext cx="3000000" cy="3000000"/>
        </p:xfrm>
        <a:graphic>
          <a:graphicData uri="http://schemas.openxmlformats.org/drawingml/2006/table">
            <a:tbl>
              <a:tblPr firstRow="1">
                <a:noFill/>
                <a:tableStyleId>{1B905E30-D46B-4F22-8788-748644B78684}</a:tableStyleId>
              </a:tblPr>
              <a:tblGrid>
                <a:gridCol w="5784850"/>
                <a:gridCol w="5784850"/>
              </a:tblGrid>
              <a:tr h="931400">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Credible online personalities</a:t>
                      </a:r>
                      <a:endParaRPr/>
                    </a:p>
                  </a:txBody>
                  <a:tcPr marT="50800" marB="50800" marR="50800" marL="50800" anchor="ctr">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solidFill>
                      <a:srgbClr val="1154DD"/>
                    </a:solidFill>
                  </a:tcPr>
                </a:tc>
                <a:tc>
                  <a:txBody>
                    <a:bodyPr/>
                    <a:lstStyle/>
                    <a:p>
                      <a:pPr indent="0" lvl="0" marL="0" marR="0" rtl="0" algn="ctr">
                        <a:lnSpc>
                          <a:spcPct val="100000"/>
                        </a:lnSpc>
                        <a:spcBef>
                          <a:spcPts val="0"/>
                        </a:spcBef>
                        <a:spcAft>
                          <a:spcPts val="0"/>
                        </a:spcAft>
                        <a:buClr>
                          <a:srgbClr val="FFFFFF"/>
                        </a:buClr>
                        <a:buSzPts val="1500"/>
                        <a:buFont typeface="Montserrat Light"/>
                        <a:buNone/>
                      </a:pPr>
                      <a:r>
                        <a:rPr lang="en-US" sz="1500" u="none" cap="none" strike="noStrike">
                          <a:solidFill>
                            <a:srgbClr val="FFFFFF"/>
                          </a:solidFill>
                          <a:latin typeface="Montserrat Light"/>
                          <a:ea typeface="Montserrat Light"/>
                          <a:cs typeface="Montserrat Light"/>
                          <a:sym typeface="Montserrat Light"/>
                        </a:rPr>
                        <a:t>Press release distributed to multiple organizations.</a:t>
                      </a:r>
                      <a:endParaRPr/>
                    </a:p>
                  </a:txBody>
                  <a:tcPr marT="50800" marB="50800" marR="50800" marL="50800" anchor="ctr">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1154DD"/>
                    </a:solidFill>
                  </a:tcPr>
                </a:tc>
              </a:tr>
              <a:tr h="931400">
                <a:tc>
                  <a:txBody>
                    <a:bodyPr/>
                    <a:lstStyle/>
                    <a:p>
                      <a:pPr indent="0" lvl="0" marL="0" marR="0" rtl="0" algn="ctr">
                        <a:lnSpc>
                          <a:spcPct val="100000"/>
                        </a:lnSpc>
                        <a:spcBef>
                          <a:spcPts val="0"/>
                        </a:spcBef>
                        <a:spcAft>
                          <a:spcPts val="0"/>
                        </a:spcAft>
                        <a:buClr>
                          <a:srgbClr val="FFFFFF"/>
                        </a:buClr>
                        <a:buSzPts val="1500"/>
                        <a:buFont typeface="Montserrat"/>
                        <a:buNone/>
                      </a:pPr>
                      <a:r>
                        <a:rPr lang="en-US" sz="1500" u="none" cap="none" strike="noStrike">
                          <a:solidFill>
                            <a:srgbClr val="FFFFFF"/>
                          </a:solidFill>
                          <a:latin typeface="Montserrat"/>
                          <a:ea typeface="Montserrat"/>
                          <a:cs typeface="Montserrat"/>
                          <a:sym typeface="Montserrat"/>
                        </a:rPr>
                        <a:t>media publications will be contacted</a:t>
                      </a:r>
                      <a:endParaRPr/>
                    </a:p>
                  </a:txBody>
                  <a:tcPr marT="50800" marB="50800" marR="50800" marL="50800" anchor="ctr">
                    <a:lnL cap="flat" cmpd="sng" w="9525">
                      <a:solidFill>
                        <a:srgbClr val="000000"/>
                      </a:solidFill>
                      <a:prstDash val="solid"/>
                      <a:round/>
                      <a:headEnd len="sm" w="sm" type="none"/>
                      <a:tailEnd len="sm" w="sm" type="none"/>
                    </a:lnL>
                    <a:solidFill>
                      <a:srgbClr val="2B2F39"/>
                    </a:solidFill>
                  </a:tcPr>
                </a:tc>
                <a:tc>
                  <a:txBody>
                    <a:bodyPr/>
                    <a:lstStyle/>
                    <a:p>
                      <a:pPr indent="0" lvl="0" marL="0" marR="0" rtl="0" algn="ctr">
                        <a:lnSpc>
                          <a:spcPct val="100000"/>
                        </a:lnSpc>
                        <a:spcBef>
                          <a:spcPts val="0"/>
                        </a:spcBef>
                        <a:spcAft>
                          <a:spcPts val="0"/>
                        </a:spcAft>
                        <a:buClr>
                          <a:srgbClr val="FFFFFF"/>
                        </a:buClr>
                        <a:buSzPts val="1500"/>
                        <a:buFont typeface="Montserrat"/>
                        <a:buNone/>
                      </a:pPr>
                      <a:r>
                        <a:rPr lang="en-US" sz="1500" u="none" cap="none" strike="noStrike">
                          <a:solidFill>
                            <a:srgbClr val="FFFFFF"/>
                          </a:solidFill>
                          <a:latin typeface="Montserrat"/>
                          <a:ea typeface="Montserrat"/>
                          <a:cs typeface="Montserrat"/>
                          <a:sym typeface="Montserrat"/>
                        </a:rPr>
                        <a:t>Contract signing on February 2027</a:t>
                      </a:r>
                      <a:endParaRPr/>
                    </a:p>
                  </a:txBody>
                  <a:tcPr marT="50800" marB="50800" marR="50800" marL="50800" anchor="ctr">
                    <a:lnR cap="flat" cmpd="sng" w="9525">
                      <a:solidFill>
                        <a:srgbClr val="000000"/>
                      </a:solidFill>
                      <a:prstDash val="solid"/>
                      <a:round/>
                      <a:headEnd len="sm" w="sm" type="none"/>
                      <a:tailEnd len="sm" w="sm" type="none"/>
                    </a:lnR>
                    <a:solidFill>
                      <a:srgbClr val="2B2F39"/>
                    </a:solidFill>
                  </a:tcPr>
                </a:tc>
              </a:tr>
              <a:tr h="931400">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Brand expansion in New York &amp; New Jersey</a:t>
                      </a:r>
                      <a:endParaRPr/>
                    </a:p>
                  </a:txBody>
                  <a:tcPr marT="50800" marB="50800" marR="50800" marL="50800" anchor="ctr">
                    <a:lnL cap="flat" cmpd="sng" w="9525">
                      <a:solidFill>
                        <a:srgbClr val="000000"/>
                      </a:solidFill>
                      <a:prstDash val="solid"/>
                      <a:round/>
                      <a:headEnd len="sm" w="sm" type="none"/>
                      <a:tailEnd len="sm" w="sm" type="none"/>
                    </a:lnL>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500"/>
                        <a:buFont typeface="Montserrat Light"/>
                        <a:buNone/>
                      </a:pPr>
                      <a:r>
                        <a:rPr lang="en-US" sz="1500" u="none" cap="none" strike="noStrike">
                          <a:latin typeface="Montserrat Light"/>
                          <a:ea typeface="Montserrat Light"/>
                          <a:cs typeface="Montserrat Light"/>
                          <a:sym typeface="Montserrat Light"/>
                        </a:rPr>
                        <a:t>Budget proposal drafted as of July 2026</a:t>
                      </a:r>
                      <a:endParaRPr/>
                    </a:p>
                  </a:txBody>
                  <a:tcPr marT="50800" marB="50800" marR="50800" marL="50800" anchor="ctr">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solidFill>
                      <a:srgbClr val="FFFFFF"/>
                    </a:solidFill>
                  </a:tcPr>
                </a:tc>
              </a:tr>
            </a:tbl>
          </a:graphicData>
        </a:graphic>
      </p:graphicFrame>
      <p:pic>
        <p:nvPicPr>
          <p:cNvPr id="333" name="Google Shape;333;p28"/>
          <p:cNvPicPr preferRelativeResize="0"/>
          <p:nvPr/>
        </p:nvPicPr>
        <p:blipFill rotWithShape="1">
          <a:blip r:embed="rId3">
            <a:alphaModFix/>
          </a:blip>
          <a:srcRect b="0" l="0" r="0" t="0"/>
          <a:stretch/>
        </p:blipFill>
        <p:spPr>
          <a:xfrm>
            <a:off x="10852377" y="8738942"/>
            <a:ext cx="302996" cy="282788"/>
          </a:xfrm>
          <a:prstGeom prst="rect">
            <a:avLst/>
          </a:prstGeom>
          <a:noFill/>
          <a:ln>
            <a:noFill/>
          </a:ln>
        </p:spPr>
      </p:pic>
      <p:sp>
        <p:nvSpPr>
          <p:cNvPr id="334" name="Google Shape;334;p28"/>
          <p:cNvSpPr/>
          <p:nvPr/>
        </p:nvSpPr>
        <p:spPr>
          <a:xfrm>
            <a:off x="11197949" y="8764342"/>
            <a:ext cx="1151490" cy="282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1500"/>
              <a:buFont typeface="Cabin SemiBold"/>
              <a:buNone/>
            </a:pPr>
            <a:r>
              <a:rPr b="0" i="0" lang="en-US" sz="1500" u="none" cap="none" strike="noStrike">
                <a:solidFill>
                  <a:srgbClr val="2B2F39"/>
                </a:solidFill>
                <a:latin typeface="Cabin SemiBold"/>
                <a:ea typeface="Cabin SemiBold"/>
                <a:cs typeface="Cabin SemiBold"/>
                <a:sym typeface="Cabin SemiBold"/>
              </a:rPr>
              <a:t>Digital Aide</a:t>
            </a:r>
            <a:endParaRPr/>
          </a:p>
        </p:txBody>
      </p:sp>
      <p:sp>
        <p:nvSpPr>
          <p:cNvPr id="335" name="Google Shape;335;p28"/>
          <p:cNvSpPr/>
          <p:nvPr/>
        </p:nvSpPr>
        <p:spPr>
          <a:xfrm>
            <a:off x="11279633" y="723900"/>
            <a:ext cx="1001267"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36" name="Google Shape;336;p28"/>
          <p:cNvSpPr/>
          <p:nvPr/>
        </p:nvSpPr>
        <p:spPr>
          <a:xfrm>
            <a:off x="11562804" y="939800"/>
            <a:ext cx="7180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37" name="Google Shape;337;p28"/>
          <p:cNvSpPr/>
          <p:nvPr/>
        </p:nvSpPr>
        <p:spPr>
          <a:xfrm>
            <a:off x="11977904" y="1155700"/>
            <a:ext cx="3029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38" name="Google Shape;338;p28"/>
          <p:cNvSpPr/>
          <p:nvPr/>
        </p:nvSpPr>
        <p:spPr>
          <a:xfrm>
            <a:off x="1287852" y="8855060"/>
            <a:ext cx="152150" cy="152151"/>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39" name="Google Shape;339;p28"/>
          <p:cNvSpPr/>
          <p:nvPr/>
        </p:nvSpPr>
        <p:spPr>
          <a:xfrm>
            <a:off x="1004219" y="8855060"/>
            <a:ext cx="152150" cy="152151"/>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40" name="Google Shape;340;p28"/>
          <p:cNvSpPr/>
          <p:nvPr/>
        </p:nvSpPr>
        <p:spPr>
          <a:xfrm>
            <a:off x="720585" y="8855060"/>
            <a:ext cx="152150" cy="152151"/>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41" name="Google Shape;341;p28"/>
          <p:cNvSpPr/>
          <p:nvPr/>
        </p:nvSpPr>
        <p:spPr>
          <a:xfrm>
            <a:off x="1073763" y="1847382"/>
            <a:ext cx="4214786" cy="676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4000"/>
              <a:buFont typeface="Cabin SemiBold"/>
              <a:buNone/>
            </a:pPr>
            <a:r>
              <a:rPr b="0" i="0" lang="en-US" sz="4000" u="none" cap="none" strike="noStrike">
                <a:solidFill>
                  <a:srgbClr val="2B2F39"/>
                </a:solidFill>
                <a:latin typeface="Cabin SemiBold"/>
                <a:ea typeface="Cabin SemiBold"/>
                <a:cs typeface="Cabin SemiBold"/>
                <a:sym typeface="Cabin SemiBold"/>
              </a:rPr>
              <a:t>Marketing Strategy</a:t>
            </a:r>
            <a:endParaRPr/>
          </a:p>
        </p:txBody>
      </p:sp>
      <p:sp>
        <p:nvSpPr>
          <p:cNvPr id="342" name="Google Shape;342;p28"/>
          <p:cNvSpPr/>
          <p:nvPr/>
        </p:nvSpPr>
        <p:spPr>
          <a:xfrm>
            <a:off x="729218" y="727158"/>
            <a:ext cx="2399983" cy="550942"/>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43" name="Google Shape;343;p28"/>
          <p:cNvSpPr/>
          <p:nvPr/>
        </p:nvSpPr>
        <p:spPr>
          <a:xfrm>
            <a:off x="1110437" y="848535"/>
            <a:ext cx="2284915" cy="308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700"/>
              <a:buFont typeface="Cabin Medium"/>
              <a:buNone/>
            </a:pPr>
            <a:r>
              <a:rPr b="0" i="0" lang="en-US" sz="1700" u="none" cap="none" strike="noStrike">
                <a:solidFill>
                  <a:srgbClr val="FFFFFF"/>
                </a:solidFill>
                <a:latin typeface="Cabin Medium"/>
                <a:ea typeface="Cabin Medium"/>
                <a:cs typeface="Cabin Medium"/>
                <a:sym typeface="Cabin Medium"/>
              </a:rPr>
              <a:t>Marketing Plan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29"/>
          <p:cNvSpPr/>
          <p:nvPr/>
        </p:nvSpPr>
        <p:spPr>
          <a:xfrm rot="10800000">
            <a:off x="-3420684" y="-318769"/>
            <a:ext cx="10417657" cy="10391060"/>
          </a:xfrm>
          <a:prstGeom prst="wedgeEllipseCallout">
            <a:avLst>
              <a:gd fmla="val -53800" name="adj1"/>
              <a:gd fmla="val 41122" name="adj2"/>
            </a:avLst>
          </a:prstGeom>
          <a:solidFill>
            <a:srgbClr val="F5F5F5">
              <a:alpha val="74901"/>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49" name="Google Shape;349;p29"/>
          <p:cNvSpPr/>
          <p:nvPr/>
        </p:nvSpPr>
        <p:spPr>
          <a:xfrm>
            <a:off x="938444" y="3560564"/>
            <a:ext cx="11307962" cy="4000368"/>
          </a:xfrm>
          <a:prstGeom prst="roundRect">
            <a:avLst>
              <a:gd fmla="val 15776"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50" name="Google Shape;350;p29"/>
          <p:cNvSpPr/>
          <p:nvPr/>
        </p:nvSpPr>
        <p:spPr>
          <a:xfrm>
            <a:off x="1770452"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51" name="Google Shape;351;p29"/>
          <p:cNvSpPr/>
          <p:nvPr/>
        </p:nvSpPr>
        <p:spPr>
          <a:xfrm>
            <a:off x="1486819"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52" name="Google Shape;352;p29"/>
          <p:cNvSpPr/>
          <p:nvPr/>
        </p:nvSpPr>
        <p:spPr>
          <a:xfrm>
            <a:off x="1203185"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53" name="Google Shape;353;p29"/>
          <p:cNvSpPr/>
          <p:nvPr/>
        </p:nvSpPr>
        <p:spPr>
          <a:xfrm>
            <a:off x="729218" y="727158"/>
            <a:ext cx="3047352" cy="550942"/>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54" name="Google Shape;354;p29"/>
          <p:cNvSpPr/>
          <p:nvPr/>
        </p:nvSpPr>
        <p:spPr>
          <a:xfrm>
            <a:off x="1110437" y="848535"/>
            <a:ext cx="2284915" cy="308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700"/>
              <a:buFont typeface="Cabin Medium"/>
              <a:buNone/>
            </a:pPr>
            <a:r>
              <a:rPr b="0" i="0" lang="en-US" sz="1700" u="none" cap="none" strike="noStrike">
                <a:solidFill>
                  <a:srgbClr val="FFFFFF"/>
                </a:solidFill>
                <a:latin typeface="Cabin Medium"/>
                <a:ea typeface="Cabin Medium"/>
                <a:cs typeface="Cabin Medium"/>
                <a:sym typeface="Cabin Medium"/>
              </a:rPr>
              <a:t>Client Commentary</a:t>
            </a:r>
            <a:endParaRPr/>
          </a:p>
        </p:txBody>
      </p:sp>
      <p:sp>
        <p:nvSpPr>
          <p:cNvPr id="355" name="Google Shape;355;p29"/>
          <p:cNvSpPr/>
          <p:nvPr/>
        </p:nvSpPr>
        <p:spPr>
          <a:xfrm>
            <a:off x="11279633" y="723900"/>
            <a:ext cx="1001267"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56" name="Google Shape;356;p29"/>
          <p:cNvSpPr/>
          <p:nvPr/>
        </p:nvSpPr>
        <p:spPr>
          <a:xfrm>
            <a:off x="11562804" y="939800"/>
            <a:ext cx="7180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57" name="Google Shape;357;p29"/>
          <p:cNvSpPr/>
          <p:nvPr/>
        </p:nvSpPr>
        <p:spPr>
          <a:xfrm>
            <a:off x="11977904" y="1155700"/>
            <a:ext cx="3029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358" name="Google Shape;358;p29"/>
          <p:cNvPicPr preferRelativeResize="0"/>
          <p:nvPr/>
        </p:nvPicPr>
        <p:blipFill rotWithShape="1">
          <a:blip r:embed="rId3">
            <a:alphaModFix/>
          </a:blip>
          <a:srcRect b="0" l="0" r="0" t="0"/>
          <a:stretch/>
        </p:blipFill>
        <p:spPr>
          <a:xfrm>
            <a:off x="10852377" y="8738942"/>
            <a:ext cx="302996" cy="282788"/>
          </a:xfrm>
          <a:prstGeom prst="rect">
            <a:avLst/>
          </a:prstGeom>
          <a:noFill/>
          <a:ln>
            <a:noFill/>
          </a:ln>
        </p:spPr>
      </p:pic>
      <p:sp>
        <p:nvSpPr>
          <p:cNvPr id="359" name="Google Shape;359;p29"/>
          <p:cNvSpPr/>
          <p:nvPr/>
        </p:nvSpPr>
        <p:spPr>
          <a:xfrm>
            <a:off x="11197949" y="8764342"/>
            <a:ext cx="1151490" cy="282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1500"/>
              <a:buFont typeface="Cabin SemiBold"/>
              <a:buNone/>
            </a:pPr>
            <a:r>
              <a:rPr b="0" i="0" lang="en-US" sz="1500" u="none" cap="none" strike="noStrike">
                <a:solidFill>
                  <a:srgbClr val="2B2F39"/>
                </a:solidFill>
                <a:latin typeface="Cabin SemiBold"/>
                <a:ea typeface="Cabin SemiBold"/>
                <a:cs typeface="Cabin SemiBold"/>
                <a:sym typeface="Cabin SemiBold"/>
              </a:rPr>
              <a:t>Digital Aide</a:t>
            </a:r>
            <a:endParaRPr/>
          </a:p>
        </p:txBody>
      </p:sp>
      <p:sp>
        <p:nvSpPr>
          <p:cNvPr id="360" name="Google Shape;360;p29"/>
          <p:cNvSpPr/>
          <p:nvPr/>
        </p:nvSpPr>
        <p:spPr>
          <a:xfrm>
            <a:off x="7913408" y="6490282"/>
            <a:ext cx="2913139" cy="343192"/>
          </a:xfrm>
          <a:prstGeom prst="rect">
            <a:avLst/>
          </a:prstGeom>
          <a:noFill/>
          <a:ln>
            <a:noFill/>
          </a:ln>
        </p:spPr>
        <p:txBody>
          <a:bodyPr anchorCtr="0" anchor="ctr" bIns="27075" lIns="27075" spcFirstLastPara="1" rIns="27075" wrap="square" tIns="27075">
            <a:noAutofit/>
          </a:bodyPr>
          <a:lstStyle/>
          <a:p>
            <a:pPr indent="0" lvl="0" marL="0" marR="0" rtl="0" algn="l">
              <a:lnSpc>
                <a:spcPct val="160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Cyndia D. Thomas, 53, Nurse</a:t>
            </a:r>
            <a:endParaRPr/>
          </a:p>
        </p:txBody>
      </p:sp>
      <p:sp>
        <p:nvSpPr>
          <p:cNvPr id="361" name="Google Shape;361;p29"/>
          <p:cNvSpPr/>
          <p:nvPr/>
        </p:nvSpPr>
        <p:spPr>
          <a:xfrm>
            <a:off x="2912563" y="4893210"/>
            <a:ext cx="7505095" cy="1451188"/>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FFFFFF"/>
              </a:buClr>
              <a:buSzPts val="2000"/>
              <a:buFont typeface="Montserrat"/>
              <a:buNone/>
            </a:pPr>
            <a:r>
              <a:rPr b="0" baseline="30000" i="1" lang="en-US" sz="2000" u="none" cap="none" strike="noStrike">
                <a:solidFill>
                  <a:srgbClr val="FFFFFF"/>
                </a:solidFill>
                <a:latin typeface="Montserrat"/>
                <a:ea typeface="Montserrat"/>
                <a:cs typeface="Montserrat"/>
                <a:sym typeface="Montserrat"/>
              </a:rPr>
              <a:t>“ Digital Aide was a worthwhile investment for me. Knowing that I can’t do                                                 many of the things I used to do when I was younger, I needed all the help I                                             could get. Now I can with Digital Aide! ”</a:t>
            </a:r>
            <a:endParaRPr/>
          </a:p>
        </p:txBody>
      </p:sp>
      <p:pic>
        <p:nvPicPr>
          <p:cNvPr id="362" name="Google Shape;362;p29"/>
          <p:cNvPicPr preferRelativeResize="0"/>
          <p:nvPr/>
        </p:nvPicPr>
        <p:blipFill rotWithShape="1">
          <a:blip r:embed="rId4">
            <a:alphaModFix/>
          </a:blip>
          <a:srcRect b="33160" l="13809" r="12163" t="15783"/>
          <a:stretch/>
        </p:blipFill>
        <p:spPr>
          <a:xfrm>
            <a:off x="4987660" y="1207584"/>
            <a:ext cx="3209529" cy="3341688"/>
          </a:xfrm>
          <a:custGeom>
            <a:rect b="b" l="l" r="r" t="t"/>
            <a:pathLst>
              <a:path extrusionOk="0" h="21600" w="21600">
                <a:moveTo>
                  <a:pt x="10801" y="0"/>
                </a:moveTo>
                <a:cubicBezTo>
                  <a:pt x="4836" y="0"/>
                  <a:pt x="0" y="4557"/>
                  <a:pt x="0" y="10179"/>
                </a:cubicBezTo>
                <a:cubicBezTo>
                  <a:pt x="0" y="13046"/>
                  <a:pt x="1261" y="15633"/>
                  <a:pt x="3285" y="17483"/>
                </a:cubicBezTo>
                <a:lnTo>
                  <a:pt x="1701" y="21600"/>
                </a:lnTo>
                <a:lnTo>
                  <a:pt x="5470" y="19027"/>
                </a:lnTo>
                <a:cubicBezTo>
                  <a:pt x="7044" y="19871"/>
                  <a:pt x="8861" y="20358"/>
                  <a:pt x="10801" y="20358"/>
                </a:cubicBezTo>
                <a:cubicBezTo>
                  <a:pt x="16766" y="20358"/>
                  <a:pt x="21600" y="15801"/>
                  <a:pt x="21600" y="10179"/>
                </a:cubicBezTo>
                <a:cubicBezTo>
                  <a:pt x="21600" y="4557"/>
                  <a:pt x="16766" y="0"/>
                  <a:pt x="10801" y="0"/>
                </a:cubicBez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30"/>
          <p:cNvSpPr/>
          <p:nvPr/>
        </p:nvSpPr>
        <p:spPr>
          <a:xfrm rot="10800000">
            <a:off x="-3420684" y="-318769"/>
            <a:ext cx="10417657" cy="10391060"/>
          </a:xfrm>
          <a:prstGeom prst="wedgeEllipseCallout">
            <a:avLst>
              <a:gd fmla="val -53800" name="adj1"/>
              <a:gd fmla="val 41122" name="adj2"/>
            </a:avLst>
          </a:prstGeom>
          <a:solidFill>
            <a:srgbClr val="F5F5F5">
              <a:alpha val="74901"/>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68" name="Google Shape;368;p30"/>
          <p:cNvSpPr/>
          <p:nvPr/>
        </p:nvSpPr>
        <p:spPr>
          <a:xfrm>
            <a:off x="938444" y="3560564"/>
            <a:ext cx="11307962" cy="4000368"/>
          </a:xfrm>
          <a:prstGeom prst="roundRect">
            <a:avLst>
              <a:gd fmla="val 15776"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69" name="Google Shape;369;p30"/>
          <p:cNvSpPr/>
          <p:nvPr/>
        </p:nvSpPr>
        <p:spPr>
          <a:xfrm>
            <a:off x="1770452"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70" name="Google Shape;370;p30"/>
          <p:cNvSpPr/>
          <p:nvPr/>
        </p:nvSpPr>
        <p:spPr>
          <a:xfrm>
            <a:off x="1486819"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71" name="Google Shape;371;p30"/>
          <p:cNvSpPr/>
          <p:nvPr/>
        </p:nvSpPr>
        <p:spPr>
          <a:xfrm>
            <a:off x="1203185"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72" name="Google Shape;372;p30"/>
          <p:cNvSpPr/>
          <p:nvPr/>
        </p:nvSpPr>
        <p:spPr>
          <a:xfrm>
            <a:off x="729218" y="727158"/>
            <a:ext cx="3047352" cy="550942"/>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73" name="Google Shape;373;p30"/>
          <p:cNvSpPr/>
          <p:nvPr/>
        </p:nvSpPr>
        <p:spPr>
          <a:xfrm>
            <a:off x="1110437" y="848535"/>
            <a:ext cx="2284915" cy="308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700"/>
              <a:buFont typeface="Cabin Medium"/>
              <a:buNone/>
            </a:pPr>
            <a:r>
              <a:rPr b="0" i="0" lang="en-US" sz="1700" u="none" cap="none" strike="noStrike">
                <a:solidFill>
                  <a:srgbClr val="FFFFFF"/>
                </a:solidFill>
                <a:latin typeface="Cabin Medium"/>
                <a:ea typeface="Cabin Medium"/>
                <a:cs typeface="Cabin Medium"/>
                <a:sym typeface="Cabin Medium"/>
              </a:rPr>
              <a:t>Client Commentary</a:t>
            </a:r>
            <a:endParaRPr/>
          </a:p>
        </p:txBody>
      </p:sp>
      <p:sp>
        <p:nvSpPr>
          <p:cNvPr id="374" name="Google Shape;374;p30"/>
          <p:cNvSpPr/>
          <p:nvPr/>
        </p:nvSpPr>
        <p:spPr>
          <a:xfrm>
            <a:off x="11279633" y="723900"/>
            <a:ext cx="1001267"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75" name="Google Shape;375;p30"/>
          <p:cNvSpPr/>
          <p:nvPr/>
        </p:nvSpPr>
        <p:spPr>
          <a:xfrm>
            <a:off x="11562804" y="939800"/>
            <a:ext cx="7180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76" name="Google Shape;376;p30"/>
          <p:cNvSpPr/>
          <p:nvPr/>
        </p:nvSpPr>
        <p:spPr>
          <a:xfrm>
            <a:off x="11977904" y="1155700"/>
            <a:ext cx="3029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377" name="Google Shape;377;p30"/>
          <p:cNvPicPr preferRelativeResize="0"/>
          <p:nvPr/>
        </p:nvPicPr>
        <p:blipFill rotWithShape="1">
          <a:blip r:embed="rId3">
            <a:alphaModFix/>
          </a:blip>
          <a:srcRect b="0" l="0" r="0" t="0"/>
          <a:stretch/>
        </p:blipFill>
        <p:spPr>
          <a:xfrm>
            <a:off x="10852377" y="8738942"/>
            <a:ext cx="302996" cy="282788"/>
          </a:xfrm>
          <a:prstGeom prst="rect">
            <a:avLst/>
          </a:prstGeom>
          <a:noFill/>
          <a:ln>
            <a:noFill/>
          </a:ln>
        </p:spPr>
      </p:pic>
      <p:sp>
        <p:nvSpPr>
          <p:cNvPr id="378" name="Google Shape;378;p30"/>
          <p:cNvSpPr/>
          <p:nvPr/>
        </p:nvSpPr>
        <p:spPr>
          <a:xfrm>
            <a:off x="11197949" y="8764342"/>
            <a:ext cx="1151490" cy="282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1500"/>
              <a:buFont typeface="Cabin SemiBold"/>
              <a:buNone/>
            </a:pPr>
            <a:r>
              <a:rPr b="0" i="0" lang="en-US" sz="1500" u="none" cap="none" strike="noStrike">
                <a:solidFill>
                  <a:srgbClr val="2B2F39"/>
                </a:solidFill>
                <a:latin typeface="Cabin SemiBold"/>
                <a:ea typeface="Cabin SemiBold"/>
                <a:cs typeface="Cabin SemiBold"/>
                <a:sym typeface="Cabin SemiBold"/>
              </a:rPr>
              <a:t>Digital Aide</a:t>
            </a:r>
            <a:endParaRPr/>
          </a:p>
        </p:txBody>
      </p:sp>
      <p:sp>
        <p:nvSpPr>
          <p:cNvPr id="379" name="Google Shape;379;p30"/>
          <p:cNvSpPr/>
          <p:nvPr/>
        </p:nvSpPr>
        <p:spPr>
          <a:xfrm>
            <a:off x="8353673" y="6432724"/>
            <a:ext cx="3055117" cy="547158"/>
          </a:xfrm>
          <a:prstGeom prst="rect">
            <a:avLst/>
          </a:prstGeom>
          <a:noFill/>
          <a:ln>
            <a:noFill/>
          </a:ln>
        </p:spPr>
        <p:txBody>
          <a:bodyPr anchorCtr="0" anchor="ctr" bIns="27075" lIns="27075" spcFirstLastPara="1" rIns="27075" wrap="square" tIns="27075">
            <a:noAutofit/>
          </a:bodyPr>
          <a:lstStyle/>
          <a:p>
            <a:pPr indent="0" lvl="0" marL="0" marR="0" rtl="0" algn="l">
              <a:lnSpc>
                <a:spcPct val="240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Wylang J. Wyans, 32, Engineer</a:t>
            </a:r>
            <a:endParaRPr/>
          </a:p>
        </p:txBody>
      </p:sp>
      <p:sp>
        <p:nvSpPr>
          <p:cNvPr id="380" name="Google Shape;380;p30"/>
          <p:cNvSpPr/>
          <p:nvPr/>
        </p:nvSpPr>
        <p:spPr>
          <a:xfrm>
            <a:off x="1997573" y="4867298"/>
            <a:ext cx="9425732" cy="1532043"/>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FFFFFF"/>
              </a:buClr>
              <a:buSzPts val="2000"/>
              <a:buFont typeface="Montserrat"/>
              <a:buNone/>
            </a:pPr>
            <a:r>
              <a:rPr b="0" baseline="30000" i="1" lang="en-US" sz="2000" u="none" cap="none" strike="noStrike">
                <a:solidFill>
                  <a:srgbClr val="FFFFFF"/>
                </a:solidFill>
                <a:latin typeface="Montserrat"/>
                <a:ea typeface="Montserrat"/>
                <a:cs typeface="Montserrat"/>
                <a:sym typeface="Montserrat"/>
              </a:rPr>
              <a:t>“My dad isn’t getting any younger. I needed as much assistance as I could in terms of keeping his                                    medical check ups alongside his medication without having to take up too much of my personal                                                        work as well. I’d highly recommend this to any elderly (or those assisting the elderly) any day.”</a:t>
            </a:r>
            <a:endParaRPr/>
          </a:p>
        </p:txBody>
      </p:sp>
      <p:pic>
        <p:nvPicPr>
          <p:cNvPr id="381" name="Google Shape;381;p30"/>
          <p:cNvPicPr preferRelativeResize="0"/>
          <p:nvPr/>
        </p:nvPicPr>
        <p:blipFill rotWithShape="1">
          <a:blip r:embed="rId4">
            <a:alphaModFix/>
          </a:blip>
          <a:srcRect b="25609" l="28426" r="10492" t="30441"/>
          <a:stretch/>
        </p:blipFill>
        <p:spPr>
          <a:xfrm>
            <a:off x="4985477" y="1161546"/>
            <a:ext cx="3188495" cy="3441305"/>
          </a:xfrm>
          <a:custGeom>
            <a:rect b="b" l="l" r="r" t="t"/>
            <a:pathLst>
              <a:path extrusionOk="0" h="21600" w="21600">
                <a:moveTo>
                  <a:pt x="10800" y="0"/>
                </a:moveTo>
                <a:cubicBezTo>
                  <a:pt x="4835" y="0"/>
                  <a:pt x="0" y="4473"/>
                  <a:pt x="0" y="9992"/>
                </a:cubicBezTo>
                <a:cubicBezTo>
                  <a:pt x="0" y="12865"/>
                  <a:pt x="1319" y="15450"/>
                  <a:pt x="3417" y="17273"/>
                </a:cubicBezTo>
                <a:lnTo>
                  <a:pt x="1624" y="21600"/>
                </a:lnTo>
                <a:lnTo>
                  <a:pt x="5530" y="18713"/>
                </a:lnTo>
                <a:cubicBezTo>
                  <a:pt x="7090" y="19521"/>
                  <a:pt x="8885" y="19986"/>
                  <a:pt x="10800" y="19986"/>
                </a:cubicBezTo>
                <a:cubicBezTo>
                  <a:pt x="16765" y="19986"/>
                  <a:pt x="21600" y="15510"/>
                  <a:pt x="21600" y="9992"/>
                </a:cubicBezTo>
                <a:cubicBezTo>
                  <a:pt x="21600" y="4473"/>
                  <a:pt x="16765" y="0"/>
                  <a:pt x="10800" y="0"/>
                </a:cubicBezTo>
                <a:close/>
              </a:path>
            </a:pathLst>
          </a:cu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31"/>
          <p:cNvSpPr/>
          <p:nvPr/>
        </p:nvSpPr>
        <p:spPr>
          <a:xfrm>
            <a:off x="-75937" y="-990321"/>
            <a:ext cx="13178071" cy="1222588"/>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87" name="Google Shape;387;p31"/>
          <p:cNvSpPr/>
          <p:nvPr/>
        </p:nvSpPr>
        <p:spPr>
          <a:xfrm>
            <a:off x="3445985" y="2653715"/>
            <a:ext cx="6195916" cy="1224266"/>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2B2F39"/>
              </a:buClr>
              <a:buSzPts val="7600"/>
              <a:buFont typeface="Cabin SemiBold"/>
              <a:buNone/>
            </a:pPr>
            <a:r>
              <a:rPr b="0" i="0" lang="en-US" sz="7600" u="none" cap="none" strike="noStrike">
                <a:solidFill>
                  <a:srgbClr val="2B2F39"/>
                </a:solidFill>
                <a:latin typeface="Cabin SemiBold"/>
                <a:ea typeface="Cabin SemiBold"/>
                <a:cs typeface="Cabin SemiBold"/>
                <a:sym typeface="Cabin SemiBold"/>
              </a:rPr>
              <a:t>Thank You!</a:t>
            </a:r>
            <a:endParaRPr/>
          </a:p>
        </p:txBody>
      </p:sp>
      <p:sp>
        <p:nvSpPr>
          <p:cNvPr id="388" name="Google Shape;388;p31"/>
          <p:cNvSpPr/>
          <p:nvPr/>
        </p:nvSpPr>
        <p:spPr>
          <a:xfrm>
            <a:off x="4755302" y="7654321"/>
            <a:ext cx="3503983" cy="12733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2B2F39"/>
              </a:buClr>
              <a:buSzPts val="2000"/>
              <a:buFont typeface="Montserrat"/>
              <a:buNone/>
            </a:pPr>
            <a:r>
              <a:rPr b="0" i="0" lang="en-US" sz="2000" u="none" cap="none" strike="noStrike">
                <a:solidFill>
                  <a:srgbClr val="2B2F39"/>
                </a:solidFill>
                <a:latin typeface="Montserrat"/>
                <a:ea typeface="Montserrat"/>
                <a:cs typeface="Montserrat"/>
                <a:sym typeface="Montserrat"/>
              </a:rPr>
              <a:t>646-512-2945</a:t>
            </a:r>
            <a:endParaRPr/>
          </a:p>
          <a:p>
            <a:pPr indent="0" lvl="0" marL="0" marR="0" rtl="0" algn="ctr">
              <a:lnSpc>
                <a:spcPct val="100000"/>
              </a:lnSpc>
              <a:spcBef>
                <a:spcPts val="0"/>
              </a:spcBef>
              <a:spcAft>
                <a:spcPts val="0"/>
              </a:spcAft>
              <a:buClr>
                <a:srgbClr val="2B2F39"/>
              </a:buClr>
              <a:buSzPts val="2000"/>
              <a:buFont typeface="Montserrat"/>
              <a:buNone/>
            </a:pPr>
            <a:r>
              <a:rPr b="0" i="0" lang="en-US" sz="2000" u="none" cap="none" strike="noStrike">
                <a:solidFill>
                  <a:srgbClr val="2B2F39"/>
                </a:solidFill>
                <a:latin typeface="Montserrat"/>
                <a:ea typeface="Montserrat"/>
                <a:cs typeface="Montserrat"/>
                <a:sym typeface="Montserrat"/>
              </a:rPr>
              <a:t>3644  Northridge Lane</a:t>
            </a:r>
            <a:endParaRPr/>
          </a:p>
          <a:p>
            <a:pPr indent="0" lvl="0" marL="0" marR="0" rtl="0" algn="ctr">
              <a:lnSpc>
                <a:spcPct val="100000"/>
              </a:lnSpc>
              <a:spcBef>
                <a:spcPts val="0"/>
              </a:spcBef>
              <a:spcAft>
                <a:spcPts val="0"/>
              </a:spcAft>
              <a:buClr>
                <a:srgbClr val="2B2F39"/>
              </a:buClr>
              <a:buSzPts val="2000"/>
              <a:buFont typeface="Montserrat"/>
              <a:buNone/>
            </a:pPr>
            <a:r>
              <a:rPr b="0" i="0" lang="en-US" sz="2000" u="none" cap="none" strike="noStrike">
                <a:solidFill>
                  <a:srgbClr val="2B2F39"/>
                </a:solidFill>
                <a:latin typeface="Montserrat"/>
                <a:ea typeface="Montserrat"/>
                <a:cs typeface="Montserrat"/>
                <a:sym typeface="Montserrat"/>
              </a:rPr>
              <a:t>New York, NY 10013, USA</a:t>
            </a:r>
            <a:endParaRPr/>
          </a:p>
        </p:txBody>
      </p:sp>
      <p:pic>
        <p:nvPicPr>
          <p:cNvPr id="389" name="Google Shape;389;p31"/>
          <p:cNvPicPr preferRelativeResize="0"/>
          <p:nvPr/>
        </p:nvPicPr>
        <p:blipFill rotWithShape="1">
          <a:blip r:embed="rId3">
            <a:alphaModFix/>
          </a:blip>
          <a:srcRect b="0" l="0" r="0" t="0"/>
          <a:stretch/>
        </p:blipFill>
        <p:spPr>
          <a:xfrm>
            <a:off x="5306065" y="7004734"/>
            <a:ext cx="466287" cy="435187"/>
          </a:xfrm>
          <a:prstGeom prst="rect">
            <a:avLst/>
          </a:prstGeom>
          <a:noFill/>
          <a:ln>
            <a:noFill/>
          </a:ln>
        </p:spPr>
      </p:pic>
      <p:sp>
        <p:nvSpPr>
          <p:cNvPr id="390" name="Google Shape;390;p31"/>
          <p:cNvSpPr/>
          <p:nvPr/>
        </p:nvSpPr>
        <p:spPr>
          <a:xfrm>
            <a:off x="5828364" y="7046524"/>
            <a:ext cx="1853561" cy="4351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2B2F39"/>
              </a:buClr>
              <a:buSzPts val="2500"/>
              <a:buFont typeface="Cabin SemiBold"/>
              <a:buNone/>
            </a:pPr>
            <a:r>
              <a:rPr b="0" i="0" lang="en-US" sz="2500" u="none" cap="none" strike="noStrike">
                <a:solidFill>
                  <a:srgbClr val="2B2F39"/>
                </a:solidFill>
                <a:latin typeface="Cabin SemiBold"/>
                <a:ea typeface="Cabin SemiBold"/>
                <a:cs typeface="Cabin SemiBold"/>
                <a:sym typeface="Cabin SemiBold"/>
              </a:rPr>
              <a:t>Digital Aide</a:t>
            </a:r>
            <a:endParaRPr/>
          </a:p>
        </p:txBody>
      </p:sp>
      <p:sp>
        <p:nvSpPr>
          <p:cNvPr id="391" name="Google Shape;391;p31"/>
          <p:cNvSpPr/>
          <p:nvPr/>
        </p:nvSpPr>
        <p:spPr>
          <a:xfrm>
            <a:off x="6809557" y="5353492"/>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92" name="Google Shape;392;p31"/>
          <p:cNvSpPr/>
          <p:nvPr/>
        </p:nvSpPr>
        <p:spPr>
          <a:xfrm>
            <a:off x="6525924" y="5353492"/>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393" name="Google Shape;393;p31"/>
          <p:cNvSpPr/>
          <p:nvPr/>
        </p:nvSpPr>
        <p:spPr>
          <a:xfrm>
            <a:off x="6242290" y="5353492"/>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id="74" name="Google Shape;74;p15"/>
          <p:cNvPicPr preferRelativeResize="0"/>
          <p:nvPr/>
        </p:nvPicPr>
        <p:blipFill rotWithShape="1">
          <a:blip r:embed="rId3">
            <a:alphaModFix/>
          </a:blip>
          <a:srcRect b="0" l="8029" r="11414" t="0"/>
          <a:stretch/>
        </p:blipFill>
        <p:spPr>
          <a:xfrm>
            <a:off x="6832600" y="-1"/>
            <a:ext cx="6285707" cy="9753601"/>
          </a:xfrm>
          <a:prstGeom prst="rect">
            <a:avLst/>
          </a:prstGeom>
          <a:noFill/>
          <a:ln>
            <a:noFill/>
          </a:ln>
        </p:spPr>
      </p:pic>
      <p:sp>
        <p:nvSpPr>
          <p:cNvPr id="75" name="Google Shape;75;p15"/>
          <p:cNvSpPr/>
          <p:nvPr/>
        </p:nvSpPr>
        <p:spPr>
          <a:xfrm>
            <a:off x="-301692" y="-159160"/>
            <a:ext cx="7166639" cy="10177291"/>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76" name="Google Shape;76;p15"/>
          <p:cNvSpPr/>
          <p:nvPr/>
        </p:nvSpPr>
        <p:spPr>
          <a:xfrm>
            <a:off x="1205709" y="2422296"/>
            <a:ext cx="2344447" cy="4224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400"/>
              <a:buFont typeface="Cabin Medium"/>
              <a:buNone/>
            </a:pPr>
            <a:r>
              <a:rPr b="0" i="0" lang="en-US" sz="2400" u="none" cap="none" strike="noStrike">
                <a:solidFill>
                  <a:srgbClr val="FFFFFF"/>
                </a:solidFill>
                <a:latin typeface="Cabin Medium"/>
                <a:ea typeface="Cabin Medium"/>
                <a:cs typeface="Cabin Medium"/>
                <a:sym typeface="Cabin Medium"/>
              </a:rPr>
              <a:t>The Company</a:t>
            </a:r>
            <a:endParaRPr/>
          </a:p>
        </p:txBody>
      </p:sp>
      <p:sp>
        <p:nvSpPr>
          <p:cNvPr id="77" name="Google Shape;77;p15"/>
          <p:cNvSpPr/>
          <p:nvPr/>
        </p:nvSpPr>
        <p:spPr>
          <a:xfrm>
            <a:off x="1216987" y="3421362"/>
            <a:ext cx="3436316" cy="4224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400"/>
              <a:buFont typeface="Cabin Medium"/>
              <a:buNone/>
            </a:pPr>
            <a:r>
              <a:rPr b="0" i="0" lang="en-US" sz="2400" u="none" cap="none" strike="noStrike">
                <a:solidFill>
                  <a:srgbClr val="FFFFFF"/>
                </a:solidFill>
                <a:latin typeface="Cabin Medium"/>
                <a:ea typeface="Cabin Medium"/>
                <a:cs typeface="Cabin Medium"/>
                <a:sym typeface="Cabin Medium"/>
              </a:rPr>
              <a:t>Products &amp; Services</a:t>
            </a:r>
            <a:endParaRPr/>
          </a:p>
        </p:txBody>
      </p:sp>
      <p:sp>
        <p:nvSpPr>
          <p:cNvPr id="78" name="Google Shape;78;p15"/>
          <p:cNvSpPr/>
          <p:nvPr/>
        </p:nvSpPr>
        <p:spPr>
          <a:xfrm>
            <a:off x="1242056" y="4420429"/>
            <a:ext cx="2169359" cy="4224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400"/>
              <a:buFont typeface="Cabin Medium"/>
              <a:buNone/>
            </a:pPr>
            <a:r>
              <a:rPr b="0" i="0" lang="en-US" sz="2400" u="none" cap="none" strike="noStrike">
                <a:solidFill>
                  <a:srgbClr val="FFFFFF"/>
                </a:solidFill>
                <a:latin typeface="Cabin Medium"/>
                <a:ea typeface="Cabin Medium"/>
                <a:cs typeface="Cabin Medium"/>
                <a:sym typeface="Cabin Medium"/>
              </a:rPr>
              <a:t>Execution</a:t>
            </a:r>
            <a:endParaRPr/>
          </a:p>
        </p:txBody>
      </p:sp>
      <p:sp>
        <p:nvSpPr>
          <p:cNvPr id="79" name="Google Shape;79;p15"/>
          <p:cNvSpPr/>
          <p:nvPr/>
        </p:nvSpPr>
        <p:spPr>
          <a:xfrm>
            <a:off x="1242056" y="5456784"/>
            <a:ext cx="2492349" cy="4224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400"/>
              <a:buFont typeface="Cabin Medium"/>
              <a:buNone/>
            </a:pPr>
            <a:r>
              <a:rPr b="0" i="0" lang="en-US" sz="2400" u="none" cap="none" strike="noStrike">
                <a:solidFill>
                  <a:srgbClr val="FFFFFF"/>
                </a:solidFill>
                <a:latin typeface="Cabin Medium"/>
                <a:ea typeface="Cabin Medium"/>
                <a:cs typeface="Cabin Medium"/>
                <a:sym typeface="Cabin Medium"/>
              </a:rPr>
              <a:t>Marketing Plan</a:t>
            </a:r>
            <a:endParaRPr/>
          </a:p>
        </p:txBody>
      </p:sp>
      <p:sp>
        <p:nvSpPr>
          <p:cNvPr id="80" name="Google Shape;80;p15"/>
          <p:cNvSpPr/>
          <p:nvPr/>
        </p:nvSpPr>
        <p:spPr>
          <a:xfrm>
            <a:off x="1242056" y="6400817"/>
            <a:ext cx="3271547" cy="4224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400"/>
              <a:buFont typeface="Cabin Medium"/>
              <a:buNone/>
            </a:pPr>
            <a:r>
              <a:rPr b="0" i="0" lang="en-US" sz="2400" u="none" cap="none" strike="noStrike">
                <a:solidFill>
                  <a:srgbClr val="FFFFFF"/>
                </a:solidFill>
                <a:latin typeface="Cabin Medium"/>
                <a:ea typeface="Cabin Medium"/>
                <a:cs typeface="Cabin Medium"/>
                <a:sym typeface="Cabin Medium"/>
              </a:rPr>
              <a:t>Client Commentary</a:t>
            </a:r>
            <a:endParaRPr/>
          </a:p>
        </p:txBody>
      </p:sp>
      <p:sp>
        <p:nvSpPr>
          <p:cNvPr id="81" name="Google Shape;81;p15"/>
          <p:cNvSpPr/>
          <p:nvPr/>
        </p:nvSpPr>
        <p:spPr>
          <a:xfrm>
            <a:off x="1770452" y="7906753"/>
            <a:ext cx="152150" cy="15215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82" name="Google Shape;82;p15"/>
          <p:cNvSpPr/>
          <p:nvPr/>
        </p:nvSpPr>
        <p:spPr>
          <a:xfrm>
            <a:off x="1486819" y="7906753"/>
            <a:ext cx="152150" cy="15215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83" name="Google Shape;83;p15"/>
          <p:cNvSpPr/>
          <p:nvPr/>
        </p:nvSpPr>
        <p:spPr>
          <a:xfrm>
            <a:off x="1203185" y="7906753"/>
            <a:ext cx="152150" cy="15215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84" name="Google Shape;84;p15"/>
          <p:cNvSpPr/>
          <p:nvPr/>
        </p:nvSpPr>
        <p:spPr>
          <a:xfrm>
            <a:off x="1070667" y="716775"/>
            <a:ext cx="1151489" cy="282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500"/>
              <a:buFont typeface="Cabin SemiBold"/>
              <a:buNone/>
            </a:pPr>
            <a:r>
              <a:rPr b="0" i="0" lang="en-US" sz="1500" u="none" cap="none" strike="noStrike">
                <a:solidFill>
                  <a:srgbClr val="FFFFFF"/>
                </a:solidFill>
                <a:latin typeface="Cabin SemiBold"/>
                <a:ea typeface="Cabin SemiBold"/>
                <a:cs typeface="Cabin SemiBold"/>
                <a:sym typeface="Cabin SemiBold"/>
              </a:rPr>
              <a:t>Digital Aide</a:t>
            </a:r>
            <a:endParaRPr/>
          </a:p>
        </p:txBody>
      </p:sp>
      <p:pic>
        <p:nvPicPr>
          <p:cNvPr id="85" name="Google Shape;85;p15"/>
          <p:cNvPicPr preferRelativeResize="0"/>
          <p:nvPr/>
        </p:nvPicPr>
        <p:blipFill rotWithShape="1">
          <a:blip r:embed="rId4">
            <a:alphaModFix/>
          </a:blip>
          <a:srcRect b="0" l="0" r="0" t="0"/>
          <a:stretch/>
        </p:blipFill>
        <p:spPr>
          <a:xfrm>
            <a:off x="717364" y="716775"/>
            <a:ext cx="302996" cy="2827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6"/>
          <p:cNvSpPr/>
          <p:nvPr/>
        </p:nvSpPr>
        <p:spPr>
          <a:xfrm>
            <a:off x="729218" y="727158"/>
            <a:ext cx="2412418" cy="550942"/>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91" name="Google Shape;91;p16"/>
          <p:cNvSpPr/>
          <p:nvPr/>
        </p:nvSpPr>
        <p:spPr>
          <a:xfrm>
            <a:off x="9901700" y="-292100"/>
            <a:ext cx="3355364" cy="10337800"/>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92" name="Google Shape;92;p16"/>
          <p:cNvSpPr/>
          <p:nvPr/>
        </p:nvSpPr>
        <p:spPr>
          <a:xfrm>
            <a:off x="1128000" y="3134192"/>
            <a:ext cx="2893986" cy="1298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4000"/>
              <a:buFont typeface="Cabin SemiBold"/>
              <a:buNone/>
            </a:pPr>
            <a:r>
              <a:rPr b="0" i="0" lang="en-US" sz="4000" u="none" cap="none" strike="noStrike">
                <a:solidFill>
                  <a:srgbClr val="2B2F39"/>
                </a:solidFill>
                <a:latin typeface="Cabin SemiBold"/>
                <a:ea typeface="Cabin SemiBold"/>
                <a:cs typeface="Cabin SemiBold"/>
                <a:sym typeface="Cabin SemiBold"/>
              </a:rPr>
              <a:t>Executive Summary</a:t>
            </a:r>
            <a:endParaRPr/>
          </a:p>
        </p:txBody>
      </p:sp>
      <p:sp>
        <p:nvSpPr>
          <p:cNvPr id="93" name="Google Shape;93;p16"/>
          <p:cNvSpPr/>
          <p:nvPr/>
        </p:nvSpPr>
        <p:spPr>
          <a:xfrm>
            <a:off x="1148463" y="4949139"/>
            <a:ext cx="3836132" cy="1984667"/>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Digital Aide is a mobile assistance app for              older adults who need additional                           assistance in their daily activities. The app includes controls, options &amp; features that                are tailored to fit people of older age,                    making it a user-friendly app for them.</a:t>
            </a:r>
            <a:endParaRPr b="0" baseline="30000" i="0" sz="2000" u="none" cap="none" strike="noStrike">
              <a:solidFill>
                <a:srgbClr val="000000"/>
              </a:solidFill>
              <a:latin typeface="Montserrat"/>
              <a:ea typeface="Montserrat"/>
              <a:cs typeface="Montserrat"/>
              <a:sym typeface="Montserrat"/>
            </a:endParaRPr>
          </a:p>
        </p:txBody>
      </p:sp>
      <p:pic>
        <p:nvPicPr>
          <p:cNvPr id="94" name="Google Shape;94;p16"/>
          <p:cNvPicPr preferRelativeResize="0"/>
          <p:nvPr/>
        </p:nvPicPr>
        <p:blipFill rotWithShape="1">
          <a:blip r:embed="rId3">
            <a:alphaModFix/>
          </a:blip>
          <a:srcRect b="822" l="10164" r="10162" t="0"/>
          <a:stretch/>
        </p:blipFill>
        <p:spPr>
          <a:xfrm>
            <a:off x="5843322" y="2212436"/>
            <a:ext cx="6422629" cy="5329909"/>
          </a:xfrm>
          <a:custGeom>
            <a:rect b="b" l="l" r="r" t="t"/>
            <a:pathLst>
              <a:path extrusionOk="0" h="21599" w="21600">
                <a:moveTo>
                  <a:pt x="3221" y="0"/>
                </a:moveTo>
                <a:cubicBezTo>
                  <a:pt x="2557" y="12"/>
                  <a:pt x="2117" y="59"/>
                  <a:pt x="1660" y="233"/>
                </a:cubicBezTo>
                <a:cubicBezTo>
                  <a:pt x="980" y="531"/>
                  <a:pt x="445" y="1176"/>
                  <a:pt x="198" y="1996"/>
                </a:cubicBezTo>
                <a:cubicBezTo>
                  <a:pt x="1" y="2745"/>
                  <a:pt x="0" y="3449"/>
                  <a:pt x="0" y="4838"/>
                </a:cubicBezTo>
                <a:lnTo>
                  <a:pt x="0" y="16736"/>
                </a:lnTo>
                <a:cubicBezTo>
                  <a:pt x="0" y="18146"/>
                  <a:pt x="1" y="18849"/>
                  <a:pt x="198" y="19598"/>
                </a:cubicBezTo>
                <a:cubicBezTo>
                  <a:pt x="445" y="20418"/>
                  <a:pt x="980" y="21064"/>
                  <a:pt x="1660" y="21363"/>
                </a:cubicBezTo>
                <a:cubicBezTo>
                  <a:pt x="2282" y="21600"/>
                  <a:pt x="2867" y="21599"/>
                  <a:pt x="4019" y="21599"/>
                </a:cubicBezTo>
                <a:lnTo>
                  <a:pt x="17562" y="21599"/>
                </a:lnTo>
                <a:cubicBezTo>
                  <a:pt x="18733" y="21599"/>
                  <a:pt x="19318" y="21600"/>
                  <a:pt x="19940" y="21363"/>
                </a:cubicBezTo>
                <a:cubicBezTo>
                  <a:pt x="20620" y="21064"/>
                  <a:pt x="21155" y="20418"/>
                  <a:pt x="21402" y="19598"/>
                </a:cubicBezTo>
                <a:cubicBezTo>
                  <a:pt x="21599" y="18849"/>
                  <a:pt x="21600" y="18145"/>
                  <a:pt x="21600" y="16757"/>
                </a:cubicBezTo>
                <a:lnTo>
                  <a:pt x="21600" y="4860"/>
                </a:lnTo>
                <a:cubicBezTo>
                  <a:pt x="21600" y="3450"/>
                  <a:pt x="21599" y="2745"/>
                  <a:pt x="21402" y="1996"/>
                </a:cubicBezTo>
                <a:cubicBezTo>
                  <a:pt x="21155" y="1176"/>
                  <a:pt x="20620" y="531"/>
                  <a:pt x="19940" y="233"/>
                </a:cubicBezTo>
                <a:cubicBezTo>
                  <a:pt x="19483" y="59"/>
                  <a:pt x="19042" y="12"/>
                  <a:pt x="18386" y="0"/>
                </a:cubicBezTo>
                <a:lnTo>
                  <a:pt x="3221" y="0"/>
                </a:lnTo>
                <a:close/>
              </a:path>
            </a:pathLst>
          </a:custGeom>
          <a:noFill/>
          <a:ln>
            <a:noFill/>
          </a:ln>
        </p:spPr>
      </p:pic>
      <p:sp>
        <p:nvSpPr>
          <p:cNvPr id="95" name="Google Shape;95;p16"/>
          <p:cNvSpPr/>
          <p:nvPr/>
        </p:nvSpPr>
        <p:spPr>
          <a:xfrm>
            <a:off x="1770452" y="7906753"/>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96" name="Google Shape;96;p16"/>
          <p:cNvSpPr/>
          <p:nvPr/>
        </p:nvSpPr>
        <p:spPr>
          <a:xfrm>
            <a:off x="1486819" y="7906753"/>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97" name="Google Shape;97;p16"/>
          <p:cNvSpPr/>
          <p:nvPr/>
        </p:nvSpPr>
        <p:spPr>
          <a:xfrm>
            <a:off x="1203185" y="7906753"/>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98" name="Google Shape;98;p16"/>
          <p:cNvSpPr/>
          <p:nvPr/>
        </p:nvSpPr>
        <p:spPr>
          <a:xfrm>
            <a:off x="11279633" y="723900"/>
            <a:ext cx="1001267" cy="100258"/>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99" name="Google Shape;99;p16"/>
          <p:cNvSpPr/>
          <p:nvPr/>
        </p:nvSpPr>
        <p:spPr>
          <a:xfrm>
            <a:off x="11562804" y="939800"/>
            <a:ext cx="718096" cy="100258"/>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00" name="Google Shape;100;p16"/>
          <p:cNvSpPr/>
          <p:nvPr/>
        </p:nvSpPr>
        <p:spPr>
          <a:xfrm>
            <a:off x="11977904" y="1155700"/>
            <a:ext cx="302996" cy="100258"/>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01" name="Google Shape;101;p16"/>
          <p:cNvSpPr/>
          <p:nvPr/>
        </p:nvSpPr>
        <p:spPr>
          <a:xfrm>
            <a:off x="1110437" y="848535"/>
            <a:ext cx="1649981" cy="308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700"/>
              <a:buFont typeface="Cabin Medium"/>
              <a:buNone/>
            </a:pPr>
            <a:r>
              <a:rPr b="0" i="0" lang="en-US" sz="1700" u="none" cap="none" strike="noStrike">
                <a:solidFill>
                  <a:srgbClr val="FFFFFF"/>
                </a:solidFill>
                <a:latin typeface="Cabin Medium"/>
                <a:ea typeface="Cabin Medium"/>
                <a:cs typeface="Cabin Medium"/>
                <a:sym typeface="Cabin Medium"/>
              </a:rPr>
              <a:t>The Company</a:t>
            </a:r>
            <a:endParaRPr/>
          </a:p>
        </p:txBody>
      </p:sp>
      <p:sp>
        <p:nvSpPr>
          <p:cNvPr id="102" name="Google Shape;102;p16"/>
          <p:cNvSpPr/>
          <p:nvPr/>
        </p:nvSpPr>
        <p:spPr>
          <a:xfrm>
            <a:off x="11180289" y="8726242"/>
            <a:ext cx="1151489" cy="282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500"/>
              <a:buFont typeface="Cabin SemiBold"/>
              <a:buNone/>
            </a:pPr>
            <a:r>
              <a:rPr b="0" i="0" lang="en-US" sz="1500" u="none" cap="none" strike="noStrike">
                <a:solidFill>
                  <a:srgbClr val="FFFFFF"/>
                </a:solidFill>
                <a:latin typeface="Cabin SemiBold"/>
                <a:ea typeface="Cabin SemiBold"/>
                <a:cs typeface="Cabin SemiBold"/>
                <a:sym typeface="Cabin SemiBold"/>
              </a:rPr>
              <a:t>Digital Aide</a:t>
            </a:r>
            <a:endParaRPr/>
          </a:p>
        </p:txBody>
      </p:sp>
      <p:pic>
        <p:nvPicPr>
          <p:cNvPr id="103" name="Google Shape;103;p16"/>
          <p:cNvPicPr preferRelativeResize="0"/>
          <p:nvPr/>
        </p:nvPicPr>
        <p:blipFill rotWithShape="1">
          <a:blip r:embed="rId4">
            <a:alphaModFix/>
          </a:blip>
          <a:srcRect b="0" l="0" r="0" t="0"/>
          <a:stretch/>
        </p:blipFill>
        <p:spPr>
          <a:xfrm>
            <a:off x="10826986" y="8726242"/>
            <a:ext cx="302996" cy="2827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7"/>
          <p:cNvSpPr/>
          <p:nvPr/>
        </p:nvSpPr>
        <p:spPr>
          <a:xfrm>
            <a:off x="-540536" y="-313135"/>
            <a:ext cx="10444279" cy="10337801"/>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09" name="Google Shape;109;p17"/>
          <p:cNvSpPr/>
          <p:nvPr/>
        </p:nvSpPr>
        <p:spPr>
          <a:xfrm>
            <a:off x="1135621" y="2499173"/>
            <a:ext cx="2893985" cy="1298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000"/>
              <a:buFont typeface="Cabin SemiBold"/>
              <a:buNone/>
            </a:pPr>
            <a:r>
              <a:rPr b="0" i="0" lang="en-US" sz="4000" u="none" cap="none" strike="noStrike">
                <a:solidFill>
                  <a:srgbClr val="FFFFFF"/>
                </a:solidFill>
                <a:latin typeface="Cabin SemiBold"/>
                <a:ea typeface="Cabin SemiBold"/>
                <a:cs typeface="Cabin SemiBold"/>
                <a:sym typeface="Cabin SemiBold"/>
              </a:rPr>
              <a:t>Executive Summary</a:t>
            </a:r>
            <a:endParaRPr/>
          </a:p>
        </p:txBody>
      </p:sp>
      <p:sp>
        <p:nvSpPr>
          <p:cNvPr id="110" name="Google Shape;110;p17"/>
          <p:cNvSpPr/>
          <p:nvPr/>
        </p:nvSpPr>
        <p:spPr>
          <a:xfrm>
            <a:off x="1145871" y="4233383"/>
            <a:ext cx="3538670" cy="3009370"/>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Digital Aide is the latest release from                  JH Mobile, a giant in the information technology industry. JH Mobile is a               software company committed to                  providing the market with trusted,              quality, &amp; user-friendly apps for all              kinds of demographics. The company’s previous releases are top-rated in                multiple mobile app platforms.</a:t>
            </a:r>
            <a:endParaRPr/>
          </a:p>
        </p:txBody>
      </p:sp>
      <p:pic>
        <p:nvPicPr>
          <p:cNvPr id="111" name="Google Shape;111;p17"/>
          <p:cNvPicPr preferRelativeResize="0"/>
          <p:nvPr/>
        </p:nvPicPr>
        <p:blipFill rotWithShape="1">
          <a:blip r:embed="rId3">
            <a:alphaModFix/>
          </a:blip>
          <a:srcRect b="22670" l="16171" r="1530" t="22669"/>
          <a:stretch/>
        </p:blipFill>
        <p:spPr>
          <a:xfrm>
            <a:off x="5843455" y="2211122"/>
            <a:ext cx="6422232" cy="5331223"/>
          </a:xfrm>
          <a:custGeom>
            <a:rect b="b" l="l" r="r" t="t"/>
            <a:pathLst>
              <a:path extrusionOk="0" h="21599" w="21599">
                <a:moveTo>
                  <a:pt x="4019" y="0"/>
                </a:moveTo>
                <a:cubicBezTo>
                  <a:pt x="2863" y="0"/>
                  <a:pt x="2278" y="2"/>
                  <a:pt x="1660" y="238"/>
                </a:cubicBezTo>
                <a:cubicBezTo>
                  <a:pt x="980" y="536"/>
                  <a:pt x="445" y="1181"/>
                  <a:pt x="198" y="2000"/>
                </a:cubicBezTo>
                <a:cubicBezTo>
                  <a:pt x="1" y="2749"/>
                  <a:pt x="0" y="3453"/>
                  <a:pt x="0" y="4841"/>
                </a:cubicBezTo>
                <a:lnTo>
                  <a:pt x="0" y="16737"/>
                </a:lnTo>
                <a:cubicBezTo>
                  <a:pt x="0" y="18147"/>
                  <a:pt x="1" y="18850"/>
                  <a:pt x="198" y="19599"/>
                </a:cubicBezTo>
                <a:cubicBezTo>
                  <a:pt x="445" y="20418"/>
                  <a:pt x="980" y="21064"/>
                  <a:pt x="1660" y="21363"/>
                </a:cubicBezTo>
                <a:cubicBezTo>
                  <a:pt x="2282" y="21600"/>
                  <a:pt x="2867" y="21599"/>
                  <a:pt x="4019" y="21599"/>
                </a:cubicBezTo>
                <a:lnTo>
                  <a:pt x="17563" y="21599"/>
                </a:lnTo>
                <a:cubicBezTo>
                  <a:pt x="18733" y="21599"/>
                  <a:pt x="19317" y="21600"/>
                  <a:pt x="19939" y="21363"/>
                </a:cubicBezTo>
                <a:cubicBezTo>
                  <a:pt x="20619" y="21064"/>
                  <a:pt x="21155" y="20418"/>
                  <a:pt x="21403" y="19599"/>
                </a:cubicBezTo>
                <a:cubicBezTo>
                  <a:pt x="21600" y="18850"/>
                  <a:pt x="21599" y="18146"/>
                  <a:pt x="21599" y="16758"/>
                </a:cubicBezTo>
                <a:lnTo>
                  <a:pt x="21599" y="4864"/>
                </a:lnTo>
                <a:cubicBezTo>
                  <a:pt x="21599" y="3454"/>
                  <a:pt x="21600" y="2749"/>
                  <a:pt x="21403" y="2000"/>
                </a:cubicBezTo>
                <a:cubicBezTo>
                  <a:pt x="21155" y="1181"/>
                  <a:pt x="20619" y="536"/>
                  <a:pt x="19939" y="238"/>
                </a:cubicBezTo>
                <a:cubicBezTo>
                  <a:pt x="19317" y="1"/>
                  <a:pt x="18733" y="0"/>
                  <a:pt x="17580" y="0"/>
                </a:cubicBezTo>
                <a:lnTo>
                  <a:pt x="4038" y="0"/>
                </a:lnTo>
                <a:lnTo>
                  <a:pt x="4019" y="0"/>
                </a:lnTo>
                <a:close/>
              </a:path>
            </a:pathLst>
          </a:custGeom>
          <a:noFill/>
          <a:ln>
            <a:noFill/>
          </a:ln>
        </p:spPr>
      </p:pic>
      <p:sp>
        <p:nvSpPr>
          <p:cNvPr id="112" name="Google Shape;112;p17"/>
          <p:cNvSpPr/>
          <p:nvPr/>
        </p:nvSpPr>
        <p:spPr>
          <a:xfrm>
            <a:off x="11279633" y="723900"/>
            <a:ext cx="1001267"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13" name="Google Shape;113;p17"/>
          <p:cNvSpPr/>
          <p:nvPr/>
        </p:nvSpPr>
        <p:spPr>
          <a:xfrm>
            <a:off x="11562804" y="939800"/>
            <a:ext cx="7180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14" name="Google Shape;114;p17"/>
          <p:cNvSpPr/>
          <p:nvPr/>
        </p:nvSpPr>
        <p:spPr>
          <a:xfrm>
            <a:off x="11977904" y="1155700"/>
            <a:ext cx="3029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15" name="Google Shape;115;p17"/>
          <p:cNvSpPr/>
          <p:nvPr/>
        </p:nvSpPr>
        <p:spPr>
          <a:xfrm>
            <a:off x="729218" y="714458"/>
            <a:ext cx="2412418" cy="550942"/>
          </a:xfrm>
          <a:prstGeom prst="roundRect">
            <a:avLst>
              <a:gd fmla="val 50000" name="adj"/>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16" name="Google Shape;116;p17"/>
          <p:cNvSpPr/>
          <p:nvPr/>
        </p:nvSpPr>
        <p:spPr>
          <a:xfrm>
            <a:off x="1110437" y="835835"/>
            <a:ext cx="1649981" cy="308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154DD"/>
              </a:buClr>
              <a:buSzPts val="1700"/>
              <a:buFont typeface="Cabin Medium"/>
              <a:buNone/>
            </a:pPr>
            <a:r>
              <a:rPr b="0" i="0" lang="en-US" sz="1700" u="none" cap="none" strike="noStrike">
                <a:solidFill>
                  <a:srgbClr val="1154DD"/>
                </a:solidFill>
                <a:latin typeface="Cabin Medium"/>
                <a:ea typeface="Cabin Medium"/>
                <a:cs typeface="Cabin Medium"/>
                <a:sym typeface="Cabin Medium"/>
              </a:rPr>
              <a:t>The Company</a:t>
            </a:r>
            <a:endParaRPr/>
          </a:p>
        </p:txBody>
      </p:sp>
      <p:pic>
        <p:nvPicPr>
          <p:cNvPr id="117" name="Google Shape;117;p17"/>
          <p:cNvPicPr preferRelativeResize="0"/>
          <p:nvPr/>
        </p:nvPicPr>
        <p:blipFill rotWithShape="1">
          <a:blip r:embed="rId4">
            <a:alphaModFix/>
          </a:blip>
          <a:srcRect b="0" l="0" r="0" t="0"/>
          <a:stretch/>
        </p:blipFill>
        <p:spPr>
          <a:xfrm>
            <a:off x="10852378" y="8738942"/>
            <a:ext cx="302996" cy="282787"/>
          </a:xfrm>
          <a:prstGeom prst="rect">
            <a:avLst/>
          </a:prstGeom>
          <a:noFill/>
          <a:ln>
            <a:noFill/>
          </a:ln>
        </p:spPr>
      </p:pic>
      <p:sp>
        <p:nvSpPr>
          <p:cNvPr id="118" name="Google Shape;118;p17"/>
          <p:cNvSpPr/>
          <p:nvPr/>
        </p:nvSpPr>
        <p:spPr>
          <a:xfrm>
            <a:off x="11197949" y="8764342"/>
            <a:ext cx="1151490" cy="282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1500"/>
              <a:buFont typeface="Cabin SemiBold"/>
              <a:buNone/>
            </a:pPr>
            <a:r>
              <a:rPr b="0" i="0" lang="en-US" sz="1500" u="none" cap="none" strike="noStrike">
                <a:solidFill>
                  <a:srgbClr val="2B2F39"/>
                </a:solidFill>
                <a:latin typeface="Cabin SemiBold"/>
                <a:ea typeface="Cabin SemiBold"/>
                <a:cs typeface="Cabin SemiBold"/>
                <a:sym typeface="Cabin SemiBold"/>
              </a:rPr>
              <a:t>Digital Aide</a:t>
            </a:r>
            <a:endParaRPr/>
          </a:p>
        </p:txBody>
      </p:sp>
      <p:sp>
        <p:nvSpPr>
          <p:cNvPr id="119" name="Google Shape;119;p17"/>
          <p:cNvSpPr/>
          <p:nvPr/>
        </p:nvSpPr>
        <p:spPr>
          <a:xfrm>
            <a:off x="1808552" y="7695067"/>
            <a:ext cx="152150" cy="15215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20" name="Google Shape;120;p17"/>
          <p:cNvSpPr/>
          <p:nvPr/>
        </p:nvSpPr>
        <p:spPr>
          <a:xfrm>
            <a:off x="1524919" y="7695067"/>
            <a:ext cx="152150" cy="15215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21" name="Google Shape;121;p17"/>
          <p:cNvSpPr/>
          <p:nvPr/>
        </p:nvSpPr>
        <p:spPr>
          <a:xfrm>
            <a:off x="1241285" y="7695067"/>
            <a:ext cx="152150" cy="15215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Google Shape;126;p18"/>
          <p:cNvPicPr preferRelativeResize="0"/>
          <p:nvPr/>
        </p:nvPicPr>
        <p:blipFill rotWithShape="1">
          <a:blip r:embed="rId3">
            <a:alphaModFix/>
          </a:blip>
          <a:srcRect b="27425" l="1528" r="27862" t="4209"/>
          <a:stretch/>
        </p:blipFill>
        <p:spPr>
          <a:xfrm>
            <a:off x="5818981" y="2175470"/>
            <a:ext cx="6471048" cy="6265466"/>
          </a:xfrm>
          <a:custGeom>
            <a:rect b="b" l="l" r="r" t="t"/>
            <a:pathLst>
              <a:path extrusionOk="0" h="21599" w="21599">
                <a:moveTo>
                  <a:pt x="4795" y="0"/>
                </a:moveTo>
                <a:cubicBezTo>
                  <a:pt x="3415" y="0"/>
                  <a:pt x="2717" y="0"/>
                  <a:pt x="1980" y="242"/>
                </a:cubicBezTo>
                <a:cubicBezTo>
                  <a:pt x="1169" y="547"/>
                  <a:pt x="529" y="1207"/>
                  <a:pt x="234" y="2045"/>
                </a:cubicBezTo>
                <a:cubicBezTo>
                  <a:pt x="-1" y="2811"/>
                  <a:pt x="0" y="3532"/>
                  <a:pt x="0" y="4952"/>
                </a:cubicBezTo>
                <a:lnTo>
                  <a:pt x="0" y="16624"/>
                </a:lnTo>
                <a:cubicBezTo>
                  <a:pt x="0" y="18066"/>
                  <a:pt x="-1" y="18786"/>
                  <a:pt x="234" y="19552"/>
                </a:cubicBezTo>
                <a:cubicBezTo>
                  <a:pt x="529" y="20390"/>
                  <a:pt x="1169" y="21050"/>
                  <a:pt x="1980" y="21355"/>
                </a:cubicBezTo>
                <a:cubicBezTo>
                  <a:pt x="2721" y="21598"/>
                  <a:pt x="3420" y="21599"/>
                  <a:pt x="4795" y="21599"/>
                </a:cubicBezTo>
                <a:lnTo>
                  <a:pt x="16782" y="21599"/>
                </a:lnTo>
                <a:cubicBezTo>
                  <a:pt x="18178" y="21599"/>
                  <a:pt x="18877" y="21598"/>
                  <a:pt x="19618" y="21355"/>
                </a:cubicBezTo>
                <a:cubicBezTo>
                  <a:pt x="20429" y="21050"/>
                  <a:pt x="21069" y="20390"/>
                  <a:pt x="21364" y="19552"/>
                </a:cubicBezTo>
                <a:cubicBezTo>
                  <a:pt x="21599" y="18786"/>
                  <a:pt x="21598" y="18066"/>
                  <a:pt x="21598" y="16646"/>
                </a:cubicBezTo>
                <a:lnTo>
                  <a:pt x="21598" y="4974"/>
                </a:lnTo>
                <a:cubicBezTo>
                  <a:pt x="21598" y="3532"/>
                  <a:pt x="21599" y="2811"/>
                  <a:pt x="21364" y="2045"/>
                </a:cubicBezTo>
                <a:cubicBezTo>
                  <a:pt x="21069" y="1207"/>
                  <a:pt x="20429" y="547"/>
                  <a:pt x="19618" y="242"/>
                </a:cubicBezTo>
                <a:cubicBezTo>
                  <a:pt x="18877" y="-1"/>
                  <a:pt x="18178" y="0"/>
                  <a:pt x="16803" y="0"/>
                </a:cubicBezTo>
                <a:lnTo>
                  <a:pt x="4816" y="0"/>
                </a:lnTo>
                <a:lnTo>
                  <a:pt x="4795" y="0"/>
                </a:lnTo>
                <a:close/>
              </a:path>
            </a:pathLst>
          </a:custGeom>
          <a:noFill/>
          <a:ln>
            <a:noFill/>
          </a:ln>
        </p:spPr>
      </p:pic>
      <p:sp>
        <p:nvSpPr>
          <p:cNvPr id="127" name="Google Shape;127;p18"/>
          <p:cNvSpPr/>
          <p:nvPr/>
        </p:nvSpPr>
        <p:spPr>
          <a:xfrm>
            <a:off x="-501211" y="-339360"/>
            <a:ext cx="10444200" cy="6620700"/>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28" name="Google Shape;128;p18"/>
          <p:cNvSpPr/>
          <p:nvPr/>
        </p:nvSpPr>
        <p:spPr>
          <a:xfrm>
            <a:off x="1140701" y="1871837"/>
            <a:ext cx="2893985" cy="524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3000"/>
              <a:buFont typeface="Cabin SemiBold"/>
              <a:buNone/>
            </a:pPr>
            <a:r>
              <a:rPr b="0" i="0" lang="en-US" sz="3000" u="none" cap="none" strike="noStrike">
                <a:solidFill>
                  <a:srgbClr val="FFFFFF"/>
                </a:solidFill>
                <a:latin typeface="Cabin SemiBold"/>
                <a:ea typeface="Cabin SemiBold"/>
                <a:cs typeface="Cabin SemiBold"/>
                <a:sym typeface="Cabin SemiBold"/>
              </a:rPr>
              <a:t>Mission</a:t>
            </a:r>
            <a:endParaRPr/>
          </a:p>
        </p:txBody>
      </p:sp>
      <p:sp>
        <p:nvSpPr>
          <p:cNvPr id="129" name="Google Shape;129;p18"/>
          <p:cNvSpPr/>
          <p:nvPr/>
        </p:nvSpPr>
        <p:spPr>
          <a:xfrm>
            <a:off x="1159659" y="2710522"/>
            <a:ext cx="5653843" cy="711305"/>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JH Mobile is committed to addressing market needs by                         manufacturing high-quality, affordable apps.</a:t>
            </a:r>
            <a:endParaRPr/>
          </a:p>
        </p:txBody>
      </p:sp>
      <p:sp>
        <p:nvSpPr>
          <p:cNvPr id="130" name="Google Shape;130;p18"/>
          <p:cNvSpPr/>
          <p:nvPr/>
        </p:nvSpPr>
        <p:spPr>
          <a:xfrm>
            <a:off x="1147936" y="3689531"/>
            <a:ext cx="2893985" cy="5240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3000"/>
              <a:buFont typeface="Cabin SemiBold"/>
              <a:buNone/>
            </a:pPr>
            <a:r>
              <a:rPr b="0" i="0" lang="en-US" sz="3000" u="none" cap="none" strike="noStrike">
                <a:solidFill>
                  <a:srgbClr val="FFFFFF"/>
                </a:solidFill>
                <a:latin typeface="Cabin SemiBold"/>
                <a:ea typeface="Cabin SemiBold"/>
                <a:cs typeface="Cabin SemiBold"/>
                <a:sym typeface="Cabin SemiBold"/>
              </a:rPr>
              <a:t>Vision</a:t>
            </a:r>
            <a:endParaRPr/>
          </a:p>
        </p:txBody>
      </p:sp>
      <p:sp>
        <p:nvSpPr>
          <p:cNvPr id="131" name="Google Shape;131;p18"/>
          <p:cNvSpPr/>
          <p:nvPr/>
        </p:nvSpPr>
        <p:spPr>
          <a:xfrm>
            <a:off x="1175106" y="4359445"/>
            <a:ext cx="5469037" cy="1039600"/>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JH Mobile seeks to continue developing premier mobile                      application solutions for our valued customers &amp; become a                    key player in the information technology industry.</a:t>
            </a:r>
            <a:endParaRPr/>
          </a:p>
        </p:txBody>
      </p:sp>
      <p:sp>
        <p:nvSpPr>
          <p:cNvPr id="132" name="Google Shape;132;p18"/>
          <p:cNvSpPr/>
          <p:nvPr/>
        </p:nvSpPr>
        <p:spPr>
          <a:xfrm>
            <a:off x="1135236" y="6972997"/>
            <a:ext cx="2893985" cy="5240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3000"/>
              <a:buFont typeface="Cabin SemiBold"/>
              <a:buNone/>
            </a:pPr>
            <a:r>
              <a:rPr b="0" i="0" lang="en-US" sz="3000" u="none" cap="none" strike="noStrike">
                <a:solidFill>
                  <a:srgbClr val="2B2F39"/>
                </a:solidFill>
                <a:latin typeface="Cabin SemiBold"/>
                <a:ea typeface="Cabin SemiBold"/>
                <a:cs typeface="Cabin SemiBold"/>
                <a:sym typeface="Cabin SemiBold"/>
              </a:rPr>
              <a:t>Philosophy</a:t>
            </a:r>
            <a:endParaRPr/>
          </a:p>
        </p:txBody>
      </p:sp>
      <p:sp>
        <p:nvSpPr>
          <p:cNvPr id="133" name="Google Shape;133;p18"/>
          <p:cNvSpPr/>
          <p:nvPr/>
        </p:nvSpPr>
        <p:spPr>
          <a:xfrm>
            <a:off x="1162406" y="7657460"/>
            <a:ext cx="3811930" cy="711305"/>
          </a:xfrm>
          <a:prstGeom prst="rect">
            <a:avLst/>
          </a:prstGeom>
          <a:noFill/>
          <a:ln>
            <a:noFill/>
          </a:ln>
        </p:spPr>
        <p:txBody>
          <a:bodyPr anchorCtr="0" anchor="t" bIns="27075" lIns="27075" spcFirstLastPara="1" rIns="27075" wrap="square" tIns="27075">
            <a:noAutofit/>
          </a:bodyPr>
          <a:lstStyle/>
          <a:p>
            <a:pPr indent="0" lvl="0" marL="0" marR="0" rtl="0" algn="l">
              <a:lnSpc>
                <a:spcPct val="100000"/>
              </a:lnSpc>
              <a:spcBef>
                <a:spcPts val="0"/>
              </a:spcBef>
              <a:spcAft>
                <a:spcPts val="0"/>
              </a:spcAft>
              <a:buNone/>
            </a:pPr>
            <a:r>
              <a:rPr b="0" baseline="30000" i="0" lang="en-US" sz="2000" u="none" cap="none" strike="noStrike">
                <a:solidFill>
                  <a:srgbClr val="2B2F39"/>
                </a:solidFill>
                <a:latin typeface="Montserrat"/>
                <a:ea typeface="Montserrat"/>
                <a:cs typeface="Montserrat"/>
                <a:sym typeface="Montserrat"/>
              </a:rPr>
              <a:t>JH Mobile places customer service &amp;                      innovation at the heart of its business.</a:t>
            </a:r>
            <a:endParaRPr/>
          </a:p>
        </p:txBody>
      </p:sp>
      <p:sp>
        <p:nvSpPr>
          <p:cNvPr id="134" name="Google Shape;134;p18"/>
          <p:cNvSpPr/>
          <p:nvPr/>
        </p:nvSpPr>
        <p:spPr>
          <a:xfrm>
            <a:off x="11279633" y="711200"/>
            <a:ext cx="1001268"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35" name="Google Shape;135;p18"/>
          <p:cNvSpPr/>
          <p:nvPr/>
        </p:nvSpPr>
        <p:spPr>
          <a:xfrm>
            <a:off x="11562804" y="927100"/>
            <a:ext cx="7180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36" name="Google Shape;136;p18"/>
          <p:cNvSpPr/>
          <p:nvPr/>
        </p:nvSpPr>
        <p:spPr>
          <a:xfrm>
            <a:off x="11977904" y="1143000"/>
            <a:ext cx="3029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137" name="Google Shape;137;p18"/>
          <p:cNvPicPr preferRelativeResize="0"/>
          <p:nvPr/>
        </p:nvPicPr>
        <p:blipFill rotWithShape="1">
          <a:blip r:embed="rId4">
            <a:alphaModFix/>
          </a:blip>
          <a:srcRect b="0" l="0" r="0" t="0"/>
          <a:stretch/>
        </p:blipFill>
        <p:spPr>
          <a:xfrm>
            <a:off x="10852377" y="8738942"/>
            <a:ext cx="302996" cy="282788"/>
          </a:xfrm>
          <a:prstGeom prst="rect">
            <a:avLst/>
          </a:prstGeom>
          <a:noFill/>
          <a:ln>
            <a:noFill/>
          </a:ln>
        </p:spPr>
      </p:pic>
      <p:sp>
        <p:nvSpPr>
          <p:cNvPr id="138" name="Google Shape;138;p18"/>
          <p:cNvSpPr/>
          <p:nvPr/>
        </p:nvSpPr>
        <p:spPr>
          <a:xfrm>
            <a:off x="11197949" y="8764342"/>
            <a:ext cx="1151490" cy="282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1500"/>
              <a:buFont typeface="Cabin SemiBold"/>
              <a:buNone/>
            </a:pPr>
            <a:r>
              <a:rPr b="0" i="0" lang="en-US" sz="1500" u="none" cap="none" strike="noStrike">
                <a:solidFill>
                  <a:srgbClr val="2B2F39"/>
                </a:solidFill>
                <a:latin typeface="Cabin SemiBold"/>
                <a:ea typeface="Cabin SemiBold"/>
                <a:cs typeface="Cabin SemiBold"/>
                <a:sym typeface="Cabin SemiBold"/>
              </a:rPr>
              <a:t>Digital Aide</a:t>
            </a:r>
            <a:endParaRPr/>
          </a:p>
        </p:txBody>
      </p:sp>
      <p:sp>
        <p:nvSpPr>
          <p:cNvPr id="139" name="Google Shape;139;p18"/>
          <p:cNvSpPr/>
          <p:nvPr/>
        </p:nvSpPr>
        <p:spPr>
          <a:xfrm>
            <a:off x="729218" y="714458"/>
            <a:ext cx="2412418" cy="550942"/>
          </a:xfrm>
          <a:prstGeom prst="roundRect">
            <a:avLst>
              <a:gd fmla="val 50000" name="adj"/>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40" name="Google Shape;140;p18"/>
          <p:cNvSpPr/>
          <p:nvPr/>
        </p:nvSpPr>
        <p:spPr>
          <a:xfrm>
            <a:off x="1110437" y="835835"/>
            <a:ext cx="1649981" cy="308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1154DD"/>
              </a:buClr>
              <a:buSzPts val="1700"/>
              <a:buFont typeface="Cabin Medium"/>
              <a:buNone/>
            </a:pPr>
            <a:r>
              <a:rPr b="0" i="0" lang="en-US" sz="1700" u="none" cap="none" strike="noStrike">
                <a:solidFill>
                  <a:srgbClr val="1154DD"/>
                </a:solidFill>
                <a:latin typeface="Cabin Medium"/>
                <a:ea typeface="Cabin Medium"/>
                <a:cs typeface="Cabin Medium"/>
                <a:sym typeface="Cabin Medium"/>
              </a:rPr>
              <a:t>The Company</a:t>
            </a:r>
            <a:endParaRPr/>
          </a:p>
        </p:txBody>
      </p:sp>
      <p:sp>
        <p:nvSpPr>
          <p:cNvPr id="141" name="Google Shape;141;p18"/>
          <p:cNvSpPr/>
          <p:nvPr/>
        </p:nvSpPr>
        <p:spPr>
          <a:xfrm>
            <a:off x="1770452" y="8829660"/>
            <a:ext cx="152150" cy="152151"/>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42" name="Google Shape;142;p18"/>
          <p:cNvSpPr/>
          <p:nvPr/>
        </p:nvSpPr>
        <p:spPr>
          <a:xfrm>
            <a:off x="1486819" y="8829660"/>
            <a:ext cx="152150" cy="152151"/>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43" name="Google Shape;143;p18"/>
          <p:cNvSpPr/>
          <p:nvPr/>
        </p:nvSpPr>
        <p:spPr>
          <a:xfrm>
            <a:off x="1203185" y="8829660"/>
            <a:ext cx="152150" cy="152151"/>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9"/>
          <p:cNvSpPr/>
          <p:nvPr/>
        </p:nvSpPr>
        <p:spPr>
          <a:xfrm>
            <a:off x="-175419" y="-352939"/>
            <a:ext cx="13355639" cy="7646921"/>
          </a:xfrm>
          <a:prstGeom prst="rect">
            <a:avLst/>
          </a:prstGeom>
          <a:solidFill>
            <a:srgbClr val="2B2F3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49" name="Google Shape;149;p19"/>
          <p:cNvSpPr/>
          <p:nvPr/>
        </p:nvSpPr>
        <p:spPr>
          <a:xfrm>
            <a:off x="1153401" y="1974549"/>
            <a:ext cx="2893985" cy="6764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4000"/>
              <a:buFont typeface="Cabin SemiBold"/>
              <a:buNone/>
            </a:pPr>
            <a:r>
              <a:rPr b="0" i="0" lang="en-US" sz="4000" u="none" cap="none" strike="noStrike">
                <a:solidFill>
                  <a:srgbClr val="FFFFFF"/>
                </a:solidFill>
                <a:latin typeface="Cabin SemiBold"/>
                <a:ea typeface="Cabin SemiBold"/>
                <a:cs typeface="Cabin SemiBold"/>
                <a:sym typeface="Cabin SemiBold"/>
              </a:rPr>
              <a:t>Outlook</a:t>
            </a:r>
            <a:endParaRPr/>
          </a:p>
        </p:txBody>
      </p:sp>
      <p:sp>
        <p:nvSpPr>
          <p:cNvPr id="150" name="Google Shape;150;p19"/>
          <p:cNvSpPr/>
          <p:nvPr/>
        </p:nvSpPr>
        <p:spPr>
          <a:xfrm>
            <a:off x="1157114" y="2861525"/>
            <a:ext cx="10805800" cy="1367895"/>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FFFFFF"/>
              </a:buClr>
              <a:buSzPts val="2000"/>
              <a:buFont typeface="Montserrat"/>
              <a:buNone/>
            </a:pPr>
            <a:r>
              <a:rPr b="0" baseline="30000" i="0" lang="en-US" sz="2000" u="none" cap="none" strike="noStrike">
                <a:solidFill>
                  <a:srgbClr val="FFFFFF"/>
                </a:solidFill>
                <a:latin typeface="Montserrat"/>
                <a:ea typeface="Montserrat"/>
                <a:cs typeface="Montserrat"/>
                <a:sym typeface="Montserrat"/>
              </a:rPr>
              <a:t>The use of mobile apps has been an essential part of the human lifestyle throughout the years. Information technology                                  companies are neck &amp; neck in competing with developing various apps to satisfy the needs of this exponentially growing                               consumer base. Companies with the most innovative &amp; advanced mobile applications earn customer loyalty that makes                                               them a remarkable success in the industry.</a:t>
            </a:r>
            <a:endParaRPr/>
          </a:p>
        </p:txBody>
      </p:sp>
      <p:sp>
        <p:nvSpPr>
          <p:cNvPr id="151" name="Google Shape;151;p19"/>
          <p:cNvSpPr/>
          <p:nvPr/>
        </p:nvSpPr>
        <p:spPr>
          <a:xfrm>
            <a:off x="11279633" y="723900"/>
            <a:ext cx="1001267"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52" name="Google Shape;152;p19"/>
          <p:cNvSpPr/>
          <p:nvPr/>
        </p:nvSpPr>
        <p:spPr>
          <a:xfrm>
            <a:off x="11562804" y="939800"/>
            <a:ext cx="7180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53" name="Google Shape;153;p19"/>
          <p:cNvSpPr/>
          <p:nvPr/>
        </p:nvSpPr>
        <p:spPr>
          <a:xfrm>
            <a:off x="11977904" y="1155700"/>
            <a:ext cx="3029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54" name="Google Shape;154;p19"/>
          <p:cNvSpPr/>
          <p:nvPr/>
        </p:nvSpPr>
        <p:spPr>
          <a:xfrm>
            <a:off x="729218" y="727158"/>
            <a:ext cx="2412418" cy="550942"/>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55" name="Google Shape;155;p19"/>
          <p:cNvSpPr/>
          <p:nvPr/>
        </p:nvSpPr>
        <p:spPr>
          <a:xfrm>
            <a:off x="1110437" y="848535"/>
            <a:ext cx="1649981" cy="308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700"/>
              <a:buFont typeface="Cabin Medium"/>
              <a:buNone/>
            </a:pPr>
            <a:r>
              <a:rPr b="0" i="0" lang="en-US" sz="1700" u="none" cap="none" strike="noStrike">
                <a:solidFill>
                  <a:srgbClr val="FFFFFF"/>
                </a:solidFill>
                <a:latin typeface="Cabin Medium"/>
                <a:ea typeface="Cabin Medium"/>
                <a:cs typeface="Cabin Medium"/>
                <a:sym typeface="Cabin Medium"/>
              </a:rPr>
              <a:t>The Company</a:t>
            </a:r>
            <a:endParaRPr/>
          </a:p>
        </p:txBody>
      </p:sp>
      <p:pic>
        <p:nvPicPr>
          <p:cNvPr id="156" name="Google Shape;156;p19"/>
          <p:cNvPicPr preferRelativeResize="0"/>
          <p:nvPr/>
        </p:nvPicPr>
        <p:blipFill rotWithShape="1">
          <a:blip r:embed="rId3">
            <a:alphaModFix/>
          </a:blip>
          <a:srcRect b="0" l="0" r="0" t="0"/>
          <a:stretch/>
        </p:blipFill>
        <p:spPr>
          <a:xfrm>
            <a:off x="10852377" y="8738942"/>
            <a:ext cx="302996" cy="282788"/>
          </a:xfrm>
          <a:prstGeom prst="rect">
            <a:avLst/>
          </a:prstGeom>
          <a:noFill/>
          <a:ln>
            <a:noFill/>
          </a:ln>
        </p:spPr>
      </p:pic>
      <p:sp>
        <p:nvSpPr>
          <p:cNvPr id="157" name="Google Shape;157;p19"/>
          <p:cNvSpPr/>
          <p:nvPr/>
        </p:nvSpPr>
        <p:spPr>
          <a:xfrm>
            <a:off x="11197949" y="8764342"/>
            <a:ext cx="1151490" cy="282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1500"/>
              <a:buFont typeface="Cabin SemiBold"/>
              <a:buNone/>
            </a:pPr>
            <a:r>
              <a:rPr b="0" i="0" lang="en-US" sz="1500" u="none" cap="none" strike="noStrike">
                <a:solidFill>
                  <a:srgbClr val="2B2F39"/>
                </a:solidFill>
                <a:latin typeface="Cabin SemiBold"/>
                <a:ea typeface="Cabin SemiBold"/>
                <a:cs typeface="Cabin SemiBold"/>
                <a:sym typeface="Cabin SemiBold"/>
              </a:rPr>
              <a:t>Digital Aide</a:t>
            </a:r>
            <a:endParaRPr/>
          </a:p>
        </p:txBody>
      </p:sp>
      <p:sp>
        <p:nvSpPr>
          <p:cNvPr id="158" name="Google Shape;158;p19"/>
          <p:cNvSpPr/>
          <p:nvPr/>
        </p:nvSpPr>
        <p:spPr>
          <a:xfrm>
            <a:off x="1770452"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59" name="Google Shape;159;p19"/>
          <p:cNvSpPr/>
          <p:nvPr/>
        </p:nvSpPr>
        <p:spPr>
          <a:xfrm>
            <a:off x="1486819"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60" name="Google Shape;160;p19"/>
          <p:cNvSpPr/>
          <p:nvPr/>
        </p:nvSpPr>
        <p:spPr>
          <a:xfrm>
            <a:off x="1203185"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161" name="Google Shape;161;p19"/>
          <p:cNvPicPr preferRelativeResize="0"/>
          <p:nvPr/>
        </p:nvPicPr>
        <p:blipFill rotWithShape="1">
          <a:blip r:embed="rId4">
            <a:alphaModFix/>
          </a:blip>
          <a:srcRect b="36030" l="4074" r="0" t="18235"/>
          <a:stretch/>
        </p:blipFill>
        <p:spPr>
          <a:xfrm>
            <a:off x="962983" y="4812698"/>
            <a:ext cx="10923192" cy="3290491"/>
          </a:xfrm>
          <a:custGeom>
            <a:rect b="b" l="l" r="r" t="t"/>
            <a:pathLst>
              <a:path extrusionOk="0" h="21600" w="21600">
                <a:moveTo>
                  <a:pt x="1378" y="0"/>
                </a:moveTo>
                <a:cubicBezTo>
                  <a:pt x="982" y="0"/>
                  <a:pt x="781" y="1"/>
                  <a:pt x="569" y="224"/>
                </a:cubicBezTo>
                <a:cubicBezTo>
                  <a:pt x="336" y="506"/>
                  <a:pt x="152" y="1115"/>
                  <a:pt x="68" y="1889"/>
                </a:cubicBezTo>
                <a:cubicBezTo>
                  <a:pt x="0" y="2596"/>
                  <a:pt x="0" y="3264"/>
                  <a:pt x="0" y="4575"/>
                </a:cubicBezTo>
                <a:lnTo>
                  <a:pt x="0" y="17004"/>
                </a:lnTo>
                <a:cubicBezTo>
                  <a:pt x="0" y="18336"/>
                  <a:pt x="0" y="19001"/>
                  <a:pt x="68" y="19709"/>
                </a:cubicBezTo>
                <a:cubicBezTo>
                  <a:pt x="152" y="20482"/>
                  <a:pt x="336" y="21094"/>
                  <a:pt x="569" y="21376"/>
                </a:cubicBezTo>
                <a:cubicBezTo>
                  <a:pt x="782" y="21600"/>
                  <a:pt x="983" y="21600"/>
                  <a:pt x="1378" y="21600"/>
                </a:cubicBezTo>
                <a:lnTo>
                  <a:pt x="20574" y="21600"/>
                </a:lnTo>
                <a:cubicBezTo>
                  <a:pt x="20975" y="21600"/>
                  <a:pt x="21176" y="21600"/>
                  <a:pt x="21389" y="21376"/>
                </a:cubicBezTo>
                <a:cubicBezTo>
                  <a:pt x="21466" y="21282"/>
                  <a:pt x="21535" y="21140"/>
                  <a:pt x="21600" y="20980"/>
                </a:cubicBezTo>
                <a:lnTo>
                  <a:pt x="21600" y="620"/>
                </a:lnTo>
                <a:cubicBezTo>
                  <a:pt x="21535" y="460"/>
                  <a:pt x="21466" y="318"/>
                  <a:pt x="21389" y="224"/>
                </a:cubicBezTo>
                <a:cubicBezTo>
                  <a:pt x="21176" y="0"/>
                  <a:pt x="20976" y="0"/>
                  <a:pt x="20581" y="0"/>
                </a:cubicBezTo>
                <a:lnTo>
                  <a:pt x="1384" y="0"/>
                </a:lnTo>
                <a:lnTo>
                  <a:pt x="1378" y="0"/>
                </a:ln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0"/>
          <p:cNvSpPr/>
          <p:nvPr/>
        </p:nvSpPr>
        <p:spPr>
          <a:xfrm>
            <a:off x="6007907" y="4513540"/>
            <a:ext cx="2893986" cy="2893986"/>
          </a:xfrm>
          <a:prstGeom prst="ellipse">
            <a:avLst/>
          </a:prstGeom>
          <a:solidFill>
            <a:srgbClr val="2B2F39">
              <a:alpha val="89411"/>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67" name="Google Shape;167;p20"/>
          <p:cNvSpPr/>
          <p:nvPr/>
        </p:nvSpPr>
        <p:spPr>
          <a:xfrm>
            <a:off x="1145730" y="2515738"/>
            <a:ext cx="4058681" cy="12987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4000"/>
              <a:buFont typeface="Cabin SemiBold"/>
              <a:buNone/>
            </a:pPr>
            <a:r>
              <a:rPr b="0" i="0" lang="en-US" sz="4000" u="none" cap="none" strike="noStrike">
                <a:solidFill>
                  <a:srgbClr val="2B2F39"/>
                </a:solidFill>
                <a:latin typeface="Cabin SemiBold"/>
                <a:ea typeface="Cabin SemiBold"/>
                <a:cs typeface="Cabin SemiBold"/>
                <a:sym typeface="Cabin SemiBold"/>
              </a:rPr>
              <a:t>Organizational Structure</a:t>
            </a:r>
            <a:endParaRPr/>
          </a:p>
        </p:txBody>
      </p:sp>
      <p:sp>
        <p:nvSpPr>
          <p:cNvPr id="168" name="Google Shape;168;p20"/>
          <p:cNvSpPr/>
          <p:nvPr/>
        </p:nvSpPr>
        <p:spPr>
          <a:xfrm>
            <a:off x="8420907" y="4513540"/>
            <a:ext cx="2893986" cy="2893986"/>
          </a:xfrm>
          <a:prstGeom prst="ellipse">
            <a:avLst/>
          </a:prstGeom>
          <a:solidFill>
            <a:srgbClr val="2B2F39">
              <a:alpha val="89411"/>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69" name="Google Shape;169;p20"/>
          <p:cNvSpPr/>
          <p:nvPr/>
        </p:nvSpPr>
        <p:spPr>
          <a:xfrm>
            <a:off x="7249547" y="2346074"/>
            <a:ext cx="2893986" cy="2893986"/>
          </a:xfrm>
          <a:prstGeom prst="ellipse">
            <a:avLst/>
          </a:prstGeom>
          <a:solidFill>
            <a:srgbClr val="1154DD">
              <a:alpha val="80000"/>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70" name="Google Shape;170;p20"/>
          <p:cNvSpPr/>
          <p:nvPr/>
        </p:nvSpPr>
        <p:spPr>
          <a:xfrm>
            <a:off x="1147453" y="4258371"/>
            <a:ext cx="2893986" cy="435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2500"/>
              <a:buFont typeface="Cabin SemiBold"/>
              <a:buNone/>
            </a:pPr>
            <a:r>
              <a:rPr b="0" i="0" lang="en-US" sz="2500" u="none" cap="none" strike="noStrike">
                <a:solidFill>
                  <a:srgbClr val="2B2F39"/>
                </a:solidFill>
                <a:latin typeface="Cabin SemiBold"/>
                <a:ea typeface="Cabin SemiBold"/>
                <a:cs typeface="Cabin SemiBold"/>
                <a:sym typeface="Cabin SemiBold"/>
              </a:rPr>
              <a:t>Type of Industry:</a:t>
            </a:r>
            <a:endParaRPr/>
          </a:p>
        </p:txBody>
      </p:sp>
      <p:sp>
        <p:nvSpPr>
          <p:cNvPr id="171" name="Google Shape;171;p20"/>
          <p:cNvSpPr/>
          <p:nvPr/>
        </p:nvSpPr>
        <p:spPr>
          <a:xfrm>
            <a:off x="1174832" y="4904035"/>
            <a:ext cx="2996572" cy="300936"/>
          </a:xfrm>
          <a:prstGeom prst="rect">
            <a:avLst/>
          </a:prstGeom>
          <a:noFill/>
          <a:ln>
            <a:noFill/>
          </a:ln>
        </p:spPr>
        <p:txBody>
          <a:bodyPr anchorCtr="0" anchor="ctr" bIns="27075" lIns="27075" spcFirstLastPara="1" rIns="27075" wrap="square" tIns="27075">
            <a:noAutofit/>
          </a:bodyPr>
          <a:lstStyle/>
          <a:p>
            <a:pPr indent="0" lvl="0" marL="0" marR="0" rtl="0" algn="l">
              <a:lnSpc>
                <a:spcPct val="120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Information Technology Industry</a:t>
            </a:r>
            <a:endParaRPr/>
          </a:p>
        </p:txBody>
      </p:sp>
      <p:sp>
        <p:nvSpPr>
          <p:cNvPr id="172" name="Google Shape;172;p20"/>
          <p:cNvSpPr/>
          <p:nvPr/>
        </p:nvSpPr>
        <p:spPr>
          <a:xfrm>
            <a:off x="1145631" y="5396724"/>
            <a:ext cx="3152946" cy="435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2500"/>
              <a:buFont typeface="Cabin SemiBold"/>
              <a:buNone/>
            </a:pPr>
            <a:r>
              <a:rPr b="0" i="0" lang="en-US" sz="2500" u="none" cap="none" strike="noStrike">
                <a:solidFill>
                  <a:srgbClr val="2B2F39"/>
                </a:solidFill>
                <a:latin typeface="Cabin SemiBold"/>
                <a:ea typeface="Cabin SemiBold"/>
                <a:cs typeface="Cabin SemiBold"/>
                <a:sym typeface="Cabin SemiBold"/>
              </a:rPr>
              <a:t>Business Structure:</a:t>
            </a:r>
            <a:endParaRPr/>
          </a:p>
        </p:txBody>
      </p:sp>
      <p:sp>
        <p:nvSpPr>
          <p:cNvPr id="173" name="Google Shape;173;p20"/>
          <p:cNvSpPr/>
          <p:nvPr/>
        </p:nvSpPr>
        <p:spPr>
          <a:xfrm>
            <a:off x="1165608" y="6024100"/>
            <a:ext cx="2996571" cy="300936"/>
          </a:xfrm>
          <a:prstGeom prst="rect">
            <a:avLst/>
          </a:prstGeom>
          <a:noFill/>
          <a:ln>
            <a:noFill/>
          </a:ln>
        </p:spPr>
        <p:txBody>
          <a:bodyPr anchorCtr="0" anchor="ctr" bIns="27075" lIns="27075" spcFirstLastPara="1" rIns="27075" wrap="square" tIns="27075">
            <a:noAutofit/>
          </a:bodyPr>
          <a:lstStyle/>
          <a:p>
            <a:pPr indent="0" lvl="0" marL="0" marR="0" rtl="0" algn="l">
              <a:lnSpc>
                <a:spcPct val="120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Sole Proprietorship</a:t>
            </a:r>
            <a:endParaRPr/>
          </a:p>
        </p:txBody>
      </p:sp>
      <p:sp>
        <p:nvSpPr>
          <p:cNvPr id="174" name="Google Shape;174;p20"/>
          <p:cNvSpPr/>
          <p:nvPr/>
        </p:nvSpPr>
        <p:spPr>
          <a:xfrm>
            <a:off x="1166101" y="6535077"/>
            <a:ext cx="2893986" cy="435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2500"/>
              <a:buFont typeface="Cabin SemiBold"/>
              <a:buNone/>
            </a:pPr>
            <a:r>
              <a:rPr b="0" i="0" lang="en-US" sz="2500" u="none" cap="none" strike="noStrike">
                <a:solidFill>
                  <a:srgbClr val="2B2F39"/>
                </a:solidFill>
                <a:latin typeface="Cabin SemiBold"/>
                <a:ea typeface="Cabin SemiBold"/>
                <a:cs typeface="Cabin SemiBold"/>
                <a:sym typeface="Cabin SemiBold"/>
              </a:rPr>
              <a:t>Ownership:</a:t>
            </a:r>
            <a:endParaRPr/>
          </a:p>
        </p:txBody>
      </p:sp>
      <p:sp>
        <p:nvSpPr>
          <p:cNvPr id="175" name="Google Shape;175;p20"/>
          <p:cNvSpPr/>
          <p:nvPr/>
        </p:nvSpPr>
        <p:spPr>
          <a:xfrm>
            <a:off x="1198778" y="7162453"/>
            <a:ext cx="1842194" cy="300936"/>
          </a:xfrm>
          <a:prstGeom prst="rect">
            <a:avLst/>
          </a:prstGeom>
          <a:noFill/>
          <a:ln>
            <a:noFill/>
          </a:ln>
        </p:spPr>
        <p:txBody>
          <a:bodyPr anchorCtr="0" anchor="ctr" bIns="27075" lIns="27075" spcFirstLastPara="1" rIns="27075" wrap="square" tIns="27075">
            <a:noAutofit/>
          </a:bodyPr>
          <a:lstStyle/>
          <a:p>
            <a:pPr indent="0" lvl="0" marL="0" marR="0" rtl="0" algn="l">
              <a:lnSpc>
                <a:spcPct val="120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Sole Proprietorship,</a:t>
            </a:r>
            <a:endParaRPr/>
          </a:p>
        </p:txBody>
      </p:sp>
      <p:sp>
        <p:nvSpPr>
          <p:cNvPr id="176" name="Google Shape;176;p20"/>
          <p:cNvSpPr/>
          <p:nvPr/>
        </p:nvSpPr>
        <p:spPr>
          <a:xfrm>
            <a:off x="8213168" y="3480223"/>
            <a:ext cx="966744" cy="6256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3700"/>
              <a:buFont typeface="Cabin SemiBold"/>
              <a:buNone/>
            </a:pPr>
            <a:r>
              <a:rPr b="0" i="0" lang="en-US" sz="3700" u="none" cap="none" strike="noStrike">
                <a:solidFill>
                  <a:srgbClr val="FFFFFF"/>
                </a:solidFill>
                <a:latin typeface="Cabin SemiBold"/>
                <a:ea typeface="Cabin SemiBold"/>
                <a:cs typeface="Cabin SemiBold"/>
                <a:sym typeface="Cabin SemiBold"/>
              </a:rPr>
              <a:t>CEO</a:t>
            </a:r>
            <a:endParaRPr/>
          </a:p>
        </p:txBody>
      </p:sp>
      <p:sp>
        <p:nvSpPr>
          <p:cNvPr id="177" name="Google Shape;177;p20"/>
          <p:cNvSpPr/>
          <p:nvPr/>
        </p:nvSpPr>
        <p:spPr>
          <a:xfrm>
            <a:off x="9158863" y="5370952"/>
            <a:ext cx="1418074" cy="1197188"/>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500"/>
              <a:buFont typeface="Cabin SemiBold"/>
              <a:buNone/>
            </a:pPr>
            <a:r>
              <a:rPr b="0" i="0" lang="en-US" sz="2500" u="none" cap="none" strike="noStrike">
                <a:solidFill>
                  <a:srgbClr val="FFFFFF"/>
                </a:solidFill>
                <a:latin typeface="Cabin SemiBold"/>
                <a:ea typeface="Cabin SemiBold"/>
                <a:cs typeface="Cabin SemiBold"/>
                <a:sym typeface="Cabin SemiBold"/>
              </a:rPr>
              <a:t>Marketing Division Head</a:t>
            </a:r>
            <a:endParaRPr/>
          </a:p>
        </p:txBody>
      </p:sp>
      <p:sp>
        <p:nvSpPr>
          <p:cNvPr id="178" name="Google Shape;178;p20"/>
          <p:cNvSpPr/>
          <p:nvPr/>
        </p:nvSpPr>
        <p:spPr>
          <a:xfrm>
            <a:off x="6463685" y="5361940"/>
            <a:ext cx="1982430" cy="1197187"/>
          </a:xfrm>
          <a:prstGeom prst="rect">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500"/>
              <a:buFont typeface="Cabin SemiBold"/>
              <a:buNone/>
            </a:pPr>
            <a:r>
              <a:rPr b="0" i="0" lang="en-US" sz="2500" u="none" cap="none" strike="noStrike">
                <a:solidFill>
                  <a:srgbClr val="FFFFFF"/>
                </a:solidFill>
                <a:latin typeface="Cabin SemiBold"/>
                <a:ea typeface="Cabin SemiBold"/>
                <a:cs typeface="Cabin SemiBold"/>
                <a:sym typeface="Cabin SemiBold"/>
              </a:rPr>
              <a:t>App Development Head</a:t>
            </a:r>
            <a:endParaRPr/>
          </a:p>
        </p:txBody>
      </p:sp>
      <p:pic>
        <p:nvPicPr>
          <p:cNvPr id="179" name="Google Shape;179;p20"/>
          <p:cNvPicPr preferRelativeResize="0"/>
          <p:nvPr/>
        </p:nvPicPr>
        <p:blipFill rotWithShape="1">
          <a:blip r:embed="rId3">
            <a:alphaModFix/>
          </a:blip>
          <a:srcRect b="0" l="0" r="0" t="0"/>
          <a:stretch/>
        </p:blipFill>
        <p:spPr>
          <a:xfrm>
            <a:off x="10852377" y="8738942"/>
            <a:ext cx="302996" cy="282788"/>
          </a:xfrm>
          <a:prstGeom prst="rect">
            <a:avLst/>
          </a:prstGeom>
          <a:noFill/>
          <a:ln>
            <a:noFill/>
          </a:ln>
        </p:spPr>
      </p:pic>
      <p:sp>
        <p:nvSpPr>
          <p:cNvPr id="180" name="Google Shape;180;p20"/>
          <p:cNvSpPr/>
          <p:nvPr/>
        </p:nvSpPr>
        <p:spPr>
          <a:xfrm>
            <a:off x="11197949" y="8764342"/>
            <a:ext cx="1151490" cy="282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1500"/>
              <a:buFont typeface="Cabin SemiBold"/>
              <a:buNone/>
            </a:pPr>
            <a:r>
              <a:rPr b="0" i="0" lang="en-US" sz="1500" u="none" cap="none" strike="noStrike">
                <a:solidFill>
                  <a:srgbClr val="2B2F39"/>
                </a:solidFill>
                <a:latin typeface="Cabin SemiBold"/>
                <a:ea typeface="Cabin SemiBold"/>
                <a:cs typeface="Cabin SemiBold"/>
                <a:sym typeface="Cabin SemiBold"/>
              </a:rPr>
              <a:t>Digital Aide</a:t>
            </a:r>
            <a:endParaRPr/>
          </a:p>
        </p:txBody>
      </p:sp>
      <p:sp>
        <p:nvSpPr>
          <p:cNvPr id="181" name="Google Shape;181;p20"/>
          <p:cNvSpPr/>
          <p:nvPr/>
        </p:nvSpPr>
        <p:spPr>
          <a:xfrm>
            <a:off x="729218" y="727158"/>
            <a:ext cx="2412418" cy="550942"/>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2" name="Google Shape;182;p20"/>
          <p:cNvSpPr/>
          <p:nvPr/>
        </p:nvSpPr>
        <p:spPr>
          <a:xfrm>
            <a:off x="1110437" y="848535"/>
            <a:ext cx="1649981" cy="308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700"/>
              <a:buFont typeface="Cabin Medium"/>
              <a:buNone/>
            </a:pPr>
            <a:r>
              <a:rPr b="0" i="0" lang="en-US" sz="1700" u="none" cap="none" strike="noStrike">
                <a:solidFill>
                  <a:srgbClr val="FFFFFF"/>
                </a:solidFill>
                <a:latin typeface="Cabin Medium"/>
                <a:ea typeface="Cabin Medium"/>
                <a:cs typeface="Cabin Medium"/>
                <a:sym typeface="Cabin Medium"/>
              </a:rPr>
              <a:t>The Company</a:t>
            </a:r>
            <a:endParaRPr/>
          </a:p>
        </p:txBody>
      </p:sp>
      <p:sp>
        <p:nvSpPr>
          <p:cNvPr id="183" name="Google Shape;183;p20"/>
          <p:cNvSpPr/>
          <p:nvPr/>
        </p:nvSpPr>
        <p:spPr>
          <a:xfrm>
            <a:off x="11279633" y="723900"/>
            <a:ext cx="1001267"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4" name="Google Shape;184;p20"/>
          <p:cNvSpPr/>
          <p:nvPr/>
        </p:nvSpPr>
        <p:spPr>
          <a:xfrm>
            <a:off x="11562804" y="939800"/>
            <a:ext cx="7180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5" name="Google Shape;185;p20"/>
          <p:cNvSpPr/>
          <p:nvPr/>
        </p:nvSpPr>
        <p:spPr>
          <a:xfrm>
            <a:off x="11977904" y="1155700"/>
            <a:ext cx="3029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6" name="Google Shape;186;p20"/>
          <p:cNvSpPr/>
          <p:nvPr/>
        </p:nvSpPr>
        <p:spPr>
          <a:xfrm>
            <a:off x="1770452"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7" name="Google Shape;187;p20"/>
          <p:cNvSpPr/>
          <p:nvPr/>
        </p:nvSpPr>
        <p:spPr>
          <a:xfrm>
            <a:off x="1486819"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88" name="Google Shape;188;p20"/>
          <p:cNvSpPr/>
          <p:nvPr/>
        </p:nvSpPr>
        <p:spPr>
          <a:xfrm>
            <a:off x="1203185"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1"/>
          <p:cNvSpPr/>
          <p:nvPr/>
        </p:nvSpPr>
        <p:spPr>
          <a:xfrm rot="10800000">
            <a:off x="-3471484" y="-318769"/>
            <a:ext cx="10417657" cy="10391060"/>
          </a:xfrm>
          <a:prstGeom prst="wedgeEllipseCallout">
            <a:avLst>
              <a:gd fmla="val -53800" name="adj1"/>
              <a:gd fmla="val 41122" name="adj2"/>
            </a:avLst>
          </a:prstGeom>
          <a:solidFill>
            <a:srgbClr val="F5F5F5">
              <a:alpha val="74901"/>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94" name="Google Shape;194;p21"/>
          <p:cNvSpPr/>
          <p:nvPr/>
        </p:nvSpPr>
        <p:spPr>
          <a:xfrm rot="10800000">
            <a:off x="2256366" y="3332228"/>
            <a:ext cx="1181186" cy="1178171"/>
          </a:xfrm>
          <a:prstGeom prst="wedgeEllipseCallout">
            <a:avLst>
              <a:gd fmla="val -53800" name="adj1"/>
              <a:gd fmla="val 41122" name="adj2"/>
            </a:avLst>
          </a:prstGeom>
          <a:solidFill>
            <a:srgbClr val="10111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95" name="Google Shape;195;p21"/>
          <p:cNvSpPr/>
          <p:nvPr/>
        </p:nvSpPr>
        <p:spPr>
          <a:xfrm rot="10800000">
            <a:off x="2103966" y="3200995"/>
            <a:ext cx="1181186" cy="1178171"/>
          </a:xfrm>
          <a:prstGeom prst="wedgeEllipseCallout">
            <a:avLst>
              <a:gd fmla="val -53800" name="adj1"/>
              <a:gd fmla="val 41122" name="adj2"/>
            </a:avLst>
          </a:prstGeom>
          <a:solidFill>
            <a:srgbClr val="114CF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196" name="Google Shape;196;p21"/>
          <p:cNvPicPr preferRelativeResize="0"/>
          <p:nvPr/>
        </p:nvPicPr>
        <p:blipFill rotWithShape="1">
          <a:blip r:embed="rId3">
            <a:alphaModFix/>
          </a:blip>
          <a:srcRect b="0" l="0" r="0" t="0"/>
          <a:stretch/>
        </p:blipFill>
        <p:spPr>
          <a:xfrm>
            <a:off x="10852377" y="8738942"/>
            <a:ext cx="302996" cy="282788"/>
          </a:xfrm>
          <a:prstGeom prst="rect">
            <a:avLst/>
          </a:prstGeom>
          <a:noFill/>
          <a:ln>
            <a:noFill/>
          </a:ln>
        </p:spPr>
      </p:pic>
      <p:sp>
        <p:nvSpPr>
          <p:cNvPr id="197" name="Google Shape;197;p21"/>
          <p:cNvSpPr/>
          <p:nvPr/>
        </p:nvSpPr>
        <p:spPr>
          <a:xfrm>
            <a:off x="11197949" y="8764342"/>
            <a:ext cx="1151490" cy="282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1500"/>
              <a:buFont typeface="Cabin SemiBold"/>
              <a:buNone/>
            </a:pPr>
            <a:r>
              <a:rPr b="0" i="0" lang="en-US" sz="1500" u="none" cap="none" strike="noStrike">
                <a:solidFill>
                  <a:srgbClr val="2B2F39"/>
                </a:solidFill>
                <a:latin typeface="Cabin SemiBold"/>
                <a:ea typeface="Cabin SemiBold"/>
                <a:cs typeface="Cabin SemiBold"/>
                <a:sym typeface="Cabin SemiBold"/>
              </a:rPr>
              <a:t>Digital Aide</a:t>
            </a:r>
            <a:endParaRPr/>
          </a:p>
        </p:txBody>
      </p:sp>
      <p:sp>
        <p:nvSpPr>
          <p:cNvPr id="198" name="Google Shape;198;p21"/>
          <p:cNvSpPr/>
          <p:nvPr/>
        </p:nvSpPr>
        <p:spPr>
          <a:xfrm>
            <a:off x="11279633" y="723900"/>
            <a:ext cx="1001267"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199" name="Google Shape;199;p21"/>
          <p:cNvSpPr/>
          <p:nvPr/>
        </p:nvSpPr>
        <p:spPr>
          <a:xfrm>
            <a:off x="11562804" y="939800"/>
            <a:ext cx="7180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00" name="Google Shape;200;p21"/>
          <p:cNvSpPr/>
          <p:nvPr/>
        </p:nvSpPr>
        <p:spPr>
          <a:xfrm>
            <a:off x="11977904" y="1155700"/>
            <a:ext cx="302996" cy="100258"/>
          </a:xfrm>
          <a:prstGeom prst="rect">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01" name="Google Shape;201;p21"/>
          <p:cNvSpPr/>
          <p:nvPr/>
        </p:nvSpPr>
        <p:spPr>
          <a:xfrm>
            <a:off x="729218" y="727158"/>
            <a:ext cx="2412418" cy="550942"/>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02" name="Google Shape;202;p21"/>
          <p:cNvSpPr/>
          <p:nvPr/>
        </p:nvSpPr>
        <p:spPr>
          <a:xfrm>
            <a:off x="1110437" y="848535"/>
            <a:ext cx="1649981" cy="308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700"/>
              <a:buFont typeface="Cabin Medium"/>
              <a:buNone/>
            </a:pPr>
            <a:r>
              <a:rPr b="0" i="0" lang="en-US" sz="1700" u="none" cap="none" strike="noStrike">
                <a:solidFill>
                  <a:srgbClr val="FFFFFF"/>
                </a:solidFill>
                <a:latin typeface="Cabin Medium"/>
                <a:ea typeface="Cabin Medium"/>
                <a:cs typeface="Cabin Medium"/>
                <a:sym typeface="Cabin Medium"/>
              </a:rPr>
              <a:t>The Company</a:t>
            </a:r>
            <a:endParaRPr/>
          </a:p>
        </p:txBody>
      </p:sp>
      <p:sp>
        <p:nvSpPr>
          <p:cNvPr id="203" name="Google Shape;203;p21"/>
          <p:cNvSpPr/>
          <p:nvPr/>
        </p:nvSpPr>
        <p:spPr>
          <a:xfrm>
            <a:off x="1770452"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04" name="Google Shape;204;p21"/>
          <p:cNvSpPr/>
          <p:nvPr/>
        </p:nvSpPr>
        <p:spPr>
          <a:xfrm>
            <a:off x="1486819"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05" name="Google Shape;205;p21"/>
          <p:cNvSpPr/>
          <p:nvPr/>
        </p:nvSpPr>
        <p:spPr>
          <a:xfrm>
            <a:off x="1203185" y="8829661"/>
            <a:ext cx="152150" cy="152150"/>
          </a:xfrm>
          <a:prstGeom prst="ellipse">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06" name="Google Shape;206;p21"/>
          <p:cNvSpPr/>
          <p:nvPr/>
        </p:nvSpPr>
        <p:spPr>
          <a:xfrm>
            <a:off x="3934515" y="3182658"/>
            <a:ext cx="6483143" cy="3994255"/>
          </a:xfrm>
          <a:prstGeom prst="rect">
            <a:avLst/>
          </a:prstGeom>
          <a:noFill/>
          <a:ln>
            <a:noFill/>
          </a:ln>
        </p:spPr>
        <p:txBody>
          <a:bodyPr anchorCtr="0" anchor="t" bIns="27075" lIns="27075" spcFirstLastPara="1" rIns="27075" wrap="square" tIns="27075">
            <a:noAutofit/>
          </a:bodyPr>
          <a:lstStyle/>
          <a:p>
            <a:pPr indent="0" lvl="0" marL="0" marR="0" rtl="0" algn="l">
              <a:lnSpc>
                <a:spcPct val="115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The CEO of the company is the head of operations. Under the CEO is                                           the Marketing Division Head &amp; App Development Division Head. </a:t>
            </a:r>
            <a:endParaRPr/>
          </a:p>
          <a:p>
            <a:pPr indent="0" lvl="0" marL="0" marR="0" rtl="0" algn="l">
              <a:lnSpc>
                <a:spcPct val="115000"/>
              </a:lnSpc>
              <a:spcBef>
                <a:spcPts val="0"/>
              </a:spcBef>
              <a:spcAft>
                <a:spcPts val="0"/>
              </a:spcAft>
              <a:buClr>
                <a:srgbClr val="000000"/>
              </a:buClr>
              <a:buSzPts val="2000"/>
              <a:buFont typeface="Montserrat"/>
              <a:buNone/>
            </a:pPr>
            <a:r>
              <a:t/>
            </a:r>
            <a:endParaRPr b="0" baseline="30000" i="0" sz="20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The head of the Marketing Division is responsible for creating &amp;                                 implementing marketing plans, strategies &amp; market research. The team                         in this department also manages client concerns &amp; collaborates with                                              the App Development division in resolving any app issues.</a:t>
            </a:r>
            <a:endParaRPr/>
          </a:p>
          <a:p>
            <a:pPr indent="0" lvl="0" marL="0" marR="0" rtl="0" algn="l">
              <a:lnSpc>
                <a:spcPct val="115000"/>
              </a:lnSpc>
              <a:spcBef>
                <a:spcPts val="0"/>
              </a:spcBef>
              <a:spcAft>
                <a:spcPts val="0"/>
              </a:spcAft>
              <a:buClr>
                <a:srgbClr val="000000"/>
              </a:buClr>
              <a:buSzPts val="2000"/>
              <a:buFont typeface="Montserrat"/>
              <a:buNone/>
            </a:pPr>
            <a:r>
              <a:t/>
            </a:r>
            <a:endParaRPr b="0" baseline="30000" i="0" sz="20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000"/>
              <a:buFont typeface="Montserrat"/>
              <a:buNone/>
            </a:pPr>
            <a:r>
              <a:rPr b="0" baseline="30000" i="0" lang="en-US" sz="2000" u="none" cap="none" strike="noStrike">
                <a:solidFill>
                  <a:srgbClr val="000000"/>
                </a:solidFill>
                <a:latin typeface="Montserrat"/>
                <a:ea typeface="Montserrat"/>
                <a:cs typeface="Montserrat"/>
                <a:sym typeface="Montserrat"/>
              </a:rPr>
              <a:t>The head of the App Development division is responsible for software                     development, app creation &amp; app maintenance. Programmers &amp;                                       software engineers in the team works with the marketing team to                                           develop the best apps that are sought-after by app users in the market.</a:t>
            </a:r>
            <a:endParaRPr b="0" baseline="30000" i="0" sz="20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2"/>
          <p:cNvSpPr/>
          <p:nvPr/>
        </p:nvSpPr>
        <p:spPr>
          <a:xfrm>
            <a:off x="-301692" y="-159160"/>
            <a:ext cx="9983856" cy="10177291"/>
          </a:xfrm>
          <a:prstGeom prst="rect">
            <a:avLst/>
          </a:prstGeom>
          <a:solidFill>
            <a:srgbClr val="2B2F3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12" name="Google Shape;212;p22"/>
          <p:cNvSpPr/>
          <p:nvPr/>
        </p:nvSpPr>
        <p:spPr>
          <a:xfrm>
            <a:off x="8102600" y="1284426"/>
            <a:ext cx="4203229" cy="2078732"/>
          </a:xfrm>
          <a:prstGeom prst="roundRect">
            <a:avLst>
              <a:gd fmla="val 15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13" name="Google Shape;213;p22"/>
          <p:cNvSpPr/>
          <p:nvPr/>
        </p:nvSpPr>
        <p:spPr>
          <a:xfrm>
            <a:off x="8102600" y="3782793"/>
            <a:ext cx="4203229" cy="2078731"/>
          </a:xfrm>
          <a:prstGeom prst="roundRect">
            <a:avLst>
              <a:gd fmla="val 15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14" name="Google Shape;214;p22"/>
          <p:cNvSpPr/>
          <p:nvPr/>
        </p:nvSpPr>
        <p:spPr>
          <a:xfrm>
            <a:off x="8078577" y="6268472"/>
            <a:ext cx="4203230" cy="2078731"/>
          </a:xfrm>
          <a:prstGeom prst="roundRect">
            <a:avLst>
              <a:gd fmla="val 15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15" name="Google Shape;215;p22"/>
          <p:cNvSpPr/>
          <p:nvPr/>
        </p:nvSpPr>
        <p:spPr>
          <a:xfrm>
            <a:off x="8525475" y="4468450"/>
            <a:ext cx="2412300" cy="359100"/>
          </a:xfrm>
          <a:prstGeom prst="rect">
            <a:avLst/>
          </a:prstGeom>
          <a:noFill/>
          <a:ln>
            <a:noFill/>
          </a:ln>
        </p:spPr>
        <p:txBody>
          <a:bodyPr anchorCtr="0" anchor="ctr" bIns="27075" lIns="27075" spcFirstLastPara="1" rIns="27075" wrap="square" tIns="27075">
            <a:noAutofit/>
          </a:bodyPr>
          <a:lstStyle/>
          <a:p>
            <a:pPr indent="0" lvl="0" marL="0" marR="0" rtl="0" algn="l">
              <a:lnSpc>
                <a:spcPct val="180000"/>
              </a:lnSpc>
              <a:spcBef>
                <a:spcPts val="0"/>
              </a:spcBef>
              <a:spcAft>
                <a:spcPts val="0"/>
              </a:spcAft>
              <a:buClr>
                <a:srgbClr val="FFFFFF"/>
              </a:buClr>
              <a:buSzPts val="2000"/>
              <a:buFont typeface="Montserrat Medium"/>
              <a:buNone/>
            </a:pPr>
            <a:r>
              <a:rPr b="0" i="0" lang="en-US" sz="2000" u="none" cap="none" strike="noStrike">
                <a:solidFill>
                  <a:srgbClr val="FFFFFF"/>
                </a:solidFill>
                <a:latin typeface="Montserrat Medium"/>
                <a:ea typeface="Montserrat Medium"/>
                <a:cs typeface="Montserrat Medium"/>
                <a:sym typeface="Montserrat Medium"/>
              </a:rPr>
              <a:t>John Newman</a:t>
            </a:r>
            <a:endParaRPr/>
          </a:p>
        </p:txBody>
      </p:sp>
      <p:sp>
        <p:nvSpPr>
          <p:cNvPr id="216" name="Google Shape;216;p22"/>
          <p:cNvSpPr/>
          <p:nvPr/>
        </p:nvSpPr>
        <p:spPr>
          <a:xfrm>
            <a:off x="8545576" y="4838156"/>
            <a:ext cx="1186265" cy="267547"/>
          </a:xfrm>
          <a:prstGeom prst="rect">
            <a:avLst/>
          </a:prstGeom>
          <a:noFill/>
          <a:ln>
            <a:noFill/>
          </a:ln>
        </p:spPr>
        <p:txBody>
          <a:bodyPr anchorCtr="0" anchor="ctr" bIns="27075" lIns="27075" spcFirstLastPara="1" rIns="27075" wrap="square" tIns="27075">
            <a:noAutofit/>
          </a:bodyPr>
          <a:lstStyle/>
          <a:p>
            <a:pPr indent="0" lvl="0" marL="0" marR="0" rtl="0" algn="l">
              <a:lnSpc>
                <a:spcPct val="225000"/>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Founder &amp; CEO</a:t>
            </a:r>
            <a:endParaRPr/>
          </a:p>
        </p:txBody>
      </p:sp>
      <p:sp>
        <p:nvSpPr>
          <p:cNvPr id="217" name="Google Shape;217;p22"/>
          <p:cNvSpPr/>
          <p:nvPr/>
        </p:nvSpPr>
        <p:spPr>
          <a:xfrm>
            <a:off x="8474976" y="1987225"/>
            <a:ext cx="2793300" cy="359100"/>
          </a:xfrm>
          <a:prstGeom prst="rect">
            <a:avLst/>
          </a:prstGeom>
          <a:noFill/>
          <a:ln>
            <a:noFill/>
          </a:ln>
        </p:spPr>
        <p:txBody>
          <a:bodyPr anchorCtr="0" anchor="ctr" bIns="27075" lIns="27075" spcFirstLastPara="1" rIns="27075" wrap="square" tIns="27075">
            <a:noAutofit/>
          </a:bodyPr>
          <a:lstStyle/>
          <a:p>
            <a:pPr indent="0" lvl="0" marL="0" marR="0" rtl="0" algn="l">
              <a:lnSpc>
                <a:spcPct val="180000"/>
              </a:lnSpc>
              <a:spcBef>
                <a:spcPts val="0"/>
              </a:spcBef>
              <a:spcAft>
                <a:spcPts val="0"/>
              </a:spcAft>
              <a:buClr>
                <a:srgbClr val="FFFFFF"/>
              </a:buClr>
              <a:buSzPts val="2000"/>
              <a:buFont typeface="Montserrat Medium"/>
              <a:buNone/>
            </a:pPr>
            <a:r>
              <a:rPr b="0" i="0" lang="en-US" sz="2000" u="none" cap="none" strike="noStrike">
                <a:solidFill>
                  <a:srgbClr val="FFFFFF"/>
                </a:solidFill>
                <a:latin typeface="Montserrat Medium"/>
                <a:ea typeface="Montserrat Medium"/>
                <a:cs typeface="Montserrat Medium"/>
                <a:sym typeface="Montserrat Medium"/>
              </a:rPr>
              <a:t>Robert Cressman</a:t>
            </a:r>
            <a:endParaRPr b="0" i="0" sz="2000" u="none" cap="none" strike="noStrike">
              <a:solidFill>
                <a:srgbClr val="FFFFFF"/>
              </a:solidFill>
              <a:latin typeface="Montserrat Medium"/>
              <a:ea typeface="Montserrat Medium"/>
              <a:cs typeface="Montserrat Medium"/>
              <a:sym typeface="Montserrat Medium"/>
            </a:endParaRPr>
          </a:p>
        </p:txBody>
      </p:sp>
      <p:sp>
        <p:nvSpPr>
          <p:cNvPr id="218" name="Google Shape;218;p22"/>
          <p:cNvSpPr/>
          <p:nvPr/>
        </p:nvSpPr>
        <p:spPr>
          <a:xfrm>
            <a:off x="8510134" y="2368777"/>
            <a:ext cx="1822230" cy="267547"/>
          </a:xfrm>
          <a:prstGeom prst="rect">
            <a:avLst/>
          </a:prstGeom>
          <a:noFill/>
          <a:ln>
            <a:noFill/>
          </a:ln>
        </p:spPr>
        <p:txBody>
          <a:bodyPr anchorCtr="0" anchor="ctr" bIns="27075" lIns="27075" spcFirstLastPara="1" rIns="27075" wrap="square" tIns="27075">
            <a:noAutofit/>
          </a:bodyPr>
          <a:lstStyle/>
          <a:p>
            <a:pPr indent="0" lvl="0" marL="0" marR="0" rtl="0" algn="l">
              <a:lnSpc>
                <a:spcPct val="225000"/>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Chief Operating Officer</a:t>
            </a:r>
            <a:endParaRPr/>
          </a:p>
        </p:txBody>
      </p:sp>
      <p:sp>
        <p:nvSpPr>
          <p:cNvPr id="219" name="Google Shape;219;p22"/>
          <p:cNvSpPr/>
          <p:nvPr/>
        </p:nvSpPr>
        <p:spPr>
          <a:xfrm>
            <a:off x="8487148" y="6910625"/>
            <a:ext cx="1822200" cy="359100"/>
          </a:xfrm>
          <a:prstGeom prst="rect">
            <a:avLst/>
          </a:prstGeom>
          <a:noFill/>
          <a:ln>
            <a:noFill/>
          </a:ln>
        </p:spPr>
        <p:txBody>
          <a:bodyPr anchorCtr="0" anchor="ctr" bIns="27075" lIns="27075" spcFirstLastPara="1" rIns="27075" wrap="square" tIns="27075">
            <a:noAutofit/>
          </a:bodyPr>
          <a:lstStyle/>
          <a:p>
            <a:pPr indent="0" lvl="0" marL="0" marR="0" rtl="0" algn="l">
              <a:lnSpc>
                <a:spcPct val="180000"/>
              </a:lnSpc>
              <a:spcBef>
                <a:spcPts val="0"/>
              </a:spcBef>
              <a:spcAft>
                <a:spcPts val="0"/>
              </a:spcAft>
              <a:buClr>
                <a:srgbClr val="FFFFFF"/>
              </a:buClr>
              <a:buSzPts val="2000"/>
              <a:buFont typeface="Montserrat Medium"/>
              <a:buNone/>
            </a:pPr>
            <a:r>
              <a:rPr b="0" i="0" lang="en-US" sz="2000" u="none" cap="none" strike="noStrike">
                <a:solidFill>
                  <a:srgbClr val="FFFFFF"/>
                </a:solidFill>
                <a:latin typeface="Montserrat Medium"/>
                <a:ea typeface="Montserrat Medium"/>
                <a:cs typeface="Montserrat Medium"/>
                <a:sym typeface="Montserrat Medium"/>
              </a:rPr>
              <a:t>Faye Crest</a:t>
            </a:r>
            <a:endParaRPr/>
          </a:p>
        </p:txBody>
      </p:sp>
      <p:sp>
        <p:nvSpPr>
          <p:cNvPr id="220" name="Google Shape;220;p22"/>
          <p:cNvSpPr/>
          <p:nvPr/>
        </p:nvSpPr>
        <p:spPr>
          <a:xfrm>
            <a:off x="8506425" y="7320895"/>
            <a:ext cx="1804248" cy="267547"/>
          </a:xfrm>
          <a:prstGeom prst="rect">
            <a:avLst/>
          </a:prstGeom>
          <a:noFill/>
          <a:ln>
            <a:noFill/>
          </a:ln>
        </p:spPr>
        <p:txBody>
          <a:bodyPr anchorCtr="0" anchor="ctr" bIns="27075" lIns="27075" spcFirstLastPara="1" rIns="27075" wrap="square" tIns="27075">
            <a:noAutofit/>
          </a:bodyPr>
          <a:lstStyle/>
          <a:p>
            <a:pPr indent="0" lvl="0" marL="0" marR="0" rtl="0" algn="l">
              <a:lnSpc>
                <a:spcPct val="225000"/>
              </a:lnSpc>
              <a:spcBef>
                <a:spcPts val="0"/>
              </a:spcBef>
              <a:spcAft>
                <a:spcPts val="0"/>
              </a:spcAft>
              <a:buClr>
                <a:srgbClr val="FFFFFF"/>
              </a:buClr>
              <a:buSzPts val="1200"/>
              <a:buFont typeface="Poppins"/>
              <a:buNone/>
            </a:pPr>
            <a:r>
              <a:rPr b="0" i="0" lang="en-US" sz="1200" u="none" cap="none" strike="noStrike">
                <a:solidFill>
                  <a:srgbClr val="FFFFFF"/>
                </a:solidFill>
                <a:latin typeface="Poppins"/>
                <a:ea typeface="Poppins"/>
                <a:cs typeface="Poppins"/>
                <a:sym typeface="Poppins"/>
              </a:rPr>
              <a:t>Chief Marketing Officer</a:t>
            </a:r>
            <a:endParaRPr/>
          </a:p>
        </p:txBody>
      </p:sp>
      <p:pic>
        <p:nvPicPr>
          <p:cNvPr id="221" name="Google Shape;221;p22"/>
          <p:cNvPicPr preferRelativeResize="0"/>
          <p:nvPr/>
        </p:nvPicPr>
        <p:blipFill rotWithShape="1">
          <a:blip r:embed="rId3">
            <a:alphaModFix/>
          </a:blip>
          <a:srcRect b="49220" l="1194" r="6919" t="13560"/>
          <a:stretch/>
        </p:blipFill>
        <p:spPr>
          <a:xfrm>
            <a:off x="4336719" y="6253263"/>
            <a:ext cx="3421460" cy="2078832"/>
          </a:xfrm>
          <a:custGeom>
            <a:rect b="b" l="l" r="r" t="t"/>
            <a:pathLst>
              <a:path extrusionOk="0" h="21600" w="21600">
                <a:moveTo>
                  <a:pt x="3009" y="0"/>
                </a:moveTo>
                <a:cubicBezTo>
                  <a:pt x="2143" y="0"/>
                  <a:pt x="1705" y="2"/>
                  <a:pt x="1243" y="243"/>
                </a:cubicBezTo>
                <a:cubicBezTo>
                  <a:pt x="734" y="548"/>
                  <a:pt x="333" y="1207"/>
                  <a:pt x="148" y="2045"/>
                </a:cubicBezTo>
                <a:cubicBezTo>
                  <a:pt x="0" y="2811"/>
                  <a:pt x="0" y="3533"/>
                  <a:pt x="0" y="4953"/>
                </a:cubicBezTo>
                <a:lnTo>
                  <a:pt x="0" y="16623"/>
                </a:lnTo>
                <a:cubicBezTo>
                  <a:pt x="0" y="18065"/>
                  <a:pt x="0" y="18789"/>
                  <a:pt x="148" y="19555"/>
                </a:cubicBezTo>
                <a:cubicBezTo>
                  <a:pt x="333" y="20393"/>
                  <a:pt x="734" y="21052"/>
                  <a:pt x="1243" y="21357"/>
                </a:cubicBezTo>
                <a:cubicBezTo>
                  <a:pt x="1708" y="21599"/>
                  <a:pt x="2146" y="21600"/>
                  <a:pt x="3009" y="21600"/>
                </a:cubicBezTo>
                <a:lnTo>
                  <a:pt x="18576" y="21600"/>
                </a:lnTo>
                <a:cubicBezTo>
                  <a:pt x="19452" y="21600"/>
                  <a:pt x="19889" y="21599"/>
                  <a:pt x="20355" y="21357"/>
                </a:cubicBezTo>
                <a:cubicBezTo>
                  <a:pt x="20864" y="21052"/>
                  <a:pt x="21267" y="20393"/>
                  <a:pt x="21452" y="19555"/>
                </a:cubicBezTo>
                <a:cubicBezTo>
                  <a:pt x="21600" y="18789"/>
                  <a:pt x="21600" y="18067"/>
                  <a:pt x="21600" y="16647"/>
                </a:cubicBezTo>
                <a:lnTo>
                  <a:pt x="21600" y="4973"/>
                </a:lnTo>
                <a:cubicBezTo>
                  <a:pt x="21600" y="3531"/>
                  <a:pt x="21600" y="2811"/>
                  <a:pt x="21452" y="2045"/>
                </a:cubicBezTo>
                <a:cubicBezTo>
                  <a:pt x="21267" y="1207"/>
                  <a:pt x="20864" y="548"/>
                  <a:pt x="20355" y="243"/>
                </a:cubicBezTo>
                <a:cubicBezTo>
                  <a:pt x="19889" y="1"/>
                  <a:pt x="19454" y="0"/>
                  <a:pt x="18591" y="0"/>
                </a:cubicBezTo>
                <a:lnTo>
                  <a:pt x="3022" y="0"/>
                </a:lnTo>
                <a:lnTo>
                  <a:pt x="3009" y="0"/>
                </a:lnTo>
                <a:close/>
              </a:path>
            </a:pathLst>
          </a:custGeom>
          <a:noFill/>
          <a:ln>
            <a:noFill/>
          </a:ln>
        </p:spPr>
      </p:pic>
      <p:pic>
        <p:nvPicPr>
          <p:cNvPr id="222" name="Google Shape;222;p22"/>
          <p:cNvPicPr preferRelativeResize="0"/>
          <p:nvPr/>
        </p:nvPicPr>
        <p:blipFill rotWithShape="1">
          <a:blip r:embed="rId4">
            <a:alphaModFix/>
          </a:blip>
          <a:srcRect b="29745" l="1" r="198" t="29748"/>
          <a:stretch/>
        </p:blipFill>
        <p:spPr>
          <a:xfrm>
            <a:off x="4381566" y="3767584"/>
            <a:ext cx="3414713" cy="2078832"/>
          </a:xfrm>
          <a:custGeom>
            <a:rect b="b" l="l" r="r" t="t"/>
            <a:pathLst>
              <a:path extrusionOk="0" h="21600" w="21600">
                <a:moveTo>
                  <a:pt x="2972" y="0"/>
                </a:moveTo>
                <a:cubicBezTo>
                  <a:pt x="2105" y="0"/>
                  <a:pt x="1666" y="2"/>
                  <a:pt x="1203" y="243"/>
                </a:cubicBezTo>
                <a:cubicBezTo>
                  <a:pt x="692" y="548"/>
                  <a:pt x="291" y="1207"/>
                  <a:pt x="105" y="2045"/>
                </a:cubicBezTo>
                <a:cubicBezTo>
                  <a:pt x="52" y="2322"/>
                  <a:pt x="22" y="2603"/>
                  <a:pt x="0" y="2903"/>
                </a:cubicBezTo>
                <a:lnTo>
                  <a:pt x="0" y="18693"/>
                </a:lnTo>
                <a:cubicBezTo>
                  <a:pt x="22" y="18994"/>
                  <a:pt x="52" y="19278"/>
                  <a:pt x="105" y="19555"/>
                </a:cubicBezTo>
                <a:cubicBezTo>
                  <a:pt x="291" y="20393"/>
                  <a:pt x="692" y="21052"/>
                  <a:pt x="1203" y="21357"/>
                </a:cubicBezTo>
                <a:cubicBezTo>
                  <a:pt x="1669" y="21599"/>
                  <a:pt x="2108" y="21600"/>
                  <a:pt x="2972" y="21600"/>
                </a:cubicBezTo>
                <a:lnTo>
                  <a:pt x="18570" y="21600"/>
                </a:lnTo>
                <a:cubicBezTo>
                  <a:pt x="19448" y="21600"/>
                  <a:pt x="19886" y="21599"/>
                  <a:pt x="20352" y="21357"/>
                </a:cubicBezTo>
                <a:cubicBezTo>
                  <a:pt x="20862" y="21052"/>
                  <a:pt x="21266" y="20393"/>
                  <a:pt x="21452" y="19555"/>
                </a:cubicBezTo>
                <a:cubicBezTo>
                  <a:pt x="21600" y="18789"/>
                  <a:pt x="21600" y="18067"/>
                  <a:pt x="21600" y="16647"/>
                </a:cubicBezTo>
                <a:lnTo>
                  <a:pt x="21600" y="4973"/>
                </a:lnTo>
                <a:cubicBezTo>
                  <a:pt x="21600" y="3531"/>
                  <a:pt x="21600" y="2811"/>
                  <a:pt x="21452" y="2045"/>
                </a:cubicBezTo>
                <a:cubicBezTo>
                  <a:pt x="21266" y="1207"/>
                  <a:pt x="20862" y="548"/>
                  <a:pt x="20352" y="243"/>
                </a:cubicBezTo>
                <a:cubicBezTo>
                  <a:pt x="19886" y="1"/>
                  <a:pt x="19449" y="0"/>
                  <a:pt x="18585" y="0"/>
                </a:cubicBezTo>
                <a:lnTo>
                  <a:pt x="2985" y="0"/>
                </a:lnTo>
                <a:lnTo>
                  <a:pt x="2972" y="0"/>
                </a:lnTo>
                <a:close/>
              </a:path>
            </a:pathLst>
          </a:custGeom>
          <a:noFill/>
          <a:ln>
            <a:noFill/>
          </a:ln>
        </p:spPr>
      </p:pic>
      <p:sp>
        <p:nvSpPr>
          <p:cNvPr id="223" name="Google Shape;223;p22"/>
          <p:cNvSpPr/>
          <p:nvPr/>
        </p:nvSpPr>
        <p:spPr>
          <a:xfrm>
            <a:off x="1066990" y="4954153"/>
            <a:ext cx="1918548" cy="16035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5000"/>
              <a:buFont typeface="Cabin SemiBold"/>
              <a:buNone/>
            </a:pPr>
            <a:r>
              <a:rPr b="0" i="0" lang="en-US" sz="5000" u="none" cap="none" strike="noStrike">
                <a:solidFill>
                  <a:srgbClr val="FFFFFF"/>
                </a:solidFill>
                <a:latin typeface="Cabin SemiBold"/>
                <a:ea typeface="Cabin SemiBold"/>
                <a:cs typeface="Cabin SemiBold"/>
                <a:sym typeface="Cabin SemiBold"/>
              </a:rPr>
              <a:t>The</a:t>
            </a:r>
            <a:endParaRPr/>
          </a:p>
          <a:p>
            <a:pPr indent="0" lvl="0" marL="0" marR="0" rtl="0" algn="l">
              <a:lnSpc>
                <a:spcPct val="100000"/>
              </a:lnSpc>
              <a:spcBef>
                <a:spcPts val="0"/>
              </a:spcBef>
              <a:spcAft>
                <a:spcPts val="0"/>
              </a:spcAft>
              <a:buClr>
                <a:srgbClr val="FFFFFF"/>
              </a:buClr>
              <a:buSzPts val="5000"/>
              <a:buFont typeface="Cabin SemiBold"/>
              <a:buNone/>
            </a:pPr>
            <a:r>
              <a:rPr b="0" i="0" lang="en-US" sz="5000" u="none" cap="none" strike="noStrike">
                <a:solidFill>
                  <a:srgbClr val="FFFFFF"/>
                </a:solidFill>
                <a:latin typeface="Cabin SemiBold"/>
                <a:ea typeface="Cabin SemiBold"/>
                <a:cs typeface="Cabin SemiBold"/>
                <a:sym typeface="Cabin SemiBold"/>
              </a:rPr>
              <a:t>Team</a:t>
            </a:r>
            <a:endParaRPr/>
          </a:p>
        </p:txBody>
      </p:sp>
      <p:sp>
        <p:nvSpPr>
          <p:cNvPr id="224" name="Google Shape;224;p22"/>
          <p:cNvSpPr/>
          <p:nvPr/>
        </p:nvSpPr>
        <p:spPr>
          <a:xfrm>
            <a:off x="1808552" y="6747813"/>
            <a:ext cx="152150" cy="152151"/>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25" name="Google Shape;225;p22"/>
          <p:cNvSpPr/>
          <p:nvPr/>
        </p:nvSpPr>
        <p:spPr>
          <a:xfrm>
            <a:off x="1524919" y="6747813"/>
            <a:ext cx="152150" cy="152151"/>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26" name="Google Shape;226;p22"/>
          <p:cNvSpPr/>
          <p:nvPr/>
        </p:nvSpPr>
        <p:spPr>
          <a:xfrm>
            <a:off x="1241285" y="6747813"/>
            <a:ext cx="152150" cy="152151"/>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pic>
        <p:nvPicPr>
          <p:cNvPr id="227" name="Google Shape;227;p22"/>
          <p:cNvPicPr preferRelativeResize="0"/>
          <p:nvPr/>
        </p:nvPicPr>
        <p:blipFill rotWithShape="1">
          <a:blip r:embed="rId5">
            <a:alphaModFix/>
          </a:blip>
          <a:srcRect b="0" l="0" r="0" t="0"/>
          <a:stretch/>
        </p:blipFill>
        <p:spPr>
          <a:xfrm>
            <a:off x="10852377" y="8738942"/>
            <a:ext cx="302996" cy="282788"/>
          </a:xfrm>
          <a:prstGeom prst="rect">
            <a:avLst/>
          </a:prstGeom>
          <a:noFill/>
          <a:ln>
            <a:noFill/>
          </a:ln>
        </p:spPr>
      </p:pic>
      <p:sp>
        <p:nvSpPr>
          <p:cNvPr id="228" name="Google Shape;228;p22"/>
          <p:cNvSpPr/>
          <p:nvPr/>
        </p:nvSpPr>
        <p:spPr>
          <a:xfrm>
            <a:off x="11197949" y="8764342"/>
            <a:ext cx="1151490" cy="282787"/>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2B2F39"/>
              </a:buClr>
              <a:buSzPts val="1500"/>
              <a:buFont typeface="Cabin SemiBold"/>
              <a:buNone/>
            </a:pPr>
            <a:r>
              <a:rPr b="0" i="0" lang="en-US" sz="1500" u="none" cap="none" strike="noStrike">
                <a:solidFill>
                  <a:srgbClr val="2B2F39"/>
                </a:solidFill>
                <a:latin typeface="Cabin SemiBold"/>
                <a:ea typeface="Cabin SemiBold"/>
                <a:cs typeface="Cabin SemiBold"/>
                <a:sym typeface="Cabin SemiBold"/>
              </a:rPr>
              <a:t>Digital Aide</a:t>
            </a:r>
            <a:endParaRPr/>
          </a:p>
        </p:txBody>
      </p:sp>
      <p:sp>
        <p:nvSpPr>
          <p:cNvPr id="229" name="Google Shape;229;p22"/>
          <p:cNvSpPr/>
          <p:nvPr/>
        </p:nvSpPr>
        <p:spPr>
          <a:xfrm>
            <a:off x="729218" y="727158"/>
            <a:ext cx="2412418" cy="550942"/>
          </a:xfrm>
          <a:prstGeom prst="roundRect">
            <a:avLst>
              <a:gd fmla="val 50000" name="adj"/>
            </a:avLst>
          </a:prstGeom>
          <a:solidFill>
            <a:srgbClr val="1154D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Helvetica Neue"/>
              <a:buNone/>
            </a:pPr>
            <a:r>
              <a:t/>
            </a:r>
            <a:endParaRPr b="1" i="0" sz="2000" u="none" cap="none" strike="noStrike">
              <a:solidFill>
                <a:srgbClr val="000000"/>
              </a:solidFill>
              <a:latin typeface="Helvetica Neue"/>
              <a:ea typeface="Helvetica Neue"/>
              <a:cs typeface="Helvetica Neue"/>
              <a:sym typeface="Helvetica Neue"/>
            </a:endParaRPr>
          </a:p>
        </p:txBody>
      </p:sp>
      <p:sp>
        <p:nvSpPr>
          <p:cNvPr id="230" name="Google Shape;230;p22"/>
          <p:cNvSpPr/>
          <p:nvPr/>
        </p:nvSpPr>
        <p:spPr>
          <a:xfrm>
            <a:off x="1110437" y="848535"/>
            <a:ext cx="1649981" cy="308188"/>
          </a:xfrm>
          <a:prstGeom prst="rect">
            <a:avLst/>
          </a:prstGeom>
          <a:no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1700"/>
              <a:buFont typeface="Cabin Medium"/>
              <a:buNone/>
            </a:pPr>
            <a:r>
              <a:rPr b="0" i="0" lang="en-US" sz="1700" u="none" cap="none" strike="noStrike">
                <a:solidFill>
                  <a:srgbClr val="FFFFFF"/>
                </a:solidFill>
                <a:latin typeface="Cabin Medium"/>
                <a:ea typeface="Cabin Medium"/>
                <a:cs typeface="Cabin Medium"/>
                <a:sym typeface="Cabin Medium"/>
              </a:rPr>
              <a:t>The Company</a:t>
            </a:r>
            <a:endParaRPr/>
          </a:p>
        </p:txBody>
      </p:sp>
      <p:pic>
        <p:nvPicPr>
          <p:cNvPr id="231" name="Google Shape;231;p22"/>
          <p:cNvPicPr preferRelativeResize="0"/>
          <p:nvPr/>
        </p:nvPicPr>
        <p:blipFill rotWithShape="1">
          <a:blip r:embed="rId6">
            <a:alphaModFix/>
          </a:blip>
          <a:srcRect b="51500" l="2975" r="2969" t="10325"/>
          <a:stretch/>
        </p:blipFill>
        <p:spPr>
          <a:xfrm>
            <a:off x="4375038" y="1284426"/>
            <a:ext cx="3421461" cy="2078832"/>
          </a:xfrm>
          <a:custGeom>
            <a:rect b="b" l="l" r="r" t="t"/>
            <a:pathLst>
              <a:path extrusionOk="0" h="21600" w="21600">
                <a:moveTo>
                  <a:pt x="3009" y="0"/>
                </a:moveTo>
                <a:cubicBezTo>
                  <a:pt x="2143" y="0"/>
                  <a:pt x="1705" y="2"/>
                  <a:pt x="1243" y="243"/>
                </a:cubicBezTo>
                <a:cubicBezTo>
                  <a:pt x="734" y="548"/>
                  <a:pt x="333" y="1207"/>
                  <a:pt x="148" y="2045"/>
                </a:cubicBezTo>
                <a:cubicBezTo>
                  <a:pt x="0" y="2811"/>
                  <a:pt x="0" y="3533"/>
                  <a:pt x="0" y="4953"/>
                </a:cubicBezTo>
                <a:lnTo>
                  <a:pt x="0" y="16623"/>
                </a:lnTo>
                <a:cubicBezTo>
                  <a:pt x="0" y="18065"/>
                  <a:pt x="0" y="18789"/>
                  <a:pt x="148" y="19555"/>
                </a:cubicBezTo>
                <a:cubicBezTo>
                  <a:pt x="333" y="20393"/>
                  <a:pt x="734" y="21052"/>
                  <a:pt x="1243" y="21357"/>
                </a:cubicBezTo>
                <a:cubicBezTo>
                  <a:pt x="1708" y="21599"/>
                  <a:pt x="2146" y="21600"/>
                  <a:pt x="3009" y="21600"/>
                </a:cubicBezTo>
                <a:lnTo>
                  <a:pt x="18576" y="21600"/>
                </a:lnTo>
                <a:cubicBezTo>
                  <a:pt x="19452" y="21600"/>
                  <a:pt x="19889" y="21599"/>
                  <a:pt x="20355" y="21357"/>
                </a:cubicBezTo>
                <a:cubicBezTo>
                  <a:pt x="20864" y="21052"/>
                  <a:pt x="21267" y="20393"/>
                  <a:pt x="21452" y="19555"/>
                </a:cubicBezTo>
                <a:cubicBezTo>
                  <a:pt x="21600" y="18789"/>
                  <a:pt x="21600" y="18067"/>
                  <a:pt x="21600" y="16647"/>
                </a:cubicBezTo>
                <a:lnTo>
                  <a:pt x="21600" y="4973"/>
                </a:lnTo>
                <a:cubicBezTo>
                  <a:pt x="21600" y="3531"/>
                  <a:pt x="21600" y="2811"/>
                  <a:pt x="21452" y="2045"/>
                </a:cubicBezTo>
                <a:cubicBezTo>
                  <a:pt x="21267" y="1207"/>
                  <a:pt x="20864" y="548"/>
                  <a:pt x="20355" y="243"/>
                </a:cubicBezTo>
                <a:cubicBezTo>
                  <a:pt x="19889" y="1"/>
                  <a:pt x="19454" y="0"/>
                  <a:pt x="18591" y="0"/>
                </a:cubicBezTo>
                <a:lnTo>
                  <a:pt x="3022" y="0"/>
                </a:lnTo>
                <a:lnTo>
                  <a:pt x="3009" y="0"/>
                </a:ln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